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024" r:id="rId2"/>
    <p:sldId id="265" r:id="rId3"/>
    <p:sldId id="5039" r:id="rId4"/>
    <p:sldId id="5043" r:id="rId5"/>
    <p:sldId id="5040" r:id="rId6"/>
    <p:sldId id="5041" r:id="rId7"/>
    <p:sldId id="5042" r:id="rId8"/>
    <p:sldId id="543" r:id="rId9"/>
    <p:sldId id="5048" r:id="rId10"/>
    <p:sldId id="5044" r:id="rId11"/>
    <p:sldId id="5045" r:id="rId12"/>
    <p:sldId id="5047" r:id="rId13"/>
    <p:sldId id="5046" r:id="rId14"/>
    <p:sldId id="5049" r:id="rId15"/>
    <p:sldId id="5053" r:id="rId16"/>
    <p:sldId id="5050" r:id="rId17"/>
    <p:sldId id="5051" r:id="rId18"/>
    <p:sldId id="5052" r:id="rId19"/>
    <p:sldId id="5054" r:id="rId20"/>
    <p:sldId id="5055" r:id="rId21"/>
    <p:sldId id="5057" r:id="rId22"/>
    <p:sldId id="5061" r:id="rId23"/>
    <p:sldId id="5062" r:id="rId24"/>
    <p:sldId id="5063" r:id="rId25"/>
    <p:sldId id="5088" r:id="rId26"/>
    <p:sldId id="5064" r:id="rId27"/>
    <p:sldId id="5089" r:id="rId28"/>
    <p:sldId id="5067" r:id="rId29"/>
    <p:sldId id="5068" r:id="rId30"/>
    <p:sldId id="5069" r:id="rId31"/>
    <p:sldId id="5070" r:id="rId32"/>
    <p:sldId id="5073" r:id="rId33"/>
    <p:sldId id="5082" r:id="rId34"/>
    <p:sldId id="5072" r:id="rId35"/>
    <p:sldId id="5083" r:id="rId36"/>
    <p:sldId id="5075" r:id="rId37"/>
    <p:sldId id="5087" r:id="rId38"/>
    <p:sldId id="5077" r:id="rId39"/>
    <p:sldId id="5086" r:id="rId40"/>
    <p:sldId id="5081" r:id="rId41"/>
    <p:sldId id="5084" r:id="rId42"/>
    <p:sldId id="5060" r:id="rId43"/>
    <p:sldId id="505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F2F2"/>
    <a:srgbClr val="CBCACB"/>
    <a:srgbClr val="F65437"/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322" autoAdjust="0"/>
  </p:normalViewPr>
  <p:slideViewPr>
    <p:cSldViewPr snapToGrid="0" showGuides="1">
      <p:cViewPr>
        <p:scale>
          <a:sx n="100" d="100"/>
          <a:sy n="100" d="100"/>
        </p:scale>
        <p:origin x="-1098" y="-354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0" y="117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-3163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ka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ka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38400249711671"/>
          <c:y val="9.0778619432715132E-2"/>
          <c:w val="0.87461836447831565"/>
          <c:h val="0.772380852699923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2021</c:v>
                </c:pt>
                <c:pt idx="1">
                  <c:v>оценка 2022</c:v>
                </c:pt>
                <c:pt idx="2">
                  <c:v> прогноз 2023</c:v>
                </c:pt>
                <c:pt idx="3">
                  <c:v> прогноз 2024</c:v>
                </c:pt>
                <c:pt idx="4">
                  <c:v> прогноз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146.30000000000001</c:v>
                </c:pt>
                <c:pt idx="1">
                  <c:v>143.5</c:v>
                </c:pt>
                <c:pt idx="2">
                  <c:v>142.1</c:v>
                </c:pt>
                <c:pt idx="3">
                  <c:v>142.19999999999999</c:v>
                </c:pt>
                <c:pt idx="4">
                  <c:v>142.30000000000001</c:v>
                </c:pt>
              </c:numCache>
            </c:numRef>
          </c:val>
        </c:ser>
        <c:shape val="pyramid"/>
        <c:axId val="79956992"/>
        <c:axId val="79983360"/>
        <c:axId val="0"/>
      </c:bar3DChart>
      <c:catAx>
        <c:axId val="79956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9983360"/>
        <c:crosses val="autoZero"/>
        <c:auto val="1"/>
        <c:lblAlgn val="ctr"/>
        <c:lblOffset val="100"/>
      </c:catAx>
      <c:valAx>
        <c:axId val="799833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79956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3083623</c:v>
                </c:pt>
                <c:pt idx="1">
                  <c:v>197777</c:v>
                </c:pt>
              </c:numCache>
            </c:numRef>
          </c:val>
        </c:ser>
        <c:firstSliceAng val="0"/>
        <c:holeSize val="69"/>
      </c:doughnutChart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3083623</c:v>
                </c:pt>
                <c:pt idx="1">
                  <c:v>220531</c:v>
                </c:pt>
              </c:numCache>
            </c:numRef>
          </c:val>
        </c:ser>
        <c:firstSliceAng val="0"/>
        <c:holeSize val="69"/>
      </c:doughnutChart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3083623</c:v>
                </c:pt>
                <c:pt idx="1">
                  <c:v>235029</c:v>
                </c:pt>
              </c:numCache>
            </c:numRef>
          </c:val>
        </c:ser>
        <c:firstSliceAng val="0"/>
        <c:holeSize val="69"/>
      </c:doughnutChart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autoTitleDeleted val="1"/>
    <c:view3D>
      <c:rotX val="20"/>
      <c:rotY val="230"/>
      <c:rAngAx val="1"/>
    </c:view3D>
    <c:plotArea>
      <c:layout>
        <c:manualLayout>
          <c:layoutTarget val="inner"/>
          <c:xMode val="edge"/>
          <c:yMode val="edge"/>
          <c:x val="0"/>
          <c:y val="0"/>
          <c:w val="0.9119672882994888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1"/>
          <c:dPt>
            <c:idx val="0"/>
            <c:explosion val="11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Расходы, осуществляемые в рамках программы</c:v>
                </c:pt>
                <c:pt idx="1">
                  <c:v>Непрограммная часть расходолвания средств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4820893</c:v>
                </c:pt>
                <c:pt idx="1">
                  <c:v>277845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7.3475120873048791E-2"/>
          <c:y val="0.7526220210323612"/>
          <c:w val="0.74622201993938264"/>
          <c:h val="0.2348808360400779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0.53449564635821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389,7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592592999223230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77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963,4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0.639070881515252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148,2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0.679739028520771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246,3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783421183989442E-17"/>
                  <c:y val="0.720407175526284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979,9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отчет 2021</c:v>
                </c:pt>
                <c:pt idx="1">
                  <c:v>оценка 2022 </c:v>
                </c:pt>
                <c:pt idx="2">
                  <c:v>прогноз 20023 </c:v>
                </c:pt>
                <c:pt idx="3">
                  <c:v>прогноз 20024 </c:v>
                </c:pt>
                <c:pt idx="4">
                  <c:v>прогноз 20025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69389.7</c:v>
                </c:pt>
                <c:pt idx="1">
                  <c:v>77963.399999999994</c:v>
                </c:pt>
                <c:pt idx="2">
                  <c:v>86148.2</c:v>
                </c:pt>
                <c:pt idx="3">
                  <c:v>93246.3</c:v>
                </c:pt>
                <c:pt idx="4">
                  <c:v>100979.9</c:v>
                </c:pt>
              </c:numCache>
            </c:numRef>
          </c:val>
        </c:ser>
        <c:dLbls>
          <c:showVal val="1"/>
        </c:dLbls>
        <c:gapWidth val="75"/>
        <c:axId val="80521472"/>
        <c:axId val="80412672"/>
      </c:barChart>
      <c:lineChart>
        <c:grouping val="percent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dLbl>
              <c:idx val="0"/>
              <c:layout>
                <c:manualLayout>
                  <c:x val="-5.4427949394864061E-2"/>
                  <c:y val="6.3907088151525404E-2"/>
                </c:manualLayout>
              </c:layout>
              <c:showVal val="1"/>
            </c:dLbl>
            <c:dLbl>
              <c:idx val="1"/>
              <c:layout>
                <c:manualLayout>
                  <c:x val="-5.4427949394864061E-2"/>
                  <c:y val="6.3907088151525404E-2"/>
                </c:manualLayout>
              </c:layout>
              <c:showVal val="1"/>
            </c:dLbl>
            <c:dLbl>
              <c:idx val="2"/>
              <c:layout>
                <c:manualLayout>
                  <c:x val="-5.1706551925121143E-2"/>
                  <c:y val="5.8097352865022926E-2"/>
                </c:manualLayout>
              </c:layout>
              <c:showVal val="1"/>
            </c:dLbl>
            <c:dLbl>
              <c:idx val="3"/>
              <c:layout>
                <c:manualLayout>
                  <c:x val="-5.4427949394864061E-2"/>
                  <c:y val="5.8097352865022926E-2"/>
                </c:manualLayout>
              </c:layout>
              <c:showVal val="1"/>
            </c:dLbl>
            <c:dLbl>
              <c:idx val="4"/>
              <c:layout>
                <c:manualLayout>
                  <c:x val="-5.9870744334350572E-2"/>
                  <c:y val="5.80973528650229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отчет 2021</c:v>
                </c:pt>
                <c:pt idx="1">
                  <c:v>оценка 2022 </c:v>
                </c:pt>
                <c:pt idx="2">
                  <c:v>прогноз 20023 </c:v>
                </c:pt>
                <c:pt idx="3">
                  <c:v>прогноз 20024 </c:v>
                </c:pt>
                <c:pt idx="4">
                  <c:v>прогноз 20025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111.4</c:v>
                </c:pt>
                <c:pt idx="1">
                  <c:v>112.4</c:v>
                </c:pt>
                <c:pt idx="2">
                  <c:v>110.5</c:v>
                </c:pt>
                <c:pt idx="3">
                  <c:v>108.2</c:v>
                </c:pt>
                <c:pt idx="4">
                  <c:v>108.3</c:v>
                </c:pt>
              </c:numCache>
            </c:numRef>
          </c:val>
        </c:ser>
        <c:dLbls>
          <c:showVal val="1"/>
        </c:dLbls>
        <c:marker val="1"/>
        <c:axId val="80415744"/>
        <c:axId val="80414208"/>
      </c:lineChart>
      <c:catAx>
        <c:axId val="80521472"/>
        <c:scaling>
          <c:orientation val="minMax"/>
        </c:scaling>
        <c:delete val="1"/>
        <c:axPos val="b"/>
        <c:majorTickMark val="none"/>
        <c:tickLblPos val="none"/>
        <c:crossAx val="80412672"/>
        <c:crosses val="autoZero"/>
        <c:auto val="1"/>
        <c:lblAlgn val="ctr"/>
        <c:lblOffset val="100"/>
      </c:catAx>
      <c:valAx>
        <c:axId val="80412672"/>
        <c:scaling>
          <c:orientation val="minMax"/>
        </c:scaling>
        <c:axPos val="l"/>
        <c:numFmt formatCode="General" sourceLinked="1"/>
        <c:majorTickMark val="none"/>
        <c:tickLblPos val="nextTo"/>
        <c:crossAx val="80521472"/>
        <c:crosses val="autoZero"/>
        <c:crossBetween val="between"/>
      </c:valAx>
      <c:valAx>
        <c:axId val="80414208"/>
        <c:scaling>
          <c:orientation val="minMax"/>
        </c:scaling>
        <c:axPos val="r"/>
        <c:numFmt formatCode="0%" sourceLinked="1"/>
        <c:tickLblPos val="nextTo"/>
        <c:crossAx val="80415744"/>
        <c:crosses val="max"/>
        <c:crossBetween val="between"/>
      </c:valAx>
      <c:catAx>
        <c:axId val="80415744"/>
        <c:scaling>
          <c:orientation val="minMax"/>
        </c:scaling>
        <c:delete val="1"/>
        <c:axPos val="b"/>
        <c:tickLblPos val="none"/>
        <c:crossAx val="8041420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7216181815064988"/>
          <c:y val="0.90805888052348271"/>
          <c:w val="0.4556763636987019"/>
          <c:h val="9.194111947651995E-2"/>
        </c:manualLayout>
      </c:layout>
    </c:legend>
    <c:plotVisOnly val="1"/>
    <c:dispBlanksAs val="zero"/>
  </c:chart>
  <c:txPr>
    <a:bodyPr/>
    <a:lstStyle/>
    <a:p>
      <a:pPr>
        <a:defRPr sz="105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0.4657039049285219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528,5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5198555217806755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268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7477984076616571E-3"/>
                  <c:y val="0.5631768152623988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536,5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0.5956677853736905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651,9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0.6389890788554161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117,3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Лист2!$A$2:$A$6</c:f>
              <c:strCache>
                <c:ptCount val="5"/>
                <c:pt idx="0">
                  <c:v>отчет 2021</c:v>
                </c:pt>
                <c:pt idx="1">
                  <c:v>оценка 2022 </c:v>
                </c:pt>
                <c:pt idx="2">
                  <c:v>прогноз 20023 </c:v>
                </c:pt>
                <c:pt idx="3">
                  <c:v>прогноз 20024 </c:v>
                </c:pt>
                <c:pt idx="4">
                  <c:v>прогноз 20025</c:v>
                </c:pt>
              </c:strCache>
            </c:str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39528.5</c:v>
                </c:pt>
                <c:pt idx="1">
                  <c:v>45268</c:v>
                </c:pt>
                <c:pt idx="2">
                  <c:v>50536.5</c:v>
                </c:pt>
                <c:pt idx="3">
                  <c:v>54651.9</c:v>
                </c:pt>
                <c:pt idx="4">
                  <c:v>59117.3</c:v>
                </c:pt>
              </c:numCache>
            </c:numRef>
          </c:val>
        </c:ser>
        <c:dLbls>
          <c:showVal val="1"/>
        </c:dLbls>
        <c:gapWidth val="75"/>
        <c:axId val="80618240"/>
        <c:axId val="80619776"/>
      </c:barChart>
      <c:lineChart>
        <c:grouping val="percentStacked"/>
        <c:ser>
          <c:idx val="1"/>
          <c:order val="1"/>
          <c:tx>
            <c:strRef>
              <c:f>Лист2!$C$1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dLbl>
              <c:idx val="0"/>
              <c:layout>
                <c:manualLayout>
                  <c:x val="-5.4955968153232893E-2"/>
                  <c:y val="5.4151616852153958E-2"/>
                </c:manualLayout>
              </c:layout>
              <c:showVal val="1"/>
            </c:dLbl>
            <c:dLbl>
              <c:idx val="1"/>
              <c:layout>
                <c:manualLayout>
                  <c:x val="-5.4955968153232802E-2"/>
                  <c:y val="4.8736455166938433E-2"/>
                </c:manualLayout>
              </c:layout>
              <c:showVal val="1"/>
            </c:dLbl>
            <c:dLbl>
              <c:idx val="2"/>
              <c:layout>
                <c:manualLayout>
                  <c:x val="-5.4955968153232823E-2"/>
                  <c:y val="5.4151616852153958E-2"/>
                </c:manualLayout>
              </c:layout>
              <c:showVal val="1"/>
            </c:dLbl>
            <c:dLbl>
              <c:idx val="3"/>
              <c:layout>
                <c:manualLayout>
                  <c:x val="-5.2208169745571166E-2"/>
                  <c:y val="5.4151616852153958E-2"/>
                </c:manualLayout>
              </c:layout>
              <c:showVal val="1"/>
            </c:dLbl>
            <c:dLbl>
              <c:idx val="4"/>
              <c:layout>
                <c:manualLayout>
                  <c:x val="-5.4955968153232733E-2"/>
                  <c:y val="4.873645516693843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Лист2!$A$2:$A$6</c:f>
              <c:strCache>
                <c:ptCount val="5"/>
                <c:pt idx="0">
                  <c:v>отчет 2021</c:v>
                </c:pt>
                <c:pt idx="1">
                  <c:v>оценка 2022 </c:v>
                </c:pt>
                <c:pt idx="2">
                  <c:v>прогноз 20023 </c:v>
                </c:pt>
                <c:pt idx="3">
                  <c:v>прогноз 20024 </c:v>
                </c:pt>
                <c:pt idx="4">
                  <c:v>прогноз 20025</c:v>
                </c:pt>
              </c:strCache>
            </c:strRef>
          </c:cat>
          <c:val>
            <c:numRef>
              <c:f>Лист2!$C$2:$C$6</c:f>
              <c:numCache>
                <c:formatCode>General</c:formatCode>
                <c:ptCount val="5"/>
                <c:pt idx="0">
                  <c:v>113.1</c:v>
                </c:pt>
                <c:pt idx="1">
                  <c:v>114.5</c:v>
                </c:pt>
                <c:pt idx="2">
                  <c:v>111.6</c:v>
                </c:pt>
                <c:pt idx="3">
                  <c:v>108.1</c:v>
                </c:pt>
                <c:pt idx="4">
                  <c:v>108.2</c:v>
                </c:pt>
              </c:numCache>
            </c:numRef>
          </c:val>
        </c:ser>
        <c:dLbls>
          <c:showVal val="1"/>
        </c:dLbls>
        <c:marker val="1"/>
        <c:axId val="80631296"/>
        <c:axId val="80629760"/>
      </c:lineChart>
      <c:catAx>
        <c:axId val="80618240"/>
        <c:scaling>
          <c:orientation val="minMax"/>
        </c:scaling>
        <c:delete val="1"/>
        <c:axPos val="b"/>
        <c:majorTickMark val="none"/>
        <c:tickLblPos val="none"/>
        <c:crossAx val="80619776"/>
        <c:crosses val="autoZero"/>
        <c:auto val="1"/>
        <c:lblAlgn val="ctr"/>
        <c:lblOffset val="100"/>
      </c:catAx>
      <c:valAx>
        <c:axId val="80619776"/>
        <c:scaling>
          <c:orientation val="minMax"/>
        </c:scaling>
        <c:axPos val="l"/>
        <c:numFmt formatCode="General" sourceLinked="1"/>
        <c:majorTickMark val="none"/>
        <c:tickLblPos val="nextTo"/>
        <c:crossAx val="80618240"/>
        <c:crosses val="autoZero"/>
        <c:crossBetween val="between"/>
      </c:valAx>
      <c:valAx>
        <c:axId val="80629760"/>
        <c:scaling>
          <c:orientation val="minMax"/>
        </c:scaling>
        <c:axPos val="r"/>
        <c:numFmt formatCode="0%" sourceLinked="1"/>
        <c:tickLblPos val="nextTo"/>
        <c:crossAx val="80631296"/>
        <c:crosses val="max"/>
        <c:crossBetween val="between"/>
      </c:valAx>
      <c:catAx>
        <c:axId val="80631296"/>
        <c:scaling>
          <c:orientation val="minMax"/>
        </c:scaling>
        <c:delete val="1"/>
        <c:axPos val="b"/>
        <c:tickLblPos val="none"/>
        <c:crossAx val="8062976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4893084678492525"/>
          <c:y val="0.88194776969956934"/>
          <c:w val="0.50213830643015123"/>
          <c:h val="0.11805223030043062"/>
        </c:manualLayout>
      </c:layout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5682618145838398"/>
          <c:y val="6.3918432351397422E-2"/>
          <c:w val="0.76367486881696012"/>
          <c:h val="0.726505945615273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-2.5749993917324426E-3"/>
                  <c:y val="0.56752739546045428"/>
                </c:manualLayout>
              </c:layout>
              <c:showVal val="1"/>
            </c:dLbl>
            <c:dLbl>
              <c:idx val="1"/>
              <c:layout>
                <c:manualLayout>
                  <c:x val="-2.5749993917324426E-3"/>
                  <c:y val="0.6020329720050327"/>
                </c:manualLayout>
              </c:layout>
              <c:showVal val="1"/>
            </c:dLbl>
            <c:dLbl>
              <c:idx val="2"/>
              <c:layout>
                <c:manualLayout>
                  <c:x val="-5.1499987834648974E-3"/>
                  <c:y val="0.63164569407924298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65649172785000665"/>
                </c:manualLayout>
              </c:layout>
              <c:showVal val="1"/>
            </c:dLbl>
            <c:dLbl>
              <c:idx val="4"/>
              <c:layout>
                <c:manualLayout>
                  <c:x val="-2.0275585761672848E-7"/>
                  <c:y val="0.680633841420439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2021</c:v>
                </c:pt>
                <c:pt idx="1">
                  <c:v> оценка 2022</c:v>
                </c:pt>
                <c:pt idx="2">
                  <c:v> прогноз 2023</c:v>
                </c:pt>
                <c:pt idx="3">
                  <c:v> прогноз 2024</c:v>
                </c:pt>
                <c:pt idx="4">
                  <c:v> прогноз 2025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125354.1</c:v>
                </c:pt>
                <c:pt idx="1">
                  <c:v>134053.9</c:v>
                </c:pt>
                <c:pt idx="2">
                  <c:v>140928.20000000001</c:v>
                </c:pt>
                <c:pt idx="3">
                  <c:v>147376.79999999999</c:v>
                </c:pt>
                <c:pt idx="4">
                  <c:v>153281.20000000001</c:v>
                </c:pt>
              </c:numCache>
            </c:numRef>
          </c:val>
        </c:ser>
        <c:dLbls>
          <c:showVal val="1"/>
        </c:dLbls>
        <c:gapWidth val="75"/>
        <c:axId val="133293952"/>
        <c:axId val="133522944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%)</c:v>
                </c:pt>
              </c:strCache>
            </c:strRef>
          </c:tx>
          <c:dLbls>
            <c:dLbl>
              <c:idx val="0"/>
              <c:layout>
                <c:manualLayout>
                  <c:x val="-5.4074987226381668E-2"/>
                  <c:y val="-7.1936469335427883E-2"/>
                </c:manualLayout>
              </c:layout>
              <c:showVal val="1"/>
            </c:dLbl>
            <c:dLbl>
              <c:idx val="1"/>
              <c:layout>
                <c:manualLayout>
                  <c:x val="-5.6649986618113386E-2"/>
                  <c:y val="-6.2944410668499373E-2"/>
                </c:manualLayout>
              </c:layout>
              <c:showVal val="1"/>
            </c:dLbl>
            <c:dLbl>
              <c:idx val="2"/>
              <c:layout>
                <c:manualLayout>
                  <c:x val="-5.9224986009845923E-2"/>
                  <c:y val="-6.5941763557475525E-2"/>
                </c:manualLayout>
              </c:layout>
              <c:showVal val="1"/>
            </c:dLbl>
            <c:dLbl>
              <c:idx val="3"/>
              <c:layout>
                <c:manualLayout>
                  <c:x val="-4.1199990267718832E-2"/>
                  <c:y val="-6.5237479530627099E-2"/>
                </c:manualLayout>
              </c:layout>
              <c:showVal val="1"/>
            </c:dLbl>
            <c:dLbl>
              <c:idx val="4"/>
              <c:layout>
                <c:manualLayout>
                  <c:x val="-5.6649986618113386E-2"/>
                  <c:y val="-8.87470220434050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2021</c:v>
                </c:pt>
                <c:pt idx="1">
                  <c:v> оценка 2022</c:v>
                </c:pt>
                <c:pt idx="2">
                  <c:v> прогноз 2023</c:v>
                </c:pt>
                <c:pt idx="3">
                  <c:v> прогноз 2024</c:v>
                </c:pt>
                <c:pt idx="4">
                  <c:v> прогноз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108</c:v>
                </c:pt>
                <c:pt idx="1">
                  <c:v>102.7</c:v>
                </c:pt>
                <c:pt idx="2">
                  <c:v>102.4</c:v>
                </c:pt>
                <c:pt idx="3">
                  <c:v>102</c:v>
                </c:pt>
                <c:pt idx="4">
                  <c:v>101.4</c:v>
                </c:pt>
              </c:numCache>
            </c:numRef>
          </c:val>
        </c:ser>
        <c:dLbls>
          <c:showVal val="1"/>
        </c:dLbls>
        <c:marker val="1"/>
        <c:axId val="133732608"/>
        <c:axId val="133730688"/>
      </c:lineChart>
      <c:catAx>
        <c:axId val="1332939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3522944"/>
        <c:crosses val="autoZero"/>
        <c:auto val="1"/>
        <c:lblAlgn val="ctr"/>
        <c:lblOffset val="100"/>
      </c:catAx>
      <c:valAx>
        <c:axId val="133522944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293952"/>
        <c:crosses val="autoZero"/>
        <c:crossBetween val="between"/>
      </c:valAx>
      <c:valAx>
        <c:axId val="133730688"/>
        <c:scaling>
          <c:orientation val="minMax"/>
          <c:max val="13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732608"/>
        <c:crosses val="max"/>
        <c:crossBetween val="between"/>
      </c:valAx>
      <c:catAx>
        <c:axId val="133732608"/>
        <c:scaling>
          <c:orientation val="minMax"/>
        </c:scaling>
        <c:delete val="1"/>
        <c:axPos val="b"/>
        <c:numFmt formatCode="General" sourceLinked="1"/>
        <c:tickLblPos val="none"/>
        <c:crossAx val="13373068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3975758509663486"/>
          <c:y val="0.87981693724233812"/>
          <c:w val="0.53078462461780562"/>
          <c:h val="5.6643170755900661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90493258675311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306,7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"/>
                  <c:y val="0.583670522360568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449,9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2.3620559334844977E-3"/>
                  <c:y val="0.651248802770208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883,3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8.6607717061361556E-17"/>
                  <c:y val="0.701694540632137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164,6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0"/>
                  <c:y val="0.751799896854053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383,2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Лист1!$A$2:$A$6</c:f>
              <c:strCache>
                <c:ptCount val="5"/>
                <c:pt idx="0">
                  <c:v>отчет 2021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71306.7</c:v>
                </c:pt>
                <c:pt idx="1">
                  <c:v>88449.9</c:v>
                </c:pt>
                <c:pt idx="2">
                  <c:v>100883.3</c:v>
                </c:pt>
                <c:pt idx="3">
                  <c:v>110164.6</c:v>
                </c:pt>
                <c:pt idx="4">
                  <c:v>119383.2</c:v>
                </c:pt>
              </c:numCache>
            </c:numRef>
          </c:val>
        </c:ser>
        <c:dLbls>
          <c:showVal val="1"/>
        </c:dLbls>
        <c:gapWidth val="79"/>
        <c:overlap val="39"/>
        <c:axId val="134857088"/>
        <c:axId val="134858624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dLbl>
              <c:idx val="0"/>
              <c:layout>
                <c:manualLayout>
                  <c:x val="-6.4039242118544712E-2"/>
                  <c:y val="-7.0624769763501058E-2"/>
                </c:manualLayout>
              </c:layout>
              <c:showVal val="1"/>
            </c:dLbl>
            <c:dLbl>
              <c:idx val="1"/>
              <c:layout>
                <c:manualLayout>
                  <c:x val="-5.3890957082745876E-2"/>
                  <c:y val="-8.1135342223532581E-2"/>
                </c:manualLayout>
              </c:layout>
              <c:showVal val="1"/>
            </c:dLbl>
            <c:dLbl>
              <c:idx val="2"/>
              <c:layout>
                <c:manualLayout>
                  <c:x val="-5.7739992322388509E-2"/>
                  <c:y val="-0.14137810358800559"/>
                </c:manualLayout>
              </c:layout>
              <c:showVal val="1"/>
            </c:dLbl>
            <c:dLbl>
              <c:idx val="3"/>
              <c:layout>
                <c:manualLayout>
                  <c:x val="-4.8117125240297383E-2"/>
                  <c:y val="-9.6901200913578386E-2"/>
                </c:manualLayout>
              </c:layout>
              <c:showVal val="1"/>
            </c:dLbl>
            <c:dLbl>
              <c:idx val="4"/>
              <c:layout>
                <c:manualLayout>
                  <c:x val="-4.0593512120508823E-2"/>
                  <c:y val="-9.690120091357838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отчет 2021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108.9</c:v>
                </c:pt>
                <c:pt idx="1">
                  <c:v>104.5</c:v>
                </c:pt>
                <c:pt idx="2">
                  <c:v>103.5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</c:ser>
        <c:dLbls>
          <c:showVal val="1"/>
        </c:dLbls>
        <c:marker val="1"/>
        <c:axId val="134919296"/>
        <c:axId val="134860160"/>
      </c:lineChart>
      <c:catAx>
        <c:axId val="134857088"/>
        <c:scaling>
          <c:orientation val="minMax"/>
        </c:scaling>
        <c:delete val="1"/>
        <c:axPos val="b"/>
        <c:majorTickMark val="none"/>
        <c:tickLblPos val="none"/>
        <c:crossAx val="134858624"/>
        <c:crosses val="autoZero"/>
        <c:auto val="1"/>
        <c:lblAlgn val="ctr"/>
        <c:lblOffset val="100"/>
      </c:catAx>
      <c:valAx>
        <c:axId val="1348586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ru-RU"/>
          </a:p>
        </c:txPr>
        <c:crossAx val="134857088"/>
        <c:crosses val="autoZero"/>
        <c:crossBetween val="between"/>
      </c:valAx>
      <c:valAx>
        <c:axId val="134860160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ru-RU"/>
          </a:p>
        </c:txPr>
        <c:crossAx val="134919296"/>
        <c:crosses val="max"/>
        <c:crossBetween val="between"/>
      </c:valAx>
      <c:catAx>
        <c:axId val="134919296"/>
        <c:scaling>
          <c:orientation val="minMax"/>
        </c:scaling>
        <c:delete val="1"/>
        <c:axPos val="b"/>
        <c:tickLblPos val="none"/>
        <c:crossAx val="13486016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5567358395676731"/>
          <c:y val="0.88397406616076035"/>
          <c:w val="0.48392872021949862"/>
          <c:h val="0.10199071686436308"/>
        </c:manualLayout>
      </c:layout>
      <c:txPr>
        <a:bodyPr/>
        <a:lstStyle/>
        <a:p>
          <a:pPr>
            <a:defRPr sz="1200">
              <a:latin typeface="+mn-lt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2021</c:v>
                </c:pt>
                <c:pt idx="1">
                  <c:v> оценка 2022</c:v>
                </c:pt>
                <c:pt idx="2">
                  <c:v> прогноз 2023</c:v>
                </c:pt>
                <c:pt idx="3">
                  <c:v> прогноз 2024</c:v>
                </c:pt>
                <c:pt idx="4">
                  <c:v> прогноз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1051.8</c:v>
                </c:pt>
                <c:pt idx="1">
                  <c:v>1248.7</c:v>
                </c:pt>
                <c:pt idx="2">
                  <c:v>1367.9</c:v>
                </c:pt>
                <c:pt idx="3">
                  <c:v>1469.2</c:v>
                </c:pt>
                <c:pt idx="4">
                  <c:v>1574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dLbl>
              <c:idx val="0"/>
              <c:layout>
                <c:manualLayout>
                  <c:x val="1.205273784583410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711866015312671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1318446145855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314502907604379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80788695101322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2021</c:v>
                </c:pt>
                <c:pt idx="1">
                  <c:v> оценка 2022</c:v>
                </c:pt>
                <c:pt idx="2">
                  <c:v> прогноз 2023</c:v>
                </c:pt>
                <c:pt idx="3">
                  <c:v> прогноз 2024</c:v>
                </c:pt>
                <c:pt idx="4">
                  <c:v> прогноз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121.5</c:v>
                </c:pt>
                <c:pt idx="1">
                  <c:v>101.9</c:v>
                </c:pt>
                <c:pt idx="2">
                  <c:v>100.5</c:v>
                </c:pt>
                <c:pt idx="3">
                  <c:v>102.7</c:v>
                </c:pt>
                <c:pt idx="4">
                  <c:v>103</c:v>
                </c:pt>
              </c:numCache>
            </c:numRef>
          </c:val>
        </c:ser>
        <c:dLbls>
          <c:showVal val="1"/>
        </c:dLbls>
        <c:gapWidth val="75"/>
        <c:shape val="cone"/>
        <c:axId val="134927104"/>
        <c:axId val="135004160"/>
        <c:axId val="0"/>
      </c:bar3DChart>
      <c:catAx>
        <c:axId val="134927104"/>
        <c:scaling>
          <c:orientation val="minMax"/>
        </c:scaling>
        <c:axPos val="b"/>
        <c:numFmt formatCode="General" sourceLinked="1"/>
        <c:majorTickMark val="none"/>
        <c:tickLblPos val="nextTo"/>
        <c:crossAx val="135004160"/>
        <c:crosses val="autoZero"/>
        <c:auto val="1"/>
        <c:lblAlgn val="ctr"/>
        <c:lblOffset val="100"/>
      </c:catAx>
      <c:valAx>
        <c:axId val="135004160"/>
        <c:scaling>
          <c:orientation val="minMax"/>
          <c:max val="1025"/>
        </c:scaling>
        <c:axPos val="l"/>
        <c:numFmt formatCode="General" sourceLinked="1"/>
        <c:majorTickMark val="none"/>
        <c:tickLblPos val="none"/>
        <c:crossAx val="1349271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9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2.1633783316026335E-3"/>
                  <c:y val="-5.0948290537466974E-2"/>
                </c:manualLayout>
              </c:layout>
              <c:showVal val="1"/>
            </c:dLbl>
            <c:dLbl>
              <c:idx val="1"/>
              <c:layout>
                <c:manualLayout>
                  <c:x val="-6.4901349948078921E-3"/>
                  <c:y val="-5.7593719738006185E-2"/>
                </c:manualLayout>
              </c:layout>
              <c:showVal val="1"/>
            </c:dLbl>
            <c:dLbl>
              <c:idx val="2"/>
              <c:layout>
                <c:manualLayout>
                  <c:x val="5.4083606566313197E-3"/>
                  <c:y val="-5.31634336043134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2025*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5341411</c:v>
                </c:pt>
                <c:pt idx="1">
                  <c:v>5373472</c:v>
                </c:pt>
                <c:pt idx="2">
                  <c:v>5688252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5.4084458290065774E-3"/>
                  <c:y val="-5.3163433604313401E-2"/>
                </c:manualLayout>
              </c:layout>
              <c:showVal val="1"/>
            </c:dLbl>
            <c:dLbl>
              <c:idx val="1"/>
              <c:layout>
                <c:manualLayout>
                  <c:x val="9.7352024922118374E-3"/>
                  <c:y val="-5.7593719738006185E-2"/>
                </c:manualLayout>
              </c:layout>
              <c:showVal val="1"/>
            </c:dLbl>
            <c:dLbl>
              <c:idx val="2"/>
              <c:layout>
                <c:manualLayout>
                  <c:x val="2.4878850813430248E-2"/>
                  <c:y val="-5.09482905374669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2025*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5841411</c:v>
                </c:pt>
                <c:pt idx="1">
                  <c:v>5373472</c:v>
                </c:pt>
                <c:pt idx="2">
                  <c:v>5688252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Финансовая помощь из областного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1.2980269989615791E-2"/>
                  <c:y val="-3.322714600269585E-2"/>
                </c:manualLayout>
              </c:layout>
              <c:showVal val="1"/>
            </c:dLbl>
            <c:dLbl>
              <c:idx val="1"/>
              <c:layout>
                <c:manualLayout>
                  <c:x val="1.2980269989615791E-2"/>
                  <c:y val="-3.544228906954223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2025*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8436737</c:v>
                </c:pt>
                <c:pt idx="1">
                  <c:v>8288758</c:v>
                </c:pt>
              </c:numCache>
            </c:numRef>
          </c:val>
        </c:ser>
        <c:dLbls>
          <c:showVal val="1"/>
        </c:dLbls>
        <c:gapWidth val="75"/>
        <c:shape val="cylinder"/>
        <c:axId val="135054080"/>
        <c:axId val="135055616"/>
        <c:axId val="0"/>
      </c:bar3DChart>
      <c:catAx>
        <c:axId val="135054080"/>
        <c:scaling>
          <c:orientation val="minMax"/>
        </c:scaling>
        <c:axPos val="b"/>
        <c:numFmt formatCode="General" sourceLinked="1"/>
        <c:majorTickMark val="none"/>
        <c:tickLblPos val="nextTo"/>
        <c:crossAx val="135055616"/>
        <c:crosses val="autoZero"/>
        <c:auto val="1"/>
        <c:lblAlgn val="ctr"/>
        <c:lblOffset val="100"/>
      </c:catAx>
      <c:valAx>
        <c:axId val="135055616"/>
        <c:scaling>
          <c:orientation val="minMax"/>
        </c:scaling>
        <c:axPos val="l"/>
        <c:numFmt formatCode="#,##0" sourceLinked="1"/>
        <c:majorTickMark val="none"/>
        <c:tickLblPos val="none"/>
        <c:crossAx val="135054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70089778497314"/>
          <c:y val="0.89654060932829882"/>
          <c:w val="0.76459820443005411"/>
          <c:h val="6.8017101602158903E-2"/>
        </c:manualLayout>
      </c:layout>
    </c:legend>
    <c:plotVisOnly val="1"/>
  </c:chart>
  <c:txPr>
    <a:bodyPr/>
    <a:lstStyle/>
    <a:p>
      <a:pPr>
        <a:defRPr sz="1800" b="1">
          <a:latin typeface="+mj-lt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2.6864388566516233E-2"/>
                  <c:y val="-0.23763381321520857"/>
                </c:manualLayout>
              </c:layout>
              <c:showVal val="1"/>
            </c:dLbl>
            <c:dLbl>
              <c:idx val="1"/>
              <c:layout>
                <c:manualLayout>
                  <c:x val="1.6118633139909737E-2"/>
                  <c:y val="-0.2722406792174239"/>
                </c:manualLayout>
              </c:layout>
              <c:showVal val="1"/>
            </c:dLbl>
            <c:dLbl>
              <c:idx val="2"/>
              <c:layout>
                <c:manualLayout>
                  <c:x val="2.552116913819041E-2"/>
                  <c:y val="-0.44066076042820235"/>
                </c:manualLayout>
              </c:layout>
              <c:showVal val="1"/>
            </c:dLbl>
            <c:dLbl>
              <c:idx val="3"/>
              <c:layout>
                <c:manualLayout>
                  <c:x val="1.6118633139909737E-2"/>
                  <c:y val="-0.44066076042820235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5341411</c:v>
                </c:pt>
                <c:pt idx="1">
                  <c:v>5373472</c:v>
                </c:pt>
                <c:pt idx="2">
                  <c:v>5688252</c:v>
                </c:pt>
              </c:numCache>
            </c:numRef>
          </c:val>
        </c:ser>
        <c:dLbls>
          <c:showVal val="1"/>
        </c:dLbls>
        <c:gapWidth val="75"/>
        <c:shape val="cylinder"/>
        <c:axId val="135314048"/>
        <c:axId val="135328128"/>
        <c:axId val="0"/>
      </c:bar3DChart>
      <c:catAx>
        <c:axId val="135314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400" b="1">
                <a:latin typeface="+mj-lt"/>
              </a:defRPr>
            </a:pPr>
            <a:endParaRPr lang="ru-RU"/>
          </a:p>
        </c:txPr>
        <c:crossAx val="135328128"/>
        <c:crosses val="autoZero"/>
        <c:auto val="1"/>
        <c:lblAlgn val="ctr"/>
        <c:lblOffset val="100"/>
      </c:catAx>
      <c:valAx>
        <c:axId val="13532812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35314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Субвенция</c:v>
                </c:pt>
              </c:strCache>
            </c:strRef>
          </c:tx>
          <c:dLbls>
            <c:dLbl>
              <c:idx val="0"/>
              <c:layout>
                <c:manualLayout>
                  <c:x val="2.04255337399259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9290781865485634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6886448</c:v>
                </c:pt>
                <c:pt idx="1">
                  <c:v>6876797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Субсидия</c:v>
                </c:pt>
              </c:strCache>
            </c:strRef>
          </c:tx>
          <c:dLbls>
            <c:dLbl>
              <c:idx val="0"/>
              <c:layout>
                <c:manualLayout>
                  <c:x val="2.269503748880664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8156029991045299E-2"/>
                  <c:y val="-4.6874997116449517E-3"/>
                </c:manualLayout>
              </c:layout>
              <c:showVal val="1"/>
            </c:dLbl>
            <c:showVal val="1"/>
          </c:dLbls>
          <c:cat>
            <c:strRef>
              <c:f>Лист1!$B$1:$C$1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1510289</c:v>
                </c:pt>
                <c:pt idx="1">
                  <c:v>1411961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1.7021278116604959E-2"/>
                  <c:y val="-3.9843932096214826E-2"/>
                </c:manualLayout>
              </c:layout>
              <c:showVal val="1"/>
            </c:dLbl>
            <c:showVal val="1"/>
          </c:dLbls>
          <c:cat>
            <c:strRef>
              <c:f>Лист1!$B$1:$C$1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 formatCode="#,##0">
                  <c:v>40000</c:v>
                </c:pt>
              </c:numCache>
            </c:numRef>
          </c:val>
        </c:ser>
        <c:dLbls>
          <c:showVal val="1"/>
        </c:dLbls>
        <c:gapWidth val="221"/>
        <c:gapDepth val="224"/>
        <c:shape val="cylinder"/>
        <c:axId val="135783552"/>
        <c:axId val="135785088"/>
        <c:axId val="0"/>
      </c:bar3DChart>
      <c:catAx>
        <c:axId val="135783552"/>
        <c:scaling>
          <c:orientation val="minMax"/>
        </c:scaling>
        <c:axPos val="b"/>
        <c:majorTickMark val="none"/>
        <c:tickLblPos val="nextTo"/>
        <c:crossAx val="135785088"/>
        <c:crosses val="autoZero"/>
        <c:auto val="1"/>
        <c:lblAlgn val="ctr"/>
        <c:lblOffset val="100"/>
      </c:catAx>
      <c:valAx>
        <c:axId val="13578508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357835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</c:chart>
  <c:txPr>
    <a:bodyPr/>
    <a:lstStyle/>
    <a:p>
      <a:pPr>
        <a:defRPr sz="2000" b="1">
          <a:latin typeface="+mj-lt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22D89-EA5E-40D7-9FD7-BB2673239C6F}" type="presOf" srcId="{333F831F-2FF9-403B-BB3A-2CB627901A13}" destId="{108CEE4B-E3B7-41A7-9670-F920551C1F6A}" srcOrd="0" destOrd="0" presId="urn:microsoft.com/office/officeart/2005/8/layout/chevron2"/>
    <dgm:cxn modelId="{A98E51B3-8B9E-471D-98BE-B1A07CDE47DB}" type="presOf" srcId="{C1311809-AAD1-4EE8-A0DB-C4B086552A57}" destId="{EC4ABE22-C354-4B46-9C52-51889676F909}" srcOrd="0" destOrd="0" presId="urn:microsoft.com/office/officeart/2005/8/layout/chevron2"/>
    <dgm:cxn modelId="{1D2E96E1-C545-4405-972E-31F01528B26C}" type="presOf" srcId="{9FE2A101-4DB2-4AF2-922F-CF4F06F11E61}" destId="{5FCC1714-FCA6-44E1-82AE-090051349B0C}" srcOrd="0" destOrd="0" presId="urn:microsoft.com/office/officeart/2005/8/layout/chevron2"/>
    <dgm:cxn modelId="{D79BC347-4554-4F3F-89BE-58ED27E3C0F1}" type="presOf" srcId="{53C73B09-BB33-43E4-9AF9-3A4B7E4AC055}" destId="{0A078352-D930-407C-96B1-AFA896F765BE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3EEE6EB-AEA2-4AF6-8631-9B2329015C57}" type="presOf" srcId="{40BF7536-18E1-43EA-BA93-A4F6666277A3}" destId="{2CDAE567-BFE2-4AA8-B7D2-2A019BED574F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03E7B81B-9F89-4B1F-B1AA-904932038624}" type="presParOf" srcId="{2CDAE567-BFE2-4AA8-B7D2-2A019BED574F}" destId="{C3A69624-B3FD-46BB-9AE6-EF3BA8C45062}" srcOrd="0" destOrd="0" presId="urn:microsoft.com/office/officeart/2005/8/layout/chevron2"/>
    <dgm:cxn modelId="{152846F9-D9E0-4D59-A1AC-52321632CD72}" type="presParOf" srcId="{C3A69624-B3FD-46BB-9AE6-EF3BA8C45062}" destId="{108CEE4B-E3B7-41A7-9670-F920551C1F6A}" srcOrd="0" destOrd="0" presId="urn:microsoft.com/office/officeart/2005/8/layout/chevron2"/>
    <dgm:cxn modelId="{7EB06A8E-5557-4A59-B395-C6E00C097BDA}" type="presParOf" srcId="{C3A69624-B3FD-46BB-9AE6-EF3BA8C45062}" destId="{5FCC1714-FCA6-44E1-82AE-090051349B0C}" srcOrd="1" destOrd="0" presId="urn:microsoft.com/office/officeart/2005/8/layout/chevron2"/>
    <dgm:cxn modelId="{C5F6F4DE-F128-4300-9EDC-C2324C98773B}" type="presParOf" srcId="{2CDAE567-BFE2-4AA8-B7D2-2A019BED574F}" destId="{C8055F3F-362F-41B9-8B18-D85283037305}" srcOrd="1" destOrd="0" presId="urn:microsoft.com/office/officeart/2005/8/layout/chevron2"/>
    <dgm:cxn modelId="{CFD45508-85CE-4150-A27F-D249D60DD499}" type="presParOf" srcId="{2CDAE567-BFE2-4AA8-B7D2-2A019BED574F}" destId="{3FD09A09-7C9F-4D07-BE47-321E12B35DB9}" srcOrd="2" destOrd="0" presId="urn:microsoft.com/office/officeart/2005/8/layout/chevron2"/>
    <dgm:cxn modelId="{E72A055C-8575-4B3E-907B-0392C395D830}" type="presParOf" srcId="{3FD09A09-7C9F-4D07-BE47-321E12B35DB9}" destId="{EC4ABE22-C354-4B46-9C52-51889676F909}" srcOrd="0" destOrd="0" presId="urn:microsoft.com/office/officeart/2005/8/layout/chevron2"/>
    <dgm:cxn modelId="{61889160-AC0A-46D4-AA60-999CFD05971F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DECBB07B-48C9-4A5E-B787-3418C7CDD799}" type="presOf" srcId="{10C167F2-380A-4F84-A146-6CB9F248076A}" destId="{ADF4C849-9A71-4B35-AF71-FFAFA919B1BA}" srcOrd="1" destOrd="0" presId="urn:microsoft.com/office/officeart/2005/8/layout/cycle8"/>
    <dgm:cxn modelId="{926AD054-79BE-4366-AB2F-EE8A2910D468}" type="presOf" srcId="{512ED505-5566-4ADA-B474-4CDD0031DB4E}" destId="{77A2DEC3-3ECC-44C4-A389-F0E09E3FB04E}" srcOrd="0" destOrd="0" presId="urn:microsoft.com/office/officeart/2005/8/layout/cycle8"/>
    <dgm:cxn modelId="{90C1EE18-0084-4A7B-AE2A-925AAB5226C5}" type="presOf" srcId="{512ED505-5566-4ADA-B474-4CDD0031DB4E}" destId="{D51503CF-032B-4D77-BAD1-D6DE5CA4C966}" srcOrd="1" destOrd="0" presId="urn:microsoft.com/office/officeart/2005/8/layout/cycle8"/>
    <dgm:cxn modelId="{2EB8B44D-2AAC-44E0-8126-605432E1AB2D}" type="presOf" srcId="{AAEA59AD-11DE-419A-9493-AA4DF7EDB27A}" destId="{23FEF430-3736-43EE-B103-BA16E3ED6ED2}" srcOrd="0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409EF8C5-DCA9-4883-8F2F-1D5ED0513D79}" type="presOf" srcId="{10C167F2-380A-4F84-A146-6CB9F248076A}" destId="{F0213F3F-1399-41D6-A847-741FF491956C}" srcOrd="0" destOrd="0" presId="urn:microsoft.com/office/officeart/2005/8/layout/cycle8"/>
    <dgm:cxn modelId="{8667E264-83E2-4F34-B2BD-664362129F09}" type="presParOf" srcId="{23FEF430-3736-43EE-B103-BA16E3ED6ED2}" destId="{F0213F3F-1399-41D6-A847-741FF491956C}" srcOrd="0" destOrd="0" presId="urn:microsoft.com/office/officeart/2005/8/layout/cycle8"/>
    <dgm:cxn modelId="{722DB88F-6501-4B10-94CC-698B7261D256}" type="presParOf" srcId="{23FEF430-3736-43EE-B103-BA16E3ED6ED2}" destId="{D217394C-333E-4380-862E-272DBC64EA9E}" srcOrd="1" destOrd="0" presId="urn:microsoft.com/office/officeart/2005/8/layout/cycle8"/>
    <dgm:cxn modelId="{AB02FB02-79B0-4660-B685-F48A7E2B86E1}" type="presParOf" srcId="{23FEF430-3736-43EE-B103-BA16E3ED6ED2}" destId="{BE8D8D59-8E58-43B7-B793-A8BE9306752F}" srcOrd="2" destOrd="0" presId="urn:microsoft.com/office/officeart/2005/8/layout/cycle8"/>
    <dgm:cxn modelId="{F9624036-5ED4-4B71-9A19-65B162434619}" type="presParOf" srcId="{23FEF430-3736-43EE-B103-BA16E3ED6ED2}" destId="{ADF4C849-9A71-4B35-AF71-FFAFA919B1BA}" srcOrd="3" destOrd="0" presId="urn:microsoft.com/office/officeart/2005/8/layout/cycle8"/>
    <dgm:cxn modelId="{1C0AEE9B-126D-484C-A533-0A11DE685267}" type="presParOf" srcId="{23FEF430-3736-43EE-B103-BA16E3ED6ED2}" destId="{77A2DEC3-3ECC-44C4-A389-F0E09E3FB04E}" srcOrd="4" destOrd="0" presId="urn:microsoft.com/office/officeart/2005/8/layout/cycle8"/>
    <dgm:cxn modelId="{BF058B04-48EB-4F5D-8438-51A5918427D5}" type="presParOf" srcId="{23FEF430-3736-43EE-B103-BA16E3ED6ED2}" destId="{E8C6F6AF-D589-4E4F-89C5-6CEF7D9B8252}" srcOrd="5" destOrd="0" presId="urn:microsoft.com/office/officeart/2005/8/layout/cycle8"/>
    <dgm:cxn modelId="{83E72EF4-83DA-4EE1-8F09-DE34440A5AA6}" type="presParOf" srcId="{23FEF430-3736-43EE-B103-BA16E3ED6ED2}" destId="{2EC89C46-4082-4953-A672-69D360E0303A}" srcOrd="6" destOrd="0" presId="urn:microsoft.com/office/officeart/2005/8/layout/cycle8"/>
    <dgm:cxn modelId="{26F19743-4C1D-497A-8197-10D87D022B2E}" type="presParOf" srcId="{23FEF430-3736-43EE-B103-BA16E3ED6ED2}" destId="{D51503CF-032B-4D77-BAD1-D6DE5CA4C966}" srcOrd="7" destOrd="0" presId="urn:microsoft.com/office/officeart/2005/8/layout/cycle8"/>
    <dgm:cxn modelId="{91C6DEA7-E534-420C-ACB2-7A2DB4921E4D}" type="presParOf" srcId="{23FEF430-3736-43EE-B103-BA16E3ED6ED2}" destId="{1D61BB4A-8E84-48FC-AED1-C929395BDFB8}" srcOrd="8" destOrd="0" presId="urn:microsoft.com/office/officeart/2005/8/layout/cycle8"/>
    <dgm:cxn modelId="{B4F30813-3964-4DC6-83B2-8F06CCAB693B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78010" y="380290"/>
          <a:ext cx="2520070" cy="176404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доходы</a:t>
          </a:r>
          <a:endParaRPr lang="ru-RU" sz="3700" kern="1200" dirty="0"/>
        </a:p>
      </dsp:txBody>
      <dsp:txXfrm rot="5400000">
        <a:off x="-378010" y="380290"/>
        <a:ext cx="2520070" cy="1764049"/>
      </dsp:txXfrm>
    </dsp:sp>
    <dsp:sp modelId="{5FCC1714-FCA6-44E1-82AE-090051349B0C}">
      <dsp:nvSpPr>
        <dsp:cNvPr id="0" name=""/>
        <dsp:cNvSpPr/>
      </dsp:nvSpPr>
      <dsp:spPr>
        <a:xfrm rot="5400000">
          <a:off x="3197456" y="-1431127"/>
          <a:ext cx="1638045" cy="4504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500" kern="1200" dirty="0">
            <a:latin typeface="+mn-lt"/>
          </a:endParaRPr>
        </a:p>
      </dsp:txBody>
      <dsp:txXfrm rot="5400000">
        <a:off x="3197456" y="-1431127"/>
        <a:ext cx="1638045" cy="4504860"/>
      </dsp:txXfrm>
    </dsp:sp>
    <dsp:sp modelId="{EC4ABE22-C354-4B46-9C52-51889676F909}">
      <dsp:nvSpPr>
        <dsp:cNvPr id="0" name=""/>
        <dsp:cNvSpPr/>
      </dsp:nvSpPr>
      <dsp:spPr>
        <a:xfrm rot="5400000">
          <a:off x="-378010" y="2616826"/>
          <a:ext cx="2520070" cy="1764049"/>
        </a:xfrm>
        <a:prstGeom prst="chevron">
          <a:avLst/>
        </a:prstGeom>
        <a:solidFill>
          <a:schemeClr val="accent4">
            <a:hueOff val="84950"/>
            <a:satOff val="0"/>
            <a:lumOff val="-10981"/>
            <a:alphaOff val="0"/>
          </a:schemeClr>
        </a:solidFill>
        <a:ln w="12700" cap="flat" cmpd="sng" algn="ctr">
          <a:solidFill>
            <a:schemeClr val="accent4">
              <a:hueOff val="84950"/>
              <a:satOff val="0"/>
              <a:lumOff val="-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расходы</a:t>
          </a:r>
          <a:endParaRPr lang="ru-RU" sz="3700" kern="1200" dirty="0"/>
        </a:p>
      </dsp:txBody>
      <dsp:txXfrm rot="5400000">
        <a:off x="-378010" y="2616826"/>
        <a:ext cx="2520070" cy="1764049"/>
      </dsp:txXfrm>
    </dsp:sp>
    <dsp:sp modelId="{0A078352-D930-407C-96B1-AFA896F765BE}">
      <dsp:nvSpPr>
        <dsp:cNvPr id="0" name=""/>
        <dsp:cNvSpPr/>
      </dsp:nvSpPr>
      <dsp:spPr>
        <a:xfrm rot="5400000">
          <a:off x="3197456" y="805408"/>
          <a:ext cx="1638045" cy="4504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4950"/>
              <a:satOff val="0"/>
              <a:lumOff val="-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500" kern="1200" dirty="0">
            <a:latin typeface="+mn-lt"/>
          </a:endParaRPr>
        </a:p>
      </dsp:txBody>
      <dsp:txXfrm rot="5400000">
        <a:off x="3197456" y="805408"/>
        <a:ext cx="1638045" cy="4504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1596010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+mj-lt"/>
            </a:rPr>
            <a:t>РАСХОДЫ</a:t>
          </a:r>
          <a:endParaRPr lang="ru-RU" sz="2100" b="1" kern="1200" dirty="0">
            <a:latin typeface="+mj-lt"/>
          </a:endParaRPr>
        </a:p>
      </dsp:txBody>
      <dsp:txXfrm>
        <a:off x="3696201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1423095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+mj-lt"/>
            </a:rPr>
            <a:t>ДОХОДЫ</a:t>
          </a:r>
          <a:endParaRPr lang="ru-RU" sz="2100" b="1" kern="1200" dirty="0">
            <a:latin typeface="+mj-lt"/>
          </a:endParaRPr>
        </a:p>
      </dsp:txBody>
      <dsp:txXfrm>
        <a:off x="1793717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135807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1185165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</cdr:x>
      <cdr:y>0.52415</cdr:y>
    </cdr:from>
    <cdr:to>
      <cdr:x>0.27188</cdr:x>
      <cdr:y>0.78126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971612" y="2409576"/>
          <a:ext cx="369332" cy="11819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+mj-lt"/>
            </a:rPr>
            <a:t>Отчет 2021</a:t>
          </a:r>
          <a:endParaRPr lang="ru-RU" sz="12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0.80505</cdr:x>
      <cdr:y>0.40542</cdr:y>
    </cdr:from>
    <cdr:to>
      <cdr:x>0.87993</cdr:x>
      <cdr:y>0.7815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3970539" y="1863753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262626"/>
              </a:solidFill>
              <a:latin typeface="+mj-lt"/>
              <a:cs typeface="+mn-cs"/>
            </a:rPr>
            <a:t>Прогноз 2025</a:t>
          </a:r>
        </a:p>
      </cdr:txBody>
    </cdr:sp>
  </cdr:relSizeAnchor>
  <cdr:relSizeAnchor xmlns:cdr="http://schemas.openxmlformats.org/drawingml/2006/chartDrawing">
    <cdr:from>
      <cdr:x>0.35041</cdr:x>
      <cdr:y>0.547</cdr:y>
    </cdr:from>
    <cdr:to>
      <cdr:x>0.42529</cdr:x>
      <cdr:y>0.78397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1728236" y="2514620"/>
          <a:ext cx="369332" cy="10893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+mj-lt"/>
            </a:rPr>
            <a:t>Оценка 2022</a:t>
          </a:r>
          <a:endParaRPr lang="ru-RU" sz="12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0.65446</cdr:x>
      <cdr:y>0.40378</cdr:y>
    </cdr:from>
    <cdr:to>
      <cdr:x>0.72934</cdr:x>
      <cdr:y>0.77986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227823" y="1856222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262626"/>
              </a:solidFill>
              <a:latin typeface="+mj-lt"/>
            </a:rPr>
            <a:t>Прогноз 2024</a:t>
          </a:r>
        </a:p>
      </cdr:txBody>
    </cdr:sp>
  </cdr:relSizeAnchor>
  <cdr:relSizeAnchor xmlns:cdr="http://schemas.openxmlformats.org/drawingml/2006/chartDrawing">
    <cdr:from>
      <cdr:x>0.50058</cdr:x>
      <cdr:y>0.40577</cdr:y>
    </cdr:from>
    <cdr:to>
      <cdr:x>0.57546</cdr:x>
      <cdr:y>0.78185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2468881" y="1865370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200" b="1" kern="1200" dirty="0" smtClean="0">
              <a:latin typeface="+mj-lt"/>
              <a:cs typeface="Arial" charset="0"/>
            </a:rPr>
            <a:t>Прогноз 2023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0.12642</cdr:x>
      <cdr:y>0.55916</cdr:y>
    </cdr:from>
    <cdr:to>
      <cdr:x>0.22373</cdr:x>
      <cdr:y>0.82967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679719" y="1517896"/>
          <a:ext cx="523220" cy="73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b="1" kern="1200" dirty="0" smtClean="0">
              <a:solidFill>
                <a:sysClr val="windowText" lastClr="000000"/>
              </a:solidFill>
              <a:latin typeface="+mj-lt"/>
              <a:cs typeface="Arial" charset="0"/>
            </a:rPr>
            <a:t>Отчет 2021</a:t>
          </a:r>
          <a:endParaRPr lang="ru-RU" b="1" kern="1200" dirty="0">
            <a:solidFill>
              <a:sysClr val="windowText" lastClr="000000"/>
            </a:solidFill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0.28969</cdr:x>
      <cdr:y>0.57264</cdr:y>
    </cdr:from>
    <cdr:to>
      <cdr:x>0.387</cdr:x>
      <cdr:y>0.82057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1557568" y="1554489"/>
          <a:ext cx="523220" cy="6730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>
              <a:latin typeface="+mj-lt"/>
            </a:rPr>
            <a:t>Оценка 2022</a:t>
          </a:r>
          <a:endParaRPr lang="ru-RU" sz="11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0.45629</cdr:x>
      <cdr:y>0.56278</cdr:y>
    </cdr:from>
    <cdr:to>
      <cdr:x>0.55361</cdr:x>
      <cdr:y>0.8226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453340" y="1527725"/>
          <a:ext cx="523220" cy="7053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  <a:cs typeface="Arial" charset="0"/>
            </a:rPr>
            <a:t>Прогноз 2023</a:t>
          </a:r>
          <a:endParaRPr lang="ru-RU" b="1" dirty="0"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0.62157</cdr:x>
      <cdr:y>0.53895</cdr:y>
    </cdr:from>
    <cdr:to>
      <cdr:x>0.71889</cdr:x>
      <cdr:y>0.82973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341994" y="1463034"/>
          <a:ext cx="523220" cy="7893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  <a:cs typeface="Arial" charset="0"/>
            </a:rPr>
            <a:t>Прогноз 2024</a:t>
          </a:r>
          <a:endParaRPr lang="ru-RU" b="1" dirty="0"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0.78927</cdr:x>
      <cdr:y>0.56228</cdr:y>
    </cdr:from>
    <cdr:to>
      <cdr:x>0.88659</cdr:x>
      <cdr:y>0.82664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4243658" y="1526363"/>
          <a:ext cx="523220" cy="717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  <a:cs typeface="Arial" charset="0"/>
            </a:rPr>
            <a:t>Прогноз 2025</a:t>
          </a:r>
          <a:endParaRPr lang="ru-RU" b="1" dirty="0">
            <a:latin typeface="+mj-lt"/>
            <a:cs typeface="Arial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0.21348</cdr:x>
      <cdr:y>0.04</cdr:y>
    </cdr:from>
    <cdr:to>
      <cdr:x>0.35864</cdr:x>
      <cdr:y>0.1209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322" y="142876"/>
          <a:ext cx="922929" cy="28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0.15322</cdr:x>
      <cdr:y>0.14157</cdr:y>
    </cdr:from>
    <cdr:to>
      <cdr:x>0.30806</cdr:x>
      <cdr:y>0.40045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4860" y="500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0.15385</cdr:x>
      <cdr:y>0.20339</cdr:y>
    </cdr:from>
    <cdr:to>
      <cdr:x>0.33654</cdr:x>
      <cdr:y>0.33898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8" y="857256"/>
          <a:ext cx="135732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18.10.2022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542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54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0144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10609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97645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6042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500069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76943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xmlns="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xmlns="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97307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4712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2373DDA6-9FB5-499A-8FD9-8B91AF084A5F}"/>
              </a:ext>
            </a:extLst>
          </p:cNvPr>
          <p:cNvSpPr/>
          <p:nvPr userDrawn="1"/>
        </p:nvSpPr>
        <p:spPr>
          <a:xfrm>
            <a:off x="897622" y="1789907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5717EE70-02C3-4FF3-A3CB-88A1B6779337}"/>
              </a:ext>
            </a:extLst>
          </p:cNvPr>
          <p:cNvSpPr/>
          <p:nvPr userDrawn="1"/>
        </p:nvSpPr>
        <p:spPr>
          <a:xfrm>
            <a:off x="6734307" y="1798453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397695A6-CB85-4FA1-81AE-A2D0D29782C0}"/>
              </a:ext>
            </a:extLst>
          </p:cNvPr>
          <p:cNvSpPr/>
          <p:nvPr userDrawn="1"/>
        </p:nvSpPr>
        <p:spPr>
          <a:xfrm>
            <a:off x="906167" y="3967240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xmlns="" id="{60F7A21B-C033-43B8-8165-1712780DDCFA}"/>
              </a:ext>
            </a:extLst>
          </p:cNvPr>
          <p:cNvSpPr/>
          <p:nvPr userDrawn="1"/>
        </p:nvSpPr>
        <p:spPr>
          <a:xfrm>
            <a:off x="6734308" y="3967240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13B4367-2763-4939-BB98-BD3255F27690}"/>
              </a:ext>
            </a:extLst>
          </p:cNvPr>
          <p:cNvGrpSpPr/>
          <p:nvPr userDrawn="1"/>
        </p:nvGrpSpPr>
        <p:grpSpPr>
          <a:xfrm>
            <a:off x="4289989" y="3014954"/>
            <a:ext cx="3700329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xmlns="" id="{3A0F1D7B-3DF2-4CE6-AF34-AF1C8E108757}"/>
                </a:ext>
              </a:extLst>
            </p:cNvPr>
            <p:cNvSpPr/>
            <p:nvPr userDrawn="1"/>
          </p:nvSpPr>
          <p:spPr>
            <a:xfrm>
              <a:off x="5337839" y="3102123"/>
              <a:ext cx="1516322" cy="142714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72122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5564" y="1802916"/>
            <a:ext cx="6816436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196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B8687C-94CC-4CC5-9841-475D91273822}"/>
              </a:ext>
            </a:extLst>
          </p:cNvPr>
          <p:cNvSpPr/>
          <p:nvPr userDrawn="1"/>
        </p:nvSpPr>
        <p:spPr>
          <a:xfrm>
            <a:off x="0" y="0"/>
            <a:ext cx="12191997" cy="68680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580383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</a:t>
              </a:r>
              <a:r>
                <a:rPr kumimoji="0" lang="ru-RU" sz="10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000" b="0" i="0" u="none" strike="noStrike" kern="1200" cap="none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15371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2627369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1014412" y="4566717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4412" y="4566717"/>
            <a:ext cx="4713528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1015130" y="3026485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130" y="3037138"/>
            <a:ext cx="4713528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1014412" y="1491300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319" y="1501953"/>
            <a:ext cx="4689715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491299"/>
            <a:ext cx="5580062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550780" y="1646835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550780" y="3182020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550780" y="4717205"/>
            <a:ext cx="9360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99449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64" y="2304029"/>
            <a:ext cx="6599936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98117" y="2579804"/>
            <a:ext cx="4244196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750" y="1275510"/>
            <a:ext cx="4861195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90482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xmlns="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xmlns="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7854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6436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97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</a:t>
              </a:r>
              <a:r>
                <a:rPr kumimoji="0" lang="ru-RU" sz="10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52978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</a:t>
              </a:r>
              <a:r>
                <a:rPr kumimoji="0" lang="ru-RU" sz="11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1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 dirty="0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61402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</a:t>
            </a:r>
            <a:r>
              <a:rPr kumimoji="0" lang="ru-RU" sz="1600" b="1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Курска</a:t>
            </a:r>
            <a:endParaRPr kumimoji="0" lang="ru-RU" sz="16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93503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:a16="http://schemas.microsoft.com/office/drawing/2014/main" xmlns="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Курска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639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xmlns="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xmlns="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729476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7233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204963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281" y="6481703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+mn-cs"/>
              </a:rPr>
              <a:t>Бюджет</a:t>
            </a:r>
            <a:r>
              <a:rPr lang="ru-RU" sz="1400" b="1" baseline="0" dirty="0" smtClean="0">
                <a:solidFill>
                  <a:schemeClr val="accent1"/>
                </a:solidFill>
                <a:latin typeface="+mn-lt"/>
                <a:cs typeface="+mn-cs"/>
              </a:rPr>
              <a:t> для граждан</a:t>
            </a:r>
            <a:endParaRPr lang="en-US" sz="12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xmlns="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alphaModFix amt="70000"/>
            <a:extLst>
              <a:ext uri="{BEBA8EAE-BF5A-486C-A8C5-ECC9F3942E4B}">
                <a14:imgProps xmlns=""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4" r:id="rId18"/>
    <p:sldLayoutId id="2147483665" r:id="rId19"/>
    <p:sldLayoutId id="2147483666" r:id="rId20"/>
    <p:sldLayoutId id="2147483667" r:id="rId21"/>
    <p:sldLayoutId id="2147483669" r:id="rId22"/>
    <p:sldLayoutId id="2147483679" r:id="rId23"/>
    <p:sldLayoutId id="2147483697" r:id="rId24"/>
    <p:sldLayoutId id="2147483700" r:id="rId2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8.svg"/><Relationship Id="rId4" Type="http://schemas.openxmlformats.org/officeDocument/2006/relationships/image" Target="../media/image18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финансов города Курска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БЮДЖЕТ ДЛЯ ГРАЖДАН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к проекту решения Курского городского Собрания «О бюджете города Курска на 2023 год и на плановый период 2024 и 2025 годов»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Светлана Анатольевна </a:t>
            </a:r>
            <a:r>
              <a:rPr lang="ru-RU" dirty="0" err="1" smtClean="0"/>
              <a:t>Яковченко</a:t>
            </a:r>
            <a:r>
              <a:rPr lang="ru-RU" dirty="0" smtClean="0"/>
              <a:t>, </a:t>
            </a:r>
            <a:endParaRPr lang="ru-RU" dirty="0"/>
          </a:p>
          <a:p>
            <a:r>
              <a:rPr lang="ru-RU" dirty="0"/>
              <a:t>председатель комитета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5"/>
            <a:ext cx="1904999" cy="822423"/>
          </a:xfrm>
        </p:spPr>
        <p:txBody>
          <a:bodyPr/>
          <a:lstStyle/>
          <a:p>
            <a:pPr algn="ctr"/>
            <a:r>
              <a:rPr lang="ru-RU" sz="1600" dirty="0"/>
              <a:t>Курск, </a:t>
            </a:r>
            <a:r>
              <a:rPr lang="ru-RU" sz="1600" dirty="0" smtClean="0"/>
              <a:t>ноябрь 2022 </a:t>
            </a:r>
            <a:r>
              <a:rPr lang="ru-RU" sz="1600" dirty="0"/>
              <a:t>г.</a:t>
            </a:r>
          </a:p>
        </p:txBody>
      </p:sp>
      <p:pic>
        <p:nvPicPr>
          <p:cNvPr id="12" name="Рисунок 11" descr="maxresdefaul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lum bright="10000" contrast="20000"/>
          </a:blip>
          <a:srcRect t="25000" b="2500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7255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455" y="865038"/>
            <a:ext cx="5334840" cy="4619284"/>
          </a:xfr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            (от старонормандского </a:t>
            </a:r>
            <a:r>
              <a:rPr lang="en-US" dirty="0" smtClean="0"/>
              <a:t>bougette </a:t>
            </a:r>
            <a:r>
              <a:rPr lang="ru-RU" dirty="0" smtClean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		Каждый житель города Курска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5" name="Рисунок 4" descr="728x542_1_47277f94578ac7f045513176f20c4a22@1000x745_0xac120003_5475936731586520082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6911" r="1691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23063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0682959"/>
              </p:ext>
            </p:extLst>
          </p:nvPr>
        </p:nvGraphicFramePr>
        <p:xfrm>
          <a:off x="525082" y="1374458"/>
          <a:ext cx="6268910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01141177"/>
              </p:ext>
            </p:extLst>
          </p:nvPr>
        </p:nvGraphicFramePr>
        <p:xfrm>
          <a:off x="6391656" y="1472184"/>
          <a:ext cx="6852484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574938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5630830" y="259953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9382039" y="2599536"/>
            <a:ext cx="93600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671220" y="3762419"/>
            <a:ext cx="335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cs typeface="Times New Roman" panose="02020603050405020304" pitchFamily="18" charset="0"/>
              </a:rPr>
              <a:t>Если </a:t>
            </a:r>
            <a:r>
              <a:rPr lang="ru-RU" b="1" dirty="0" smtClean="0">
                <a:cs typeface="Times New Roman" panose="02020603050405020304" pitchFamily="18" charset="0"/>
              </a:rPr>
              <a:t>величина </a:t>
            </a:r>
            <a:r>
              <a:rPr lang="ru-RU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b="1" dirty="0" smtClean="0">
                <a:cs typeface="Times New Roman" panose="02020603050405020304" pitchFamily="18" charset="0"/>
              </a:rPr>
              <a:t>доходов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больше</a:t>
            </a:r>
            <a:r>
              <a:rPr lang="ru-RU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b="1" dirty="0" smtClean="0">
                <a:cs typeface="Times New Roman" panose="02020603050405020304" pitchFamily="18" charset="0"/>
              </a:rPr>
              <a:t>расходов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4142232" y="3771563"/>
            <a:ext cx="3922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Объем</a:t>
            </a:r>
            <a:r>
              <a:rPr lang="ru-RU" dirty="0" smtClean="0">
                <a:cs typeface="Times New Roman" pitchFamily="18" charset="0"/>
              </a:rPr>
              <a:t> предусмотренных бюджетом </a:t>
            </a:r>
            <a:r>
              <a:rPr lang="ru-RU" b="1" dirty="0" smtClean="0">
                <a:cs typeface="Times New Roman" pitchFamily="18" charset="0"/>
              </a:rPr>
              <a:t>расходов соответствует </a:t>
            </a:r>
            <a:r>
              <a:rPr lang="ru-RU" dirty="0" smtClean="0">
                <a:cs typeface="Times New Roman" pitchFamily="18" charset="0"/>
              </a:rPr>
              <a:t>суммарному </a:t>
            </a:r>
            <a:r>
              <a:rPr lang="ru-RU" b="1" dirty="0" smtClean="0">
                <a:cs typeface="Times New Roman" pitchFamily="18" charset="0"/>
              </a:rPr>
              <a:t>объему доходов </a:t>
            </a:r>
            <a:r>
              <a:rPr lang="ru-RU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8429891" y="3762419"/>
            <a:ext cx="318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Если </a:t>
            </a:r>
            <a:r>
              <a:rPr lang="ru-RU" b="1" dirty="0" smtClean="0">
                <a:cs typeface="Times New Roman" panose="02020603050405020304" pitchFamily="18" charset="0"/>
              </a:rPr>
              <a:t>величина</a:t>
            </a:r>
            <a:r>
              <a:rPr lang="ru-RU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879621" y="2599536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9690216" y="2867534"/>
            <a:ext cx="317270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5937847" y="2898478"/>
            <a:ext cx="323448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2146963" y="2867513"/>
            <a:ext cx="399578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63624" y="1536192"/>
            <a:ext cx="131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636776" y="181965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ПРОФИЦИТ</a:t>
            </a:r>
            <a:endParaRPr lang="ru-RU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1728" y="1816608"/>
            <a:ext cx="30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СБАЛАНСИРОВАННОСТЬ</a:t>
            </a:r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95816" y="1770888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ДЕФИЦИТ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42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24647" y="2683500"/>
            <a:ext cx="11160124" cy="3241375"/>
            <a:chOff x="524647" y="2253732"/>
            <a:chExt cx="11160124" cy="324137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340462" y="2253732"/>
              <a:ext cx="181697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5035122" y="2253732"/>
              <a:ext cx="213917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8807543" y="2253732"/>
              <a:ext cx="23407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397829" y="3072384"/>
              <a:ext cx="34137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8" y="1250023"/>
            <a:ext cx="10865180" cy="695924"/>
          </a:xfrm>
        </p:spPr>
        <p:txBody>
          <a:bodyPr/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+mn-lt"/>
              </a:rPr>
              <a:t>безвозмездные и безвозвратные поступления денежных средств в бюджет</a:t>
            </a:r>
            <a:r>
              <a:rPr lang="ru-RU" altLang="zh-CN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56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5144" y="1683323"/>
            <a:ext cx="5580062" cy="4317444"/>
          </a:xfrm>
        </p:spPr>
        <p:txBody>
          <a:bodyPr/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12192000" cy="695924"/>
          </a:xfrm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:a16="http://schemas.microsoft.com/office/drawing/2014/main" xmlns="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4492" y="1891364"/>
            <a:ext cx="432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:a16="http://schemas.microsoft.com/office/drawing/2014/main" xmlns="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51084" y="4967892"/>
            <a:ext cx="508368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818771" y="3436481"/>
            <a:ext cx="371544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32086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732826" y="2547908"/>
            <a:ext cx="476358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ПРОЕКТА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179AC20-3801-4871-9815-43CE6F1A4F38}"/>
              </a:ext>
            </a:extLst>
          </p:cNvPr>
          <p:cNvCxnSpPr/>
          <p:nvPr/>
        </p:nvCxnSpPr>
        <p:spPr>
          <a:xfrm flipH="1" flipV="1">
            <a:off x="6113417" y="1829003"/>
            <a:ext cx="3919" cy="2121205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3F56FEF-2C90-45E1-A39E-D9DBD4F62AF8}"/>
              </a:ext>
            </a:extLst>
          </p:cNvPr>
          <p:cNvCxnSpPr>
            <a:cxnSpLocks/>
          </p:cNvCxnSpPr>
          <p:nvPr/>
        </p:nvCxnSpPr>
        <p:spPr>
          <a:xfrm>
            <a:off x="509487" y="3938254"/>
            <a:ext cx="111600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463639"/>
            <a:ext cx="11905488" cy="69592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dirty="0" smtClean="0"/>
              <a:t>ПОКАЗАТЕЛИ СОЦИАЛЬНО-ЭКОНОМИЧЕСКОГО РАЗВИТИЯ </a:t>
            </a:r>
            <a:br>
              <a:rPr lang="ru-RU" dirty="0" smtClean="0"/>
            </a:br>
            <a:r>
              <a:rPr lang="ru-RU" dirty="0" smtClean="0"/>
              <a:t>ГОРОДА КУРСКА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731040799"/>
              </p:ext>
            </p:extLst>
          </p:nvPr>
        </p:nvGraphicFramePr>
        <p:xfrm>
          <a:off x="987552" y="1661944"/>
          <a:ext cx="46097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1434" y="1278374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работающих, тыс. чел.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30298" y="1250942"/>
            <a:ext cx="229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Фонд оплаты труда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9424" y="3983659"/>
            <a:ext cx="792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Среднемесячная заработная плата одного работающего в городе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654800" y="1735668"/>
          <a:ext cx="4666720" cy="218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28"/>
          <p:cNvSpPr txBox="1"/>
          <p:nvPr/>
        </p:nvSpPr>
        <p:spPr>
          <a:xfrm>
            <a:off x="7443028" y="2399434"/>
            <a:ext cx="353943" cy="1043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+mj-lt"/>
              </a:rPr>
              <a:t>Отчет 2021</a:t>
            </a:r>
            <a:endParaRPr lang="ru-RU" sz="1100" b="1" dirty="0">
              <a:latin typeface="+mj-lt"/>
            </a:endParaRPr>
          </a:p>
        </p:txBody>
      </p:sp>
      <p:sp>
        <p:nvSpPr>
          <p:cNvPr id="20" name="TextBox 29"/>
          <p:cNvSpPr txBox="1"/>
          <p:nvPr/>
        </p:nvSpPr>
        <p:spPr>
          <a:xfrm>
            <a:off x="8145761" y="2399431"/>
            <a:ext cx="353943" cy="10431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</a:rPr>
              <a:t>Оценка 2022</a:t>
            </a:r>
            <a:endParaRPr lang="ru-RU" b="1" dirty="0">
              <a:latin typeface="+mj-lt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8856962" y="2399432"/>
            <a:ext cx="353943" cy="1043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</a:rPr>
              <a:t>Прогноз 2023</a:t>
            </a:r>
            <a:endParaRPr lang="ru-RU" b="1" dirty="0">
              <a:latin typeface="+mj-lt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9568162" y="2399432"/>
            <a:ext cx="353943" cy="1043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</a:rPr>
              <a:t>Прогноз 2024</a:t>
            </a:r>
            <a:endParaRPr lang="ru-RU" b="1" dirty="0">
              <a:latin typeface="+mj-lt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10287829" y="2390966"/>
            <a:ext cx="353943" cy="1043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</a:rPr>
              <a:t>Прогноз 2025</a:t>
            </a:r>
            <a:endParaRPr lang="ru-RU" b="1" dirty="0">
              <a:latin typeface="+mj-lt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3720221" y="4394199"/>
          <a:ext cx="4621882" cy="234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8"/>
          <p:cNvSpPr txBox="1"/>
          <p:nvPr/>
        </p:nvSpPr>
        <p:spPr>
          <a:xfrm>
            <a:off x="4513561" y="5086962"/>
            <a:ext cx="353943" cy="11375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  <a:cs typeface="+mn-cs"/>
              </a:rPr>
              <a:t>Отчет 2021</a:t>
            </a:r>
            <a:endParaRPr lang="ru-RU" b="1" dirty="0">
              <a:latin typeface="+mj-lt"/>
              <a:cs typeface="+mn-cs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5199360" y="5095429"/>
            <a:ext cx="353943" cy="11375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+mj-lt"/>
                <a:cs typeface="+mn-cs"/>
              </a:rPr>
              <a:t>Оценка 2022</a:t>
            </a:r>
            <a:endParaRPr lang="ru-RU" b="1" dirty="0">
              <a:latin typeface="+mj-lt"/>
              <a:cs typeface="+mn-cs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5885162" y="5095417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latin typeface="+mj-lt"/>
              </a:rPr>
              <a:t>Прогноз 2023</a:t>
            </a:r>
            <a:endParaRPr lang="ru-RU" b="1" kern="1200" dirty="0">
              <a:latin typeface="+mj-lt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6554028" y="5078485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latin typeface="+mj-lt"/>
              </a:rPr>
              <a:t>Прогноз 2024</a:t>
            </a:r>
            <a:endParaRPr lang="ru-RU" b="1" kern="1200" dirty="0">
              <a:latin typeface="+mj-lt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7249123" y="5086951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latin typeface="+mj-lt"/>
              </a:rPr>
              <a:t>Прогноз 2025</a:t>
            </a:r>
            <a:endParaRPr lang="ru-RU" b="1" kern="1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387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179AC20-3801-4871-9815-43CE6F1A4F38}"/>
              </a:ext>
            </a:extLst>
          </p:cNvPr>
          <p:cNvCxnSpPr/>
          <p:nvPr/>
        </p:nvCxnSpPr>
        <p:spPr>
          <a:xfrm flipV="1">
            <a:off x="6113417" y="1829003"/>
            <a:ext cx="0" cy="4500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3F56FEF-2C90-45E1-A39E-D9DBD4F62AF8}"/>
              </a:ext>
            </a:extLst>
          </p:cNvPr>
          <p:cNvCxnSpPr>
            <a:cxnSpLocks/>
          </p:cNvCxnSpPr>
          <p:nvPr/>
        </p:nvCxnSpPr>
        <p:spPr>
          <a:xfrm flipV="1">
            <a:off x="6172200" y="4496038"/>
            <a:ext cx="5552151" cy="281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СОЦИАЛЬНО-ЭКОНОМИЧЕСКОГО РАЗВИТИЯ </a:t>
            </a:r>
            <a:br>
              <a:rPr lang="ru-RU" dirty="0" smtClean="0"/>
            </a:br>
            <a:r>
              <a:rPr lang="ru-RU" dirty="0" smtClean="0"/>
              <a:t>ГОРОДА КУРСКА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454686696"/>
              </p:ext>
            </p:extLst>
          </p:nvPr>
        </p:nvGraphicFramePr>
        <p:xfrm>
          <a:off x="932688" y="2260888"/>
          <a:ext cx="4932040" cy="45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7368" y="1440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 (в млн. руб.)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263640" y="1810512"/>
          <a:ext cx="5376672" cy="27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72171" y="1488686"/>
            <a:ext cx="488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розничной  торговли  (в млн. руб.)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125800077"/>
              </p:ext>
            </p:extLst>
          </p:nvPr>
        </p:nvGraphicFramePr>
        <p:xfrm>
          <a:off x="6314395" y="4885267"/>
          <a:ext cx="5553840" cy="172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407789" y="4515350"/>
            <a:ext cx="526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 общественного  питания (в млн.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4193387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4">
            <a:extLst>
              <a:ext uri="{FF2B5EF4-FFF2-40B4-BE49-F238E27FC236}">
                <a16:creationId xmlns:a16="http://schemas.microsoft.com/office/drawing/2014/main" xmlns="" id="{C8AC89C2-C67A-4E2A-88CE-44E299B7537F}"/>
              </a:ext>
            </a:extLst>
          </p:cNvPr>
          <p:cNvSpPr/>
          <p:nvPr/>
        </p:nvSpPr>
        <p:spPr>
          <a:xfrm>
            <a:off x="5835778" y="2231136"/>
            <a:ext cx="5429629" cy="1298447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Hexagon 5">
            <a:extLst>
              <a:ext uri="{FF2B5EF4-FFF2-40B4-BE49-F238E27FC236}">
                <a16:creationId xmlns:a16="http://schemas.microsoft.com/office/drawing/2014/main" xmlns="" id="{A28E4943-DEC2-4090-A329-203836B3381C}"/>
              </a:ext>
            </a:extLst>
          </p:cNvPr>
          <p:cNvSpPr/>
          <p:nvPr/>
        </p:nvSpPr>
        <p:spPr>
          <a:xfrm>
            <a:off x="5974189" y="2428951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6877050" y="2249044"/>
            <a:ext cx="4169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Повышение собственных доходов бюджета</a:t>
            </a:r>
          </a:p>
          <a:p>
            <a:pPr algn="ctr"/>
            <a:r>
              <a:rPr lang="ru-RU" altLang="ko-KR" sz="1600" dirty="0" smtClean="0">
                <a:ea typeface="굴림" pitchFamily="50" charset="-127"/>
                <a:cs typeface="Times New Roman" pitchFamily="18" charset="0"/>
              </a:rPr>
              <a:t>Выявление </a:t>
            </a:r>
            <a:r>
              <a:rPr lang="ru-RU" altLang="ko-KR" sz="1600" dirty="0" smtClean="0">
                <a:ea typeface="굴림" pitchFamily="50" charset="-127"/>
                <a:cs typeface="Times New Roman" pitchFamily="18" charset="0"/>
              </a:rPr>
              <a:t>резервов и перераспределение их в пользу приоритетных направлений, создающих условия для экономического роста</a:t>
            </a:r>
            <a:endParaRPr lang="ru-RU" sz="1600" dirty="0"/>
          </a:p>
        </p:txBody>
      </p:sp>
      <p:sp>
        <p:nvSpPr>
          <p:cNvPr id="10" name="Hexagon 11">
            <a:extLst>
              <a:ext uri="{FF2B5EF4-FFF2-40B4-BE49-F238E27FC236}">
                <a16:creationId xmlns:a16="http://schemas.microsoft.com/office/drawing/2014/main" xmlns="" id="{70D6D4FB-51D3-4BBA-A21F-2CD79D901821}"/>
              </a:ext>
            </a:extLst>
          </p:cNvPr>
          <p:cNvSpPr/>
          <p:nvPr/>
        </p:nvSpPr>
        <p:spPr>
          <a:xfrm>
            <a:off x="5835779" y="3672108"/>
            <a:ext cx="5457062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1" name="Hexagon 12">
            <a:extLst>
              <a:ext uri="{FF2B5EF4-FFF2-40B4-BE49-F238E27FC236}">
                <a16:creationId xmlns:a16="http://schemas.microsoft.com/office/drawing/2014/main" xmlns="" id="{AD3D4DFB-0E30-432D-AF36-55E05ED33DA9}"/>
              </a:ext>
            </a:extLst>
          </p:cNvPr>
          <p:cNvSpPr/>
          <p:nvPr/>
        </p:nvSpPr>
        <p:spPr>
          <a:xfrm>
            <a:off x="5974189" y="3786544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6949440" y="3675041"/>
            <a:ext cx="3916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Оптимизация расходов бюджета города. </a:t>
            </a:r>
            <a:r>
              <a:rPr lang="ru-RU" altLang="ko-KR" sz="1600" dirty="0" smtClean="0"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sz="1600" dirty="0" smtClean="0">
              <a:cs typeface="Times New Roman" pitchFamily="18" charset="0"/>
            </a:endParaRPr>
          </a:p>
        </p:txBody>
      </p:sp>
      <p:sp>
        <p:nvSpPr>
          <p:cNvPr id="16" name="Hexagon 23">
            <a:extLst>
              <a:ext uri="{FF2B5EF4-FFF2-40B4-BE49-F238E27FC236}">
                <a16:creationId xmlns:a16="http://schemas.microsoft.com/office/drawing/2014/main" xmlns="" id="{6577D74C-A774-4224-9077-40B8D198FC70}"/>
              </a:ext>
            </a:extLst>
          </p:cNvPr>
          <p:cNvSpPr/>
          <p:nvPr/>
        </p:nvSpPr>
        <p:spPr>
          <a:xfrm flipH="1">
            <a:off x="755647" y="1635718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Hexagon 24">
            <a:extLst>
              <a:ext uri="{FF2B5EF4-FFF2-40B4-BE49-F238E27FC236}">
                <a16:creationId xmlns:a16="http://schemas.microsoft.com/office/drawing/2014/main" xmlns="" id="{A417D9CC-75C6-4B70-905B-9379312E83AF}"/>
              </a:ext>
            </a:extLst>
          </p:cNvPr>
          <p:cNvSpPr/>
          <p:nvPr/>
        </p:nvSpPr>
        <p:spPr>
          <a:xfrm flipH="1">
            <a:off x="4787064" y="1750155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B31EB80-91CC-4ABC-BAB9-0B9D931835D4}"/>
              </a:ext>
            </a:extLst>
          </p:cNvPr>
          <p:cNvSpPr txBox="1"/>
          <p:nvPr/>
        </p:nvSpPr>
        <p:spPr>
          <a:xfrm>
            <a:off x="961114" y="1941569"/>
            <a:ext cx="37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Обеспечение сбалансированности бюджета города 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9" name="Hexagon 29">
            <a:extLst>
              <a:ext uri="{FF2B5EF4-FFF2-40B4-BE49-F238E27FC236}">
                <a16:creationId xmlns:a16="http://schemas.microsoft.com/office/drawing/2014/main" xmlns="" id="{911CA4A4-AFC2-49C7-A541-DEEB2681F6B6}"/>
              </a:ext>
            </a:extLst>
          </p:cNvPr>
          <p:cNvSpPr/>
          <p:nvPr/>
        </p:nvSpPr>
        <p:spPr>
          <a:xfrm flipH="1">
            <a:off x="755647" y="2993311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Hexagon 30">
            <a:extLst>
              <a:ext uri="{FF2B5EF4-FFF2-40B4-BE49-F238E27FC236}">
                <a16:creationId xmlns:a16="http://schemas.microsoft.com/office/drawing/2014/main" xmlns="" id="{29037CC6-B08D-4276-BCE5-54D3A3D87A6E}"/>
              </a:ext>
            </a:extLst>
          </p:cNvPr>
          <p:cNvSpPr/>
          <p:nvPr/>
        </p:nvSpPr>
        <p:spPr>
          <a:xfrm flipH="1">
            <a:off x="4787064" y="3107748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36D8EB-6FAA-4CC7-9386-AB3811D4CAD9}"/>
              </a:ext>
            </a:extLst>
          </p:cNvPr>
          <p:cNvSpPr txBox="1"/>
          <p:nvPr/>
        </p:nvSpPr>
        <p:spPr>
          <a:xfrm>
            <a:off x="1122657" y="3144073"/>
            <a:ext cx="391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Реализация мер по повышению эффективности использования бюджетных средств</a:t>
            </a:r>
            <a:endParaRPr lang="ru-RU" sz="1600" dirty="0" smtClean="0">
              <a:cs typeface="Times New Roman" pitchFamily="18" charset="0"/>
            </a:endParaRPr>
          </a:p>
        </p:txBody>
      </p:sp>
      <p:sp>
        <p:nvSpPr>
          <p:cNvPr id="22" name="Hexagon 35">
            <a:extLst>
              <a:ext uri="{FF2B5EF4-FFF2-40B4-BE49-F238E27FC236}">
                <a16:creationId xmlns:a16="http://schemas.microsoft.com/office/drawing/2014/main" xmlns="" id="{42821F57-BC0B-48CA-BE77-0875DE0254FE}"/>
              </a:ext>
            </a:extLst>
          </p:cNvPr>
          <p:cNvSpPr/>
          <p:nvPr/>
        </p:nvSpPr>
        <p:spPr>
          <a:xfrm flipH="1">
            <a:off x="755647" y="4350904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3" name="Hexagon 36">
            <a:extLst>
              <a:ext uri="{FF2B5EF4-FFF2-40B4-BE49-F238E27FC236}">
                <a16:creationId xmlns:a16="http://schemas.microsoft.com/office/drawing/2014/main" xmlns="" id="{E7F85D90-D0BC-4842-BF45-47D8FA260477}"/>
              </a:ext>
            </a:extLst>
          </p:cNvPr>
          <p:cNvSpPr/>
          <p:nvPr/>
        </p:nvSpPr>
        <p:spPr>
          <a:xfrm flipH="1">
            <a:off x="4787064" y="4465341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56216B80-0037-4629-AF7A-120319295F4E}"/>
              </a:ext>
            </a:extLst>
          </p:cNvPr>
          <p:cNvSpPr/>
          <p:nvPr/>
        </p:nvSpPr>
        <p:spPr>
          <a:xfrm>
            <a:off x="6366808" y="2705415"/>
            <a:ext cx="322040" cy="3451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xmlns="" id="{7FDFD884-4847-458E-A923-B68490C0C7C5}"/>
              </a:ext>
            </a:extLst>
          </p:cNvPr>
          <p:cNvSpPr/>
          <p:nvPr/>
        </p:nvSpPr>
        <p:spPr>
          <a:xfrm>
            <a:off x="6366211" y="4090063"/>
            <a:ext cx="322637" cy="3458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399631"/>
            <a:ext cx="11905488" cy="695924"/>
          </a:xfrm>
        </p:spPr>
        <p:txBody>
          <a:bodyPr/>
          <a:lstStyle/>
          <a:p>
            <a:pPr algn="ctr"/>
            <a:r>
              <a:rPr lang="ru-RU" dirty="0" smtClean="0"/>
              <a:t>Основные </a:t>
            </a:r>
            <a:r>
              <a:rPr lang="ru-RU" dirty="0" smtClean="0"/>
              <a:t>направления </a:t>
            </a:r>
            <a:r>
              <a:rPr lang="ru-RU" dirty="0" smtClean="0"/>
              <a:t>бюджетной политики </a:t>
            </a:r>
            <a:br>
              <a:rPr lang="ru-RU" dirty="0" smtClean="0"/>
            </a:br>
            <a:r>
              <a:rPr lang="ru-RU" dirty="0" smtClean="0"/>
              <a:t>города Курска на 2023 – 2025 годы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</a:br>
            <a:endParaRPr lang="ru-RU" dirty="0"/>
          </a:p>
        </p:txBody>
      </p:sp>
      <p:grpSp>
        <p:nvGrpSpPr>
          <p:cNvPr id="43" name="Group 18"/>
          <p:cNvGrpSpPr>
            <a:grpSpLocks noChangeAspect="1"/>
          </p:cNvGrpSpPr>
          <p:nvPr/>
        </p:nvGrpSpPr>
        <p:grpSpPr bwMode="auto">
          <a:xfrm rot="5400000">
            <a:off x="5190290" y="3365849"/>
            <a:ext cx="364597" cy="376170"/>
            <a:chOff x="1291" y="3050"/>
            <a:chExt cx="252" cy="260"/>
          </a:xfrm>
          <a:solidFill>
            <a:schemeClr val="bg1"/>
          </a:solidFill>
        </p:grpSpPr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1298" y="3064"/>
              <a:ext cx="245" cy="246"/>
            </a:xfrm>
            <a:custGeom>
              <a:avLst/>
              <a:gdLst>
                <a:gd name="T0" fmla="*/ 2927 w 3188"/>
                <a:gd name="T1" fmla="*/ 448 h 3197"/>
                <a:gd name="T2" fmla="*/ 446 w 3188"/>
                <a:gd name="T3" fmla="*/ 2936 h 3197"/>
                <a:gd name="T4" fmla="*/ 2927 w 3188"/>
                <a:gd name="T5" fmla="*/ 2936 h 3197"/>
                <a:gd name="T6" fmla="*/ 2927 w 3188"/>
                <a:gd name="T7" fmla="*/ 448 h 3197"/>
                <a:gd name="T8" fmla="*/ 3056 w 3188"/>
                <a:gd name="T9" fmla="*/ 0 h 3197"/>
                <a:gd name="T10" fmla="*/ 3082 w 3188"/>
                <a:gd name="T11" fmla="*/ 3 h 3197"/>
                <a:gd name="T12" fmla="*/ 3107 w 3188"/>
                <a:gd name="T13" fmla="*/ 10 h 3197"/>
                <a:gd name="T14" fmla="*/ 3130 w 3188"/>
                <a:gd name="T15" fmla="*/ 23 h 3197"/>
                <a:gd name="T16" fmla="*/ 3150 w 3188"/>
                <a:gd name="T17" fmla="*/ 39 h 3197"/>
                <a:gd name="T18" fmla="*/ 3165 w 3188"/>
                <a:gd name="T19" fmla="*/ 59 h 3197"/>
                <a:gd name="T20" fmla="*/ 3178 w 3188"/>
                <a:gd name="T21" fmla="*/ 82 h 3197"/>
                <a:gd name="T22" fmla="*/ 3185 w 3188"/>
                <a:gd name="T23" fmla="*/ 105 h 3197"/>
                <a:gd name="T24" fmla="*/ 3188 w 3188"/>
                <a:gd name="T25" fmla="*/ 131 h 3197"/>
                <a:gd name="T26" fmla="*/ 3188 w 3188"/>
                <a:gd name="T27" fmla="*/ 3067 h 3197"/>
                <a:gd name="T28" fmla="*/ 3185 w 3188"/>
                <a:gd name="T29" fmla="*/ 3092 h 3197"/>
                <a:gd name="T30" fmla="*/ 3178 w 3188"/>
                <a:gd name="T31" fmla="*/ 3117 h 3197"/>
                <a:gd name="T32" fmla="*/ 3165 w 3188"/>
                <a:gd name="T33" fmla="*/ 3139 h 3197"/>
                <a:gd name="T34" fmla="*/ 3150 w 3188"/>
                <a:gd name="T35" fmla="*/ 3158 h 3197"/>
                <a:gd name="T36" fmla="*/ 3130 w 3188"/>
                <a:gd name="T37" fmla="*/ 3175 h 3197"/>
                <a:gd name="T38" fmla="*/ 3108 w 3188"/>
                <a:gd name="T39" fmla="*/ 3186 h 3197"/>
                <a:gd name="T40" fmla="*/ 3083 w 3188"/>
                <a:gd name="T41" fmla="*/ 3195 h 3197"/>
                <a:gd name="T42" fmla="*/ 3057 w 3188"/>
                <a:gd name="T43" fmla="*/ 3197 h 3197"/>
                <a:gd name="T44" fmla="*/ 131 w 3188"/>
                <a:gd name="T45" fmla="*/ 3197 h 3197"/>
                <a:gd name="T46" fmla="*/ 105 w 3188"/>
                <a:gd name="T47" fmla="*/ 3195 h 3197"/>
                <a:gd name="T48" fmla="*/ 81 w 3188"/>
                <a:gd name="T49" fmla="*/ 3187 h 3197"/>
                <a:gd name="T50" fmla="*/ 58 w 3188"/>
                <a:gd name="T51" fmla="*/ 3175 h 3197"/>
                <a:gd name="T52" fmla="*/ 39 w 3188"/>
                <a:gd name="T53" fmla="*/ 3158 h 3197"/>
                <a:gd name="T54" fmla="*/ 22 w 3188"/>
                <a:gd name="T55" fmla="*/ 3139 h 3197"/>
                <a:gd name="T56" fmla="*/ 10 w 3188"/>
                <a:gd name="T57" fmla="*/ 3116 h 3197"/>
                <a:gd name="T58" fmla="*/ 3 w 3188"/>
                <a:gd name="T59" fmla="*/ 3091 h 3197"/>
                <a:gd name="T60" fmla="*/ 0 w 3188"/>
                <a:gd name="T61" fmla="*/ 3066 h 3197"/>
                <a:gd name="T62" fmla="*/ 3 w 3188"/>
                <a:gd name="T63" fmla="*/ 3041 h 3197"/>
                <a:gd name="T64" fmla="*/ 10 w 3188"/>
                <a:gd name="T65" fmla="*/ 3016 h 3197"/>
                <a:gd name="T66" fmla="*/ 22 w 3188"/>
                <a:gd name="T67" fmla="*/ 2993 h 3197"/>
                <a:gd name="T68" fmla="*/ 39 w 3188"/>
                <a:gd name="T69" fmla="*/ 2974 h 3197"/>
                <a:gd name="T70" fmla="*/ 2965 w 3188"/>
                <a:gd name="T71" fmla="*/ 39 h 3197"/>
                <a:gd name="T72" fmla="*/ 2985 w 3188"/>
                <a:gd name="T73" fmla="*/ 23 h 3197"/>
                <a:gd name="T74" fmla="*/ 3007 w 3188"/>
                <a:gd name="T75" fmla="*/ 10 h 3197"/>
                <a:gd name="T76" fmla="*/ 3032 w 3188"/>
                <a:gd name="T77" fmla="*/ 3 h 3197"/>
                <a:gd name="T78" fmla="*/ 3056 w 3188"/>
                <a:gd name="T79" fmla="*/ 0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88" h="3197">
                  <a:moveTo>
                    <a:pt x="2927" y="448"/>
                  </a:moveTo>
                  <a:lnTo>
                    <a:pt x="446" y="2936"/>
                  </a:lnTo>
                  <a:lnTo>
                    <a:pt x="2927" y="2936"/>
                  </a:lnTo>
                  <a:lnTo>
                    <a:pt x="2927" y="448"/>
                  </a:lnTo>
                  <a:close/>
                  <a:moveTo>
                    <a:pt x="3056" y="0"/>
                  </a:moveTo>
                  <a:lnTo>
                    <a:pt x="3082" y="3"/>
                  </a:lnTo>
                  <a:lnTo>
                    <a:pt x="3107" y="10"/>
                  </a:lnTo>
                  <a:lnTo>
                    <a:pt x="3130" y="23"/>
                  </a:lnTo>
                  <a:lnTo>
                    <a:pt x="3150" y="39"/>
                  </a:lnTo>
                  <a:lnTo>
                    <a:pt x="3165" y="59"/>
                  </a:lnTo>
                  <a:lnTo>
                    <a:pt x="3178" y="82"/>
                  </a:lnTo>
                  <a:lnTo>
                    <a:pt x="3185" y="105"/>
                  </a:lnTo>
                  <a:lnTo>
                    <a:pt x="3188" y="131"/>
                  </a:lnTo>
                  <a:lnTo>
                    <a:pt x="3188" y="3067"/>
                  </a:lnTo>
                  <a:lnTo>
                    <a:pt x="3185" y="3092"/>
                  </a:lnTo>
                  <a:lnTo>
                    <a:pt x="3178" y="3117"/>
                  </a:lnTo>
                  <a:lnTo>
                    <a:pt x="3165" y="3139"/>
                  </a:lnTo>
                  <a:lnTo>
                    <a:pt x="3150" y="3158"/>
                  </a:lnTo>
                  <a:lnTo>
                    <a:pt x="3130" y="3175"/>
                  </a:lnTo>
                  <a:lnTo>
                    <a:pt x="3108" y="3186"/>
                  </a:lnTo>
                  <a:lnTo>
                    <a:pt x="3083" y="3195"/>
                  </a:lnTo>
                  <a:lnTo>
                    <a:pt x="3057" y="3197"/>
                  </a:lnTo>
                  <a:lnTo>
                    <a:pt x="131" y="3197"/>
                  </a:lnTo>
                  <a:lnTo>
                    <a:pt x="105" y="3195"/>
                  </a:lnTo>
                  <a:lnTo>
                    <a:pt x="81" y="3187"/>
                  </a:lnTo>
                  <a:lnTo>
                    <a:pt x="58" y="3175"/>
                  </a:lnTo>
                  <a:lnTo>
                    <a:pt x="39" y="3158"/>
                  </a:lnTo>
                  <a:lnTo>
                    <a:pt x="22" y="3139"/>
                  </a:lnTo>
                  <a:lnTo>
                    <a:pt x="10" y="3116"/>
                  </a:lnTo>
                  <a:lnTo>
                    <a:pt x="3" y="3091"/>
                  </a:lnTo>
                  <a:lnTo>
                    <a:pt x="0" y="3066"/>
                  </a:lnTo>
                  <a:lnTo>
                    <a:pt x="3" y="3041"/>
                  </a:lnTo>
                  <a:lnTo>
                    <a:pt x="10" y="3016"/>
                  </a:lnTo>
                  <a:lnTo>
                    <a:pt x="22" y="2993"/>
                  </a:lnTo>
                  <a:lnTo>
                    <a:pt x="39" y="2974"/>
                  </a:lnTo>
                  <a:lnTo>
                    <a:pt x="2965" y="39"/>
                  </a:lnTo>
                  <a:lnTo>
                    <a:pt x="2985" y="23"/>
                  </a:lnTo>
                  <a:lnTo>
                    <a:pt x="3007" y="10"/>
                  </a:lnTo>
                  <a:lnTo>
                    <a:pt x="3032" y="3"/>
                  </a:lnTo>
                  <a:lnTo>
                    <a:pt x="3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1291" y="3050"/>
              <a:ext cx="208" cy="208"/>
            </a:xfrm>
            <a:custGeom>
              <a:avLst/>
              <a:gdLst>
                <a:gd name="T0" fmla="*/ 2606 w 2699"/>
                <a:gd name="T1" fmla="*/ 0 h 2706"/>
                <a:gd name="T2" fmla="*/ 2625 w 2699"/>
                <a:gd name="T3" fmla="*/ 0 h 2706"/>
                <a:gd name="T4" fmla="*/ 2642 w 2699"/>
                <a:gd name="T5" fmla="*/ 5 h 2706"/>
                <a:gd name="T6" fmla="*/ 2658 w 2699"/>
                <a:gd name="T7" fmla="*/ 14 h 2706"/>
                <a:gd name="T8" fmla="*/ 2673 w 2699"/>
                <a:gd name="T9" fmla="*/ 25 h 2706"/>
                <a:gd name="T10" fmla="*/ 2685 w 2699"/>
                <a:gd name="T11" fmla="*/ 39 h 2706"/>
                <a:gd name="T12" fmla="*/ 2693 w 2699"/>
                <a:gd name="T13" fmla="*/ 57 h 2706"/>
                <a:gd name="T14" fmla="*/ 2698 w 2699"/>
                <a:gd name="T15" fmla="*/ 75 h 2706"/>
                <a:gd name="T16" fmla="*/ 2699 w 2699"/>
                <a:gd name="T17" fmla="*/ 93 h 2706"/>
                <a:gd name="T18" fmla="*/ 2696 w 2699"/>
                <a:gd name="T19" fmla="*/ 112 h 2706"/>
                <a:gd name="T20" fmla="*/ 2539 w 2699"/>
                <a:gd name="T21" fmla="*/ 637 h 2706"/>
                <a:gd name="T22" fmla="*/ 2532 w 2699"/>
                <a:gd name="T23" fmla="*/ 655 h 2706"/>
                <a:gd name="T24" fmla="*/ 2521 w 2699"/>
                <a:gd name="T25" fmla="*/ 670 h 2706"/>
                <a:gd name="T26" fmla="*/ 2507 w 2699"/>
                <a:gd name="T27" fmla="*/ 682 h 2706"/>
                <a:gd name="T28" fmla="*/ 2492 w 2699"/>
                <a:gd name="T29" fmla="*/ 692 h 2706"/>
                <a:gd name="T30" fmla="*/ 2474 w 2699"/>
                <a:gd name="T31" fmla="*/ 698 h 2706"/>
                <a:gd name="T32" fmla="*/ 2456 w 2699"/>
                <a:gd name="T33" fmla="*/ 700 h 2706"/>
                <a:gd name="T34" fmla="*/ 2443 w 2699"/>
                <a:gd name="T35" fmla="*/ 699 h 2706"/>
                <a:gd name="T36" fmla="*/ 2431 w 2699"/>
                <a:gd name="T37" fmla="*/ 696 h 2706"/>
                <a:gd name="T38" fmla="*/ 2412 w 2699"/>
                <a:gd name="T39" fmla="*/ 688 h 2706"/>
                <a:gd name="T40" fmla="*/ 2396 w 2699"/>
                <a:gd name="T41" fmla="*/ 676 h 2706"/>
                <a:gd name="T42" fmla="*/ 2384 w 2699"/>
                <a:gd name="T43" fmla="*/ 662 h 2706"/>
                <a:gd name="T44" fmla="*/ 2374 w 2699"/>
                <a:gd name="T45" fmla="*/ 645 h 2706"/>
                <a:gd name="T46" fmla="*/ 2369 w 2699"/>
                <a:gd name="T47" fmla="*/ 627 h 2706"/>
                <a:gd name="T48" fmla="*/ 2368 w 2699"/>
                <a:gd name="T49" fmla="*/ 607 h 2706"/>
                <a:gd name="T50" fmla="*/ 2372 w 2699"/>
                <a:gd name="T51" fmla="*/ 588 h 2706"/>
                <a:gd name="T52" fmla="*/ 2430 w 2699"/>
                <a:gd name="T53" fmla="*/ 392 h 2706"/>
                <a:gd name="T54" fmla="*/ 148 w 2699"/>
                <a:gd name="T55" fmla="*/ 2682 h 2706"/>
                <a:gd name="T56" fmla="*/ 134 w 2699"/>
                <a:gd name="T57" fmla="*/ 2692 h 2706"/>
                <a:gd name="T58" fmla="*/ 119 w 2699"/>
                <a:gd name="T59" fmla="*/ 2700 h 2706"/>
                <a:gd name="T60" fmla="*/ 103 w 2699"/>
                <a:gd name="T61" fmla="*/ 2705 h 2706"/>
                <a:gd name="T62" fmla="*/ 86 w 2699"/>
                <a:gd name="T63" fmla="*/ 2706 h 2706"/>
                <a:gd name="T64" fmla="*/ 70 w 2699"/>
                <a:gd name="T65" fmla="*/ 2705 h 2706"/>
                <a:gd name="T66" fmla="*/ 54 w 2699"/>
                <a:gd name="T67" fmla="*/ 2700 h 2706"/>
                <a:gd name="T68" fmla="*/ 38 w 2699"/>
                <a:gd name="T69" fmla="*/ 2692 h 2706"/>
                <a:gd name="T70" fmla="*/ 25 w 2699"/>
                <a:gd name="T71" fmla="*/ 2682 h 2706"/>
                <a:gd name="T72" fmla="*/ 12 w 2699"/>
                <a:gd name="T73" fmla="*/ 2665 h 2706"/>
                <a:gd name="T74" fmla="*/ 4 w 2699"/>
                <a:gd name="T75" fmla="*/ 2648 h 2706"/>
                <a:gd name="T76" fmla="*/ 0 w 2699"/>
                <a:gd name="T77" fmla="*/ 2629 h 2706"/>
                <a:gd name="T78" fmla="*/ 0 w 2699"/>
                <a:gd name="T79" fmla="*/ 2610 h 2706"/>
                <a:gd name="T80" fmla="*/ 4 w 2699"/>
                <a:gd name="T81" fmla="*/ 2591 h 2706"/>
                <a:gd name="T82" fmla="*/ 12 w 2699"/>
                <a:gd name="T83" fmla="*/ 2573 h 2706"/>
                <a:gd name="T84" fmla="*/ 25 w 2699"/>
                <a:gd name="T85" fmla="*/ 2558 h 2706"/>
                <a:gd name="T86" fmla="*/ 2306 w 2699"/>
                <a:gd name="T87" fmla="*/ 270 h 2706"/>
                <a:gd name="T88" fmla="*/ 2113 w 2699"/>
                <a:gd name="T89" fmla="*/ 327 h 2706"/>
                <a:gd name="T90" fmla="*/ 2093 w 2699"/>
                <a:gd name="T91" fmla="*/ 331 h 2706"/>
                <a:gd name="T92" fmla="*/ 2074 w 2699"/>
                <a:gd name="T93" fmla="*/ 329 h 2706"/>
                <a:gd name="T94" fmla="*/ 2055 w 2699"/>
                <a:gd name="T95" fmla="*/ 324 h 2706"/>
                <a:gd name="T96" fmla="*/ 2038 w 2699"/>
                <a:gd name="T97" fmla="*/ 315 h 2706"/>
                <a:gd name="T98" fmla="*/ 2023 w 2699"/>
                <a:gd name="T99" fmla="*/ 303 h 2706"/>
                <a:gd name="T100" fmla="*/ 2012 w 2699"/>
                <a:gd name="T101" fmla="*/ 287 h 2706"/>
                <a:gd name="T102" fmla="*/ 2004 w 2699"/>
                <a:gd name="T103" fmla="*/ 269 h 2706"/>
                <a:gd name="T104" fmla="*/ 2001 w 2699"/>
                <a:gd name="T105" fmla="*/ 249 h 2706"/>
                <a:gd name="T106" fmla="*/ 2002 w 2699"/>
                <a:gd name="T107" fmla="*/ 229 h 2706"/>
                <a:gd name="T108" fmla="*/ 2007 w 2699"/>
                <a:gd name="T109" fmla="*/ 211 h 2706"/>
                <a:gd name="T110" fmla="*/ 2016 w 2699"/>
                <a:gd name="T111" fmla="*/ 194 h 2706"/>
                <a:gd name="T112" fmla="*/ 2029 w 2699"/>
                <a:gd name="T113" fmla="*/ 180 h 2706"/>
                <a:gd name="T114" fmla="*/ 2044 w 2699"/>
                <a:gd name="T115" fmla="*/ 167 h 2706"/>
                <a:gd name="T116" fmla="*/ 2063 w 2699"/>
                <a:gd name="T117" fmla="*/ 160 h 2706"/>
                <a:gd name="T118" fmla="*/ 2586 w 2699"/>
                <a:gd name="T119" fmla="*/ 3 h 2706"/>
                <a:gd name="T120" fmla="*/ 2606 w 2699"/>
                <a:gd name="T121" fmla="*/ 0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99" h="2706">
                  <a:moveTo>
                    <a:pt x="2606" y="0"/>
                  </a:moveTo>
                  <a:lnTo>
                    <a:pt x="2625" y="0"/>
                  </a:lnTo>
                  <a:lnTo>
                    <a:pt x="2642" y="5"/>
                  </a:lnTo>
                  <a:lnTo>
                    <a:pt x="2658" y="14"/>
                  </a:lnTo>
                  <a:lnTo>
                    <a:pt x="2673" y="25"/>
                  </a:lnTo>
                  <a:lnTo>
                    <a:pt x="2685" y="39"/>
                  </a:lnTo>
                  <a:lnTo>
                    <a:pt x="2693" y="57"/>
                  </a:lnTo>
                  <a:lnTo>
                    <a:pt x="2698" y="75"/>
                  </a:lnTo>
                  <a:lnTo>
                    <a:pt x="2699" y="93"/>
                  </a:lnTo>
                  <a:lnTo>
                    <a:pt x="2696" y="112"/>
                  </a:lnTo>
                  <a:lnTo>
                    <a:pt x="2539" y="637"/>
                  </a:lnTo>
                  <a:lnTo>
                    <a:pt x="2532" y="655"/>
                  </a:lnTo>
                  <a:lnTo>
                    <a:pt x="2521" y="670"/>
                  </a:lnTo>
                  <a:lnTo>
                    <a:pt x="2507" y="682"/>
                  </a:lnTo>
                  <a:lnTo>
                    <a:pt x="2492" y="692"/>
                  </a:lnTo>
                  <a:lnTo>
                    <a:pt x="2474" y="698"/>
                  </a:lnTo>
                  <a:lnTo>
                    <a:pt x="2456" y="700"/>
                  </a:lnTo>
                  <a:lnTo>
                    <a:pt x="2443" y="699"/>
                  </a:lnTo>
                  <a:lnTo>
                    <a:pt x="2431" y="696"/>
                  </a:lnTo>
                  <a:lnTo>
                    <a:pt x="2412" y="688"/>
                  </a:lnTo>
                  <a:lnTo>
                    <a:pt x="2396" y="676"/>
                  </a:lnTo>
                  <a:lnTo>
                    <a:pt x="2384" y="662"/>
                  </a:lnTo>
                  <a:lnTo>
                    <a:pt x="2374" y="645"/>
                  </a:lnTo>
                  <a:lnTo>
                    <a:pt x="2369" y="627"/>
                  </a:lnTo>
                  <a:lnTo>
                    <a:pt x="2368" y="607"/>
                  </a:lnTo>
                  <a:lnTo>
                    <a:pt x="2372" y="588"/>
                  </a:lnTo>
                  <a:lnTo>
                    <a:pt x="2430" y="392"/>
                  </a:lnTo>
                  <a:lnTo>
                    <a:pt x="148" y="2682"/>
                  </a:lnTo>
                  <a:lnTo>
                    <a:pt x="134" y="2692"/>
                  </a:lnTo>
                  <a:lnTo>
                    <a:pt x="119" y="2700"/>
                  </a:lnTo>
                  <a:lnTo>
                    <a:pt x="103" y="2705"/>
                  </a:lnTo>
                  <a:lnTo>
                    <a:pt x="86" y="2706"/>
                  </a:lnTo>
                  <a:lnTo>
                    <a:pt x="70" y="2705"/>
                  </a:lnTo>
                  <a:lnTo>
                    <a:pt x="54" y="2700"/>
                  </a:lnTo>
                  <a:lnTo>
                    <a:pt x="38" y="2692"/>
                  </a:lnTo>
                  <a:lnTo>
                    <a:pt x="25" y="2682"/>
                  </a:lnTo>
                  <a:lnTo>
                    <a:pt x="12" y="2665"/>
                  </a:lnTo>
                  <a:lnTo>
                    <a:pt x="4" y="2648"/>
                  </a:lnTo>
                  <a:lnTo>
                    <a:pt x="0" y="2629"/>
                  </a:lnTo>
                  <a:lnTo>
                    <a:pt x="0" y="2610"/>
                  </a:lnTo>
                  <a:lnTo>
                    <a:pt x="4" y="2591"/>
                  </a:lnTo>
                  <a:lnTo>
                    <a:pt x="12" y="2573"/>
                  </a:lnTo>
                  <a:lnTo>
                    <a:pt x="25" y="2558"/>
                  </a:lnTo>
                  <a:lnTo>
                    <a:pt x="2306" y="270"/>
                  </a:lnTo>
                  <a:lnTo>
                    <a:pt x="2113" y="327"/>
                  </a:lnTo>
                  <a:lnTo>
                    <a:pt x="2093" y="331"/>
                  </a:lnTo>
                  <a:lnTo>
                    <a:pt x="2074" y="329"/>
                  </a:lnTo>
                  <a:lnTo>
                    <a:pt x="2055" y="324"/>
                  </a:lnTo>
                  <a:lnTo>
                    <a:pt x="2038" y="315"/>
                  </a:lnTo>
                  <a:lnTo>
                    <a:pt x="2023" y="303"/>
                  </a:lnTo>
                  <a:lnTo>
                    <a:pt x="2012" y="287"/>
                  </a:lnTo>
                  <a:lnTo>
                    <a:pt x="2004" y="269"/>
                  </a:lnTo>
                  <a:lnTo>
                    <a:pt x="2001" y="249"/>
                  </a:lnTo>
                  <a:lnTo>
                    <a:pt x="2002" y="229"/>
                  </a:lnTo>
                  <a:lnTo>
                    <a:pt x="2007" y="211"/>
                  </a:lnTo>
                  <a:lnTo>
                    <a:pt x="2016" y="194"/>
                  </a:lnTo>
                  <a:lnTo>
                    <a:pt x="2029" y="180"/>
                  </a:lnTo>
                  <a:lnTo>
                    <a:pt x="2044" y="167"/>
                  </a:lnTo>
                  <a:lnTo>
                    <a:pt x="2063" y="160"/>
                  </a:lnTo>
                  <a:lnTo>
                    <a:pt x="2586" y="3"/>
                  </a:lnTo>
                  <a:lnTo>
                    <a:pt x="2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26"/>
          <p:cNvGrpSpPr>
            <a:grpSpLocks noChangeAspect="1"/>
          </p:cNvGrpSpPr>
          <p:nvPr/>
        </p:nvGrpSpPr>
        <p:grpSpPr bwMode="auto">
          <a:xfrm rot="16200000">
            <a:off x="5229819" y="4860510"/>
            <a:ext cx="251272" cy="209670"/>
            <a:chOff x="2640" y="3289"/>
            <a:chExt cx="453" cy="378"/>
          </a:xfrm>
          <a:solidFill>
            <a:schemeClr val="bg1"/>
          </a:solidFill>
        </p:grpSpPr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2640" y="3289"/>
              <a:ext cx="376" cy="378"/>
            </a:xfrm>
            <a:custGeom>
              <a:avLst/>
              <a:gdLst>
                <a:gd name="T0" fmla="*/ 0 w 3004"/>
                <a:gd name="T1" fmla="*/ 0 h 3022"/>
                <a:gd name="T2" fmla="*/ 406 w 3004"/>
                <a:gd name="T3" fmla="*/ 0 h 3022"/>
                <a:gd name="T4" fmla="*/ 406 w 3004"/>
                <a:gd name="T5" fmla="*/ 2616 h 3022"/>
                <a:gd name="T6" fmla="*/ 3004 w 3004"/>
                <a:gd name="T7" fmla="*/ 2616 h 3022"/>
                <a:gd name="T8" fmla="*/ 3004 w 3004"/>
                <a:gd name="T9" fmla="*/ 3022 h 3022"/>
                <a:gd name="T10" fmla="*/ 0 w 3004"/>
                <a:gd name="T11" fmla="*/ 3022 h 3022"/>
                <a:gd name="T12" fmla="*/ 0 w 3004"/>
                <a:gd name="T13" fmla="*/ 0 h 3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4" h="3022">
                  <a:moveTo>
                    <a:pt x="0" y="0"/>
                  </a:moveTo>
                  <a:lnTo>
                    <a:pt x="406" y="0"/>
                  </a:lnTo>
                  <a:lnTo>
                    <a:pt x="406" y="2616"/>
                  </a:lnTo>
                  <a:lnTo>
                    <a:pt x="3004" y="2616"/>
                  </a:lnTo>
                  <a:lnTo>
                    <a:pt x="3004" y="3022"/>
                  </a:lnTo>
                  <a:lnTo>
                    <a:pt x="0" y="30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2716" y="3341"/>
              <a:ext cx="377" cy="236"/>
            </a:xfrm>
            <a:custGeom>
              <a:avLst/>
              <a:gdLst>
                <a:gd name="T0" fmla="*/ 1545 w 3022"/>
                <a:gd name="T1" fmla="*/ 0 h 1882"/>
                <a:gd name="T2" fmla="*/ 2490 w 3022"/>
                <a:gd name="T3" fmla="*/ 945 h 1882"/>
                <a:gd name="T4" fmla="*/ 2802 w 3022"/>
                <a:gd name="T5" fmla="*/ 633 h 1882"/>
                <a:gd name="T6" fmla="*/ 3022 w 3022"/>
                <a:gd name="T7" fmla="*/ 1882 h 1882"/>
                <a:gd name="T8" fmla="*/ 1772 w 3022"/>
                <a:gd name="T9" fmla="*/ 1662 h 1882"/>
                <a:gd name="T10" fmla="*/ 2107 w 3022"/>
                <a:gd name="T11" fmla="*/ 1328 h 1882"/>
                <a:gd name="T12" fmla="*/ 1545 w 3022"/>
                <a:gd name="T13" fmla="*/ 766 h 1882"/>
                <a:gd name="T14" fmla="*/ 947 w 3022"/>
                <a:gd name="T15" fmla="*/ 1364 h 1882"/>
                <a:gd name="T16" fmla="*/ 0 w 3022"/>
                <a:gd name="T17" fmla="*/ 419 h 1882"/>
                <a:gd name="T18" fmla="*/ 384 w 3022"/>
                <a:gd name="T19" fmla="*/ 37 h 1882"/>
                <a:gd name="T20" fmla="*/ 947 w 3022"/>
                <a:gd name="T21" fmla="*/ 599 h 1882"/>
                <a:gd name="T22" fmla="*/ 1545 w 3022"/>
                <a:gd name="T23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2" h="1882">
                  <a:moveTo>
                    <a:pt x="1545" y="0"/>
                  </a:moveTo>
                  <a:lnTo>
                    <a:pt x="2490" y="945"/>
                  </a:lnTo>
                  <a:lnTo>
                    <a:pt x="2802" y="633"/>
                  </a:lnTo>
                  <a:lnTo>
                    <a:pt x="3022" y="1882"/>
                  </a:lnTo>
                  <a:lnTo>
                    <a:pt x="1772" y="1662"/>
                  </a:lnTo>
                  <a:lnTo>
                    <a:pt x="2107" y="1328"/>
                  </a:lnTo>
                  <a:lnTo>
                    <a:pt x="1545" y="766"/>
                  </a:lnTo>
                  <a:lnTo>
                    <a:pt x="947" y="1364"/>
                  </a:lnTo>
                  <a:lnTo>
                    <a:pt x="0" y="419"/>
                  </a:lnTo>
                  <a:lnTo>
                    <a:pt x="384" y="37"/>
                  </a:lnTo>
                  <a:lnTo>
                    <a:pt x="947" y="599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Freeform 444"/>
          <p:cNvSpPr>
            <a:spLocks noEditPoints="1"/>
          </p:cNvSpPr>
          <p:nvPr/>
        </p:nvSpPr>
        <p:spPr bwMode="auto">
          <a:xfrm>
            <a:off x="5178895" y="2057230"/>
            <a:ext cx="323448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71575" y="4572685"/>
            <a:ext cx="380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600" dirty="0" smtClean="0"/>
              <a:t>Обеспечение открытости и прозрачности бюджетного процесса</a:t>
            </a:r>
            <a:endParaRPr lang="ko-KR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14258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0"/>
            <a:ext cx="10865180" cy="917105"/>
          </a:xfrm>
        </p:spPr>
        <p:txBody>
          <a:bodyPr/>
          <a:lstStyle/>
          <a:p>
            <a:r>
              <a:rPr lang="ru-RU" dirty="0" smtClean="0"/>
              <a:t>ОСНОВНЫЕ ПАРАМЕТРЫ ПРОЕКТА БЮДЖЕТА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</a:t>
            </a:r>
            <a:r>
              <a:rPr lang="ru-RU" sz="2000" dirty="0" smtClean="0">
                <a:latin typeface="+mn-lt"/>
              </a:rPr>
              <a:t>(тыс.рублей)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1752" y="996720"/>
          <a:ext cx="11740896" cy="545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419725" y="6448425"/>
            <a:ext cx="5978447" cy="5857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Финансовая помощь на 2025 год не распределена</a:t>
            </a:r>
            <a:endParaRPr lang="ru-RU" sz="11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191750" y="6334125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9583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Изображение выглядит как внешний, дорога, здание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9F01340-A413-40BD-AD96-72CA2FAE3B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86" r="20486"/>
          <a:stretch>
            <a:fillRect/>
          </a:stretch>
        </p:blipFill>
        <p:spPr/>
      </p:pic>
      <p:pic>
        <p:nvPicPr>
          <p:cNvPr id="57" name="Рисунок 56" descr="Изображение выглядит как внешний, здание, часы, баш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FC6C333-CB71-4997-A793-5F761E4226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82" r="20382"/>
          <a:stretch>
            <a:fillRect/>
          </a:stretch>
        </p:blipFill>
        <p:spPr/>
      </p:pic>
      <p:pic>
        <p:nvPicPr>
          <p:cNvPr id="52" name="Рисунок 51" descr="Изображение выглядит как трава, внешний, зда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95A03D7-5E2B-4161-B8D8-BB7ABE7A55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49" r="20449"/>
          <a:stretch>
            <a:fillRect/>
          </a:stretch>
        </p:blipFill>
        <p:spPr/>
      </p:pic>
      <p:sp>
        <p:nvSpPr>
          <p:cNvPr id="82" name="Текст 81">
            <a:extLst>
              <a:ext uri="{FF2B5EF4-FFF2-40B4-BE49-F238E27FC236}">
                <a16:creationId xmlns:a16="http://schemas.microsoft.com/office/drawing/2014/main" xmlns="" id="{F660674B-2730-44B3-9C1F-6EA327328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ru-RU" b="1" dirty="0" smtClean="0">
                <a:cs typeface="Times New Roman" pitchFamily="18" charset="0"/>
              </a:rPr>
              <a:t>КУРСК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город в России,         административный центр Курской области. </a:t>
            </a:r>
          </a:p>
        </p:txBody>
      </p:sp>
      <p:sp>
        <p:nvSpPr>
          <p:cNvPr id="83" name="Текст 82">
            <a:extLst>
              <a:ext uri="{FF2B5EF4-FFF2-40B4-BE49-F238E27FC236}">
                <a16:creationId xmlns:a16="http://schemas.microsoft.com/office/drawing/2014/main" xmlns="" id="{4ED5A6DF-8270-40A0-986F-EA4FF074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  <a:cs typeface="Times New Roman" pitchFamily="18" charset="0"/>
              </a:rPr>
              <a:t>Город разделён на три административно-территориальных округа: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Центральный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Железнодорожный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Сеймский. 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xmlns="" id="{3869D8CF-3162-4ABF-A4EE-4AE212FAB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Муниципальное образование «Город Курск» имеет единый бюджет . Численность населения города Курска на 01.01.2022г. – 447,387 тыс. человек.</a:t>
            </a:r>
          </a:p>
        </p:txBody>
      </p:sp>
      <p:sp>
        <p:nvSpPr>
          <p:cNvPr id="85" name="Текст 84">
            <a:extLst>
              <a:ext uri="{FF2B5EF4-FFF2-40B4-BE49-F238E27FC236}">
                <a16:creationId xmlns:a16="http://schemas.microsoft.com/office/drawing/2014/main" xmlns="" id="{4B5A63C6-CD7E-4583-A7C7-6E48ED2E9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Общая площадь земель города Курска по состоянию на 01.01.2022 года составляет 191,6 кв.км.</a:t>
            </a:r>
          </a:p>
        </p:txBody>
      </p:sp>
      <p:pic>
        <p:nvPicPr>
          <p:cNvPr id="15" name="Рисунок 14" descr="Безымянный.png 1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t="6486" b="648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7127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86" y="509359"/>
            <a:ext cx="10865180" cy="695924"/>
          </a:xfrm>
        </p:spPr>
        <p:txBody>
          <a:bodyPr/>
          <a:lstStyle/>
          <a:p>
            <a:r>
              <a:rPr lang="ru-RU" dirty="0" smtClean="0"/>
              <a:t>ДОХОДЫ БЮДЖЕТА ГОРОДА КУРСКА </a:t>
            </a:r>
            <a:br>
              <a:rPr lang="ru-RU" dirty="0" smtClean="0"/>
            </a:br>
            <a:r>
              <a:rPr lang="ru-RU" sz="2000" dirty="0" smtClean="0">
                <a:latin typeface="+mn-lt"/>
              </a:rPr>
              <a:t>(БЕЗ ФИНАНСОВОЙ ПОМОЩИ ИЗ ОБЛАСТНОГО БЮДЖЕТА)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17126" y="888992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Тыс. руб.</a:t>
            </a:r>
            <a:endParaRPr lang="ru-RU" b="1" dirty="0"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343025" y="1019937"/>
          <a:ext cx="9454896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99583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3A320FF-E44D-4C4C-8C1F-942FCEBB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29" y="399631"/>
            <a:ext cx="11395229" cy="6959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СТРУКТУРА НАЛОГОВЫХ И НЕНАЛОГОВЫХ ДОХОДОВ БЮДЖЕТА</a:t>
            </a:r>
            <a:br>
              <a:rPr lang="ru-RU" dirty="0" smtClean="0"/>
            </a:br>
            <a:r>
              <a:rPr lang="ru-RU" dirty="0" smtClean="0"/>
              <a:t>ГОРОДА КУРСКА В 2023-2025 ГГ.</a:t>
            </a:r>
            <a:endParaRPr lang="ru-RU" dirty="0"/>
          </a:p>
        </p:txBody>
      </p:sp>
      <p:pic>
        <p:nvPicPr>
          <p:cNvPr id="51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29055">
            <a:off x="115534" y="3714094"/>
            <a:ext cx="4016375" cy="299878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2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29055">
            <a:off x="3621742" y="1688072"/>
            <a:ext cx="4016375" cy="299878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3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29055">
            <a:off x="7109015" y="403911"/>
            <a:ext cx="4016375" cy="299878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4" name="TextBox 53"/>
          <p:cNvSpPr txBox="1"/>
          <p:nvPr/>
        </p:nvSpPr>
        <p:spPr>
          <a:xfrm>
            <a:off x="2581835" y="6038944"/>
            <a:ext cx="97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2023</a:t>
            </a:r>
            <a:endParaRPr lang="ru-RU" sz="2800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60141" y="4012919"/>
            <a:ext cx="103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2024</a:t>
            </a:r>
            <a:endParaRPr lang="ru-RU" sz="28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17740" y="2524779"/>
            <a:ext cx="109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2025</a:t>
            </a:r>
            <a:endParaRPr lang="ru-RU" sz="2800" dirty="0">
              <a:latin typeface="+mj-lt"/>
            </a:endParaRPr>
          </a:p>
        </p:txBody>
      </p:sp>
      <p:grpSp>
        <p:nvGrpSpPr>
          <p:cNvPr id="57" name="Группа 12"/>
          <p:cNvGrpSpPr/>
          <p:nvPr/>
        </p:nvGrpSpPr>
        <p:grpSpPr>
          <a:xfrm>
            <a:off x="318459" y="1443319"/>
            <a:ext cx="3413760" cy="1999128"/>
            <a:chOff x="524647" y="2253732"/>
            <a:chExt cx="3413760" cy="3241376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1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728512" y="2253732"/>
              <a:ext cx="1040861" cy="13473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ДОХОДЫ</a:t>
              </a:r>
            </a:p>
            <a:p>
              <a:pPr algn="ctr"/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всего</a:t>
              </a:r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endParaRPr lang="ru-RU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24647" y="3405532"/>
              <a:ext cx="3413760" cy="194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2023 – 5 339 268 тыс.рублей    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2024 – 5 371 059 тыс.рублей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cs typeface="Times New Roman" pitchFamily="18" charset="0"/>
                </a:rPr>
                <a:t>2</a:t>
              </a:r>
              <a:r>
                <a:rPr lang="ru-RU" sz="1600" dirty="0" smtClean="0">
                  <a:cs typeface="Times New Roman" pitchFamily="18" charset="0"/>
                </a:rPr>
                <a:t>025 – 5 686 100 тыс.рублей</a:t>
              </a:r>
              <a:endParaRPr lang="ru-RU" sz="1600" dirty="0">
                <a:cs typeface="Times New Roman" pitchFamily="18" charset="0"/>
              </a:endParaRPr>
            </a:p>
          </p:txBody>
        </p:sp>
      </p:grpSp>
      <p:grpSp>
        <p:nvGrpSpPr>
          <p:cNvPr id="58" name="Группа 16"/>
          <p:cNvGrpSpPr/>
          <p:nvPr/>
        </p:nvGrpSpPr>
        <p:grpSpPr>
          <a:xfrm>
            <a:off x="5123540" y="4838451"/>
            <a:ext cx="3231566" cy="1841337"/>
            <a:chOff x="524647" y="2046457"/>
            <a:chExt cx="3423257" cy="3467570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547406" y="2046457"/>
              <a:ext cx="1301017" cy="110123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Налоговые доходы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34144" y="3253591"/>
              <a:ext cx="3413760" cy="226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2023 – 4 772 941 тыс.рублей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2024 – 4 837 489 тыс.рублей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2025 – 5 182 293 тыс.рублей</a:t>
              </a:r>
            </a:p>
          </p:txBody>
        </p:sp>
      </p:grpSp>
      <p:grpSp>
        <p:nvGrpSpPr>
          <p:cNvPr id="59" name="Группа 20"/>
          <p:cNvGrpSpPr/>
          <p:nvPr/>
        </p:nvGrpSpPr>
        <p:grpSpPr>
          <a:xfrm>
            <a:off x="8619776" y="3734795"/>
            <a:ext cx="3231566" cy="1833369"/>
            <a:chOff x="524647" y="2061463"/>
            <a:chExt cx="3423257" cy="3452564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545296" y="2061463"/>
              <a:ext cx="1509937" cy="110123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Неналоговые доходы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34144" y="3253591"/>
              <a:ext cx="3413760" cy="226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2023 – 566 327 тыс.рублей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2024 – 533 570 тыс.рублей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2025 – 503 807 тыс.рублей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255059" y="5656729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89,4%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60260" y="3594847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90,1%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56496" y="2285999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91,1%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81837" y="4392705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bg1"/>
                </a:solidFill>
                <a:latin typeface="+mj-lt"/>
              </a:rPr>
              <a:t>10,6%</a:t>
            </a:r>
            <a:endParaRPr lang="ru-RU" sz="17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40826" y="2348752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bg1"/>
                </a:solidFill>
                <a:latin typeface="+mj-lt"/>
              </a:rPr>
              <a:t>9,9%</a:t>
            </a:r>
            <a:endParaRPr lang="ru-RU" sz="17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646026" y="1039904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bg1"/>
                </a:solidFill>
                <a:latin typeface="+mj-lt"/>
              </a:rPr>
              <a:t>8,9%</a:t>
            </a:r>
            <a:endParaRPr lang="ru-RU" sz="175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92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73" y="242749"/>
            <a:ext cx="11725835" cy="695924"/>
          </a:xfrm>
        </p:spPr>
        <p:txBody>
          <a:bodyPr/>
          <a:lstStyle/>
          <a:p>
            <a:r>
              <a:rPr lang="ru-RU" dirty="0" smtClean="0"/>
              <a:t>СТРУКТУРА ДОХОДОВ БЮДЖЕТА ГОРОДА КУРСКА  НА 2023-2025 ГГ.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02609" y="972661"/>
          <a:ext cx="10865221" cy="498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459"/>
                <a:gridCol w="1344706"/>
                <a:gridCol w="1299882"/>
                <a:gridCol w="1353670"/>
                <a:gridCol w="1272989"/>
                <a:gridCol w="1353670"/>
                <a:gridCol w="1308845"/>
              </a:tblGrid>
              <a:tr h="1048320"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2023 год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(Тыс.рублей) </a:t>
                      </a:r>
                    </a:p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Удельный вес (%)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2024 год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(Тыс.рублей) </a:t>
                      </a:r>
                    </a:p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Удельный вес(%)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(Тыс.рублей)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Удельный вес (%)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46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Налоговые доходы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4 772 941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34,64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4 837</a:t>
                      </a:r>
                      <a:r>
                        <a:rPr lang="ru-RU" sz="1600" b="1" baseline="0" dirty="0" smtClean="0">
                          <a:latin typeface="+mj-lt"/>
                        </a:rPr>
                        <a:t> 489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35,41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5 182 293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91,11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Неналоговые доходы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566 327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4,11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533 570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503 807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8,86</a:t>
                      </a:r>
                    </a:p>
                    <a:p>
                      <a:pPr algn="ctr"/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9105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Прочие безвозмездные поступления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2 143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2 413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2 152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0,04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8286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800" baseline="0" dirty="0" smtClean="0">
                          <a:latin typeface="+mj-lt"/>
                          <a:cs typeface="Times New Roman" pitchFamily="18" charset="0"/>
                        </a:rPr>
                        <a:t> от других бюджетов бюджетной системы РФ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8 436 737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61,23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8 288 758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60,67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0*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0*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74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13 778 148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13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662 230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5 688 252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209925" y="6276976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Безвозмездные поступления от других бюджетов бюджетной системы на 2025 год не распределены</a:t>
            </a: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67975" y="6181725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3" y="426525"/>
            <a:ext cx="11725835" cy="695924"/>
          </a:xfrm>
        </p:spPr>
        <p:txBody>
          <a:bodyPr/>
          <a:lstStyle/>
          <a:p>
            <a:r>
              <a:rPr lang="ru-RU" dirty="0" smtClean="0"/>
              <a:t>СТРУКТУРА ДОХОДОВ БЮДЖЕТА ГОРОДА КУРСКА НА 2022-2025 ГГ. </a:t>
            </a:r>
            <a:br>
              <a:rPr lang="ru-RU" dirty="0" smtClean="0"/>
            </a:br>
            <a:endParaRPr lang="ru-RU" dirty="0" smtClean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8931" y="1849366"/>
          <a:ext cx="10552019" cy="389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610"/>
                <a:gridCol w="1413395"/>
                <a:gridCol w="1413395"/>
                <a:gridCol w="1365619"/>
              </a:tblGrid>
              <a:tr h="442928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НАЛОГОВЫЕ ДОХОДЫ</a:t>
                      </a:r>
                      <a:endParaRPr lang="ru-RU" sz="2800" b="1" kern="1200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1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3 535 659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3 573 172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3 870 917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2327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Земельный налог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556 410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556 410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556 410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4060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285 525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294</a:t>
                      </a:r>
                      <a:r>
                        <a:rPr lang="ru-RU" b="1" baseline="0" dirty="0" smtClean="0">
                          <a:latin typeface="+mj-lt"/>
                        </a:rPr>
                        <a:t> 947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304 680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3487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Государственная пошлина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74 731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74 866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74 126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5501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Налог, взимаемый в связи с применением упрощенной и патентной системы налогообложения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282 628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299 058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336 615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4060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23</a:t>
                      </a:r>
                      <a:r>
                        <a:rPr lang="ru-RU" b="1" baseline="0" dirty="0" smtClean="0">
                          <a:latin typeface="+mj-lt"/>
                        </a:rPr>
                        <a:t> 032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23 601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23 601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3746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Единый сельскохозяйственный налог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14 956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15 435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15 944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44292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ИТОГО: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+mj-lt"/>
                        </a:rPr>
                        <a:t>4 772 941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4 837 489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+mj-lt"/>
                        </a:rPr>
                        <a:t>5 182 293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flipH="1">
            <a:off x="9831467" y="940551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3" y="426525"/>
            <a:ext cx="11725835" cy="695924"/>
          </a:xfrm>
        </p:spPr>
        <p:txBody>
          <a:bodyPr/>
          <a:lstStyle/>
          <a:p>
            <a:r>
              <a:rPr lang="ru-RU" dirty="0" smtClean="0"/>
              <a:t>СТРУКТУРА ДОХОДОВ БЮДЖЕТА ГОРОДА КУРСКА НА 2022-2025 ГГ. </a:t>
            </a:r>
            <a:br>
              <a:rPr lang="ru-RU" dirty="0" smtClean="0"/>
            </a:br>
            <a:endParaRPr lang="ru-RU" dirty="0" smtClean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9921113" y="895726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8896" y="1363053"/>
          <a:ext cx="10450605" cy="466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9629"/>
                <a:gridCol w="1381125"/>
                <a:gridCol w="1323975"/>
                <a:gridCol w="1285876"/>
              </a:tblGrid>
              <a:tr h="396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2024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2025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4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416 062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412 751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402 654</a:t>
                      </a:r>
                    </a:p>
                  </a:txBody>
                  <a:tcPr/>
                </a:tc>
              </a:tr>
              <a:tr h="69342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115 176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88 358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70 510</a:t>
                      </a:r>
                    </a:p>
                  </a:txBody>
                  <a:tcPr/>
                </a:tc>
              </a:tr>
              <a:tr h="47711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Штрафы, санкции,  возмещение ущерба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22 432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23 759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22 368</a:t>
                      </a:r>
                    </a:p>
                  </a:txBody>
                  <a:tcPr/>
                </a:tc>
              </a:tr>
              <a:tr h="46486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Платежи при использовании природными ресурсами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2 660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2 660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2 660</a:t>
                      </a:r>
                    </a:p>
                  </a:txBody>
                  <a:tcPr/>
                </a:tc>
              </a:tr>
              <a:tr h="39624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Доходы от оказания платных услуг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5 582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6 042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5 615</a:t>
                      </a:r>
                    </a:p>
                  </a:txBody>
                  <a:tcPr/>
                </a:tc>
              </a:tr>
              <a:tr h="62738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Инициативные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платежи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(в рамках реализации регионального проекта «Народный бюджет»)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4 415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7711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ИТОГО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566 327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533 570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503 807</a:t>
                      </a:r>
                    </a:p>
                  </a:txBody>
                  <a:tcPr/>
                </a:tc>
              </a:tr>
              <a:tr h="47711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2 413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2 152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 txBox="1">
            <a:spLocks/>
          </p:cNvSpPr>
          <p:nvPr/>
        </p:nvSpPr>
        <p:spPr>
          <a:xfrm>
            <a:off x="251013" y="426525"/>
            <a:ext cx="11725835" cy="695924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МЕЖБЮДЖЕТНЫХ ТРАСФЕРТ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ОВ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2023-2025*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ГГ.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38151" y="719666"/>
          <a:ext cx="1119187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467975" y="6181725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"/>
          <p:cNvSpPr txBox="1"/>
          <p:nvPr/>
        </p:nvSpPr>
        <p:spPr>
          <a:xfrm>
            <a:off x="3209925" y="6276976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*Межбюджетные трансферты на 2025 год не распределены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9831467" y="940551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Как появились деньги? — Финансовый журнал ForTrader.or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-233082"/>
            <a:ext cx="12559553" cy="709108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515682" y="2558533"/>
            <a:ext cx="11160684" cy="2363093"/>
            <a:chOff x="533612" y="2424062"/>
            <a:chExt cx="11160684" cy="23630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644587"/>
              <a:ext cx="3413760" cy="2133601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626659"/>
              <a:ext cx="3413760" cy="215152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5660370" y="2424062"/>
              <a:ext cx="8707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/>
                  </a:solidFill>
                  <a:latin typeface="+mj-lt"/>
                </a:rPr>
                <a:t>2024</a:t>
              </a:r>
              <a:endParaRPr lang="ru-RU" sz="24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9502884" y="2450956"/>
              <a:ext cx="10038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/>
                  </a:solidFill>
                  <a:latin typeface="+mj-lt"/>
                </a:rPr>
                <a:t>2025*</a:t>
              </a:r>
              <a:endParaRPr lang="ru-RU" sz="24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33612" y="2651686"/>
              <a:ext cx="3413760" cy="213546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822535" y="2441993"/>
              <a:ext cx="8707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/>
                  </a:solidFill>
                  <a:latin typeface="+mj-lt"/>
                </a:rPr>
                <a:t>2023</a:t>
              </a:r>
              <a:endParaRPr lang="ru-RU" sz="24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3137" y="3196793"/>
              <a:ext cx="341376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+mj-lt"/>
                </a:rPr>
                <a:t>14 278 148 тыс.руб. </a:t>
              </a:r>
            </a:p>
            <a:p>
              <a:pPr algn="ctr"/>
              <a:r>
                <a:rPr lang="ru-RU" sz="2400" dirty="0" smtClean="0"/>
                <a:t>в т.ч.</a:t>
              </a:r>
            </a:p>
            <a:p>
              <a:pPr algn="ctr"/>
              <a:r>
                <a:rPr lang="ru-RU" sz="2400" dirty="0" smtClean="0">
                  <a:latin typeface="+mj-lt"/>
                </a:rPr>
                <a:t>5 841 411 тыс. руб. </a:t>
              </a:r>
            </a:p>
            <a:p>
              <a:pPr algn="ctr"/>
              <a:r>
                <a:rPr lang="ru-RU" dirty="0" smtClean="0"/>
                <a:t>за счет собственных средств</a:t>
              </a:r>
              <a:endParaRPr lang="ru-RU" sz="2400" dirty="0" smtClean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416879" y="3209925"/>
              <a:ext cx="341376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+mj-lt"/>
                </a:rPr>
                <a:t>13 662 230 тыс.руб.</a:t>
              </a:r>
            </a:p>
            <a:p>
              <a:pPr algn="ctr"/>
              <a:r>
                <a:rPr lang="ru-RU" sz="2400" dirty="0" smtClean="0"/>
                <a:t>в т.ч.</a:t>
              </a:r>
            </a:p>
            <a:p>
              <a:pPr algn="ctr"/>
              <a:r>
                <a:rPr lang="ru-RU" sz="2400" dirty="0" smtClean="0">
                  <a:latin typeface="+mj-lt"/>
                </a:rPr>
                <a:t>5 373 472 тыс. руб.</a:t>
              </a:r>
            </a:p>
            <a:p>
              <a:pPr algn="ctr"/>
              <a:r>
                <a:rPr lang="ru-RU" dirty="0" smtClean="0"/>
                <a:t>за счет собственных средств</a:t>
              </a:r>
              <a:endParaRPr lang="ru-RU" sz="2000" dirty="0" smtClean="0">
                <a:latin typeface="+mj-lt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80536" y="3519143"/>
              <a:ext cx="3413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за счет собственных средств</a:t>
              </a:r>
            </a:p>
            <a:p>
              <a:pPr algn="ctr"/>
              <a:r>
                <a:rPr lang="ru-RU" sz="2800" dirty="0" smtClean="0">
                  <a:latin typeface="+mj-lt"/>
                </a:rPr>
                <a:t>5 688 252 тыс. руб.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24" y="650643"/>
            <a:ext cx="10865180" cy="695924"/>
          </a:xfrm>
        </p:spPr>
        <p:txBody>
          <a:bodyPr/>
          <a:lstStyle/>
          <a:p>
            <a:r>
              <a:rPr lang="ru-RU" dirty="0" smtClean="0"/>
              <a:t>РАСХОДЫ БЮДЖЕТА ГОРОДА КУРСКА  </a:t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81025" y="6105525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523875" y="6276976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* Расходы за счет безвозмездных поступлений от других бюджетов бюджетной системы на 2025 год не распределены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391256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РАСХОДОВ БЮДЖЕТА ГОРОДА КУРСКА ПО РАЗДЕЛАМ БЮДЖЕТНОЙ КЛАССИФИКАЦИИ </a:t>
            </a:r>
            <a:endParaRPr lang="ru-RU" dirty="0">
              <a:latin typeface="+mn-lt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905174" y="841068"/>
            <a:ext cx="1300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Тыс. </a:t>
            </a:r>
            <a:r>
              <a:rPr lang="ru-RU" sz="1400" dirty="0" smtClean="0"/>
              <a:t>рублей.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28134" y="1379114"/>
          <a:ext cx="10629650" cy="4460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91816"/>
                <a:gridCol w="1390650"/>
                <a:gridCol w="1371600"/>
                <a:gridCol w="1375584"/>
              </a:tblGrid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Наименование</a:t>
                      </a:r>
                      <a:endParaRPr lang="ru-RU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2023 </a:t>
                      </a:r>
                      <a:r>
                        <a:rPr lang="ru-RU" sz="1600" dirty="0">
                          <a:latin typeface="+mj-lt"/>
                        </a:rPr>
                        <a:t>год</a:t>
                      </a:r>
                      <a:endParaRPr lang="ru-RU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2024 </a:t>
                      </a:r>
                      <a:r>
                        <a:rPr lang="ru-RU" sz="1600" dirty="0">
                          <a:latin typeface="+mj-lt"/>
                        </a:rPr>
                        <a:t>год</a:t>
                      </a:r>
                      <a:endParaRPr lang="ru-RU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2025 год*</a:t>
                      </a:r>
                      <a:endParaRPr lang="ru-RU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j-lt"/>
                        </a:rPr>
                        <a:t>ВСЕГО</a:t>
                      </a:r>
                      <a:endParaRPr lang="ru-RU" sz="1600" b="1" dirty="0">
                        <a:solidFill>
                          <a:schemeClr val="accent5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5"/>
                          </a:solidFill>
                          <a:latin typeface="+mj-lt"/>
                          <a:ea typeface="+mn-ea"/>
                          <a:cs typeface="+mn-cs"/>
                        </a:rPr>
                        <a:t>14 278 148 </a:t>
                      </a:r>
                      <a:endParaRPr lang="ru-RU" sz="1600" kern="1200" dirty="0">
                        <a:solidFill>
                          <a:schemeClr val="accent5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5"/>
                          </a:solidFill>
                          <a:latin typeface="+mj-lt"/>
                          <a:ea typeface="+mn-ea"/>
                          <a:cs typeface="+mn-cs"/>
                        </a:rPr>
                        <a:t>13 662 230 </a:t>
                      </a:r>
                      <a:endParaRPr lang="ru-RU" sz="1600" kern="1200" dirty="0">
                        <a:solidFill>
                          <a:schemeClr val="accent5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5 688 252</a:t>
                      </a:r>
                      <a:endParaRPr lang="ru-RU" sz="1600" b="1" dirty="0">
                        <a:solidFill>
                          <a:schemeClr val="accent5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Образование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7 589 293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7 587 008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340 853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Социальная политика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2 915 795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2 898 714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85 063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Жилищно-коммунальное хозяйство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1 263 171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813 704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648 893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Общегосударственные вопросы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820 020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809 762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916 041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Национальная экономика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774 361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530 387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519 149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Культура, кинематография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377 076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339 352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339 352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Обслуживание муниципального долга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221 843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266 876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283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240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Физическая культура и спорт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202 993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178 521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178 521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89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Национальная безопасность и </a:t>
                      </a:r>
                      <a:r>
                        <a:rPr lang="ru-RU" sz="1600" dirty="0" smtClean="0">
                          <a:latin typeface="+mj-lt"/>
                        </a:rPr>
                        <a:t>правоохранительная</a:t>
                      </a:r>
                      <a:r>
                        <a:rPr lang="ru-RU" sz="1600" baseline="0" dirty="0" smtClean="0">
                          <a:latin typeface="+mj-lt"/>
                        </a:rPr>
                        <a:t> </a:t>
                      </a:r>
                      <a:r>
                        <a:rPr lang="ru-RU" sz="1600" dirty="0" smtClean="0">
                          <a:latin typeface="+mj-lt"/>
                        </a:rPr>
                        <a:t>деятельность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86 701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78 031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78 031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</a:rPr>
                        <a:t>Средства массовой информации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13 574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12 217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12 217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 pitchFamily="18" charset="0"/>
                        </a:rPr>
                        <a:t>Здравоохранение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10 842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10 842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</a:rPr>
                        <a:t>Охрана окружающей среды</a:t>
                      </a:r>
                      <a:endParaRPr lang="ru-RU" sz="1600" b="1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2 479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2 479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2 479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Условно-утвержденные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ru-RU" sz="1600" dirty="0" smtClean="0">
                          <a:latin typeface="+mj-lt"/>
                        </a:rPr>
                        <a:t>расходы</a:t>
                      </a:r>
                      <a:endParaRPr lang="ru-RU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134 337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284 413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0239375" y="6019800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3019425" y="6134101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Расходы за счет финансовой помощи из областного бюджета на 2025 год не распределены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:a16="http://schemas.microsoft.com/office/drawing/2014/main" xmlns="" id="{CAB7E0AB-0771-4C54-BE80-221FD90C8488}"/>
              </a:ext>
            </a:extLst>
          </p:cNvPr>
          <p:cNvGrpSpPr/>
          <p:nvPr/>
        </p:nvGrpSpPr>
        <p:grpSpPr>
          <a:xfrm>
            <a:off x="1963271" y="1687005"/>
            <a:ext cx="3324247" cy="4408995"/>
            <a:chOff x="1691771" y="1811984"/>
            <a:chExt cx="2279816" cy="3015344"/>
          </a:xfrm>
          <a:solidFill>
            <a:schemeClr val="accent1"/>
          </a:solidFill>
        </p:grpSpPr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xmlns="" id="{F74E7FBE-E40A-488B-AD8E-CC19F452267A}"/>
                </a:ext>
              </a:extLst>
            </p:cNvPr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xmlns="" id="{59F73311-2868-4F7B-9474-1B1E6C3E0DA8}"/>
                </a:ext>
              </a:extLst>
            </p:cNvPr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xmlns="" id="{B791219C-8B5E-404A-84A4-D21DAAA28925}"/>
                </a:ext>
              </a:extLst>
            </p:cNvPr>
            <p:cNvSpPr/>
            <p:nvPr/>
          </p:nvSpPr>
          <p:spPr>
            <a:xfrm>
              <a:off x="1691771" y="1811984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Group 41">
            <a:extLst>
              <a:ext uri="{FF2B5EF4-FFF2-40B4-BE49-F238E27FC236}">
                <a16:creationId xmlns:a16="http://schemas.microsoft.com/office/drawing/2014/main" xmlns="" id="{758371E5-8A44-405B-90C7-08D873568B19}"/>
              </a:ext>
            </a:extLst>
          </p:cNvPr>
          <p:cNvGrpSpPr/>
          <p:nvPr/>
        </p:nvGrpSpPr>
        <p:grpSpPr>
          <a:xfrm>
            <a:off x="6938192" y="2189029"/>
            <a:ext cx="3171198" cy="4192147"/>
            <a:chOff x="5158891" y="1811984"/>
            <a:chExt cx="2280992" cy="3015344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xmlns="" id="{FE7141AD-523A-442B-B869-55BEDA6A5D88}"/>
                </a:ext>
              </a:extLst>
            </p:cNvPr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xmlns="" id="{6BD4AD43-C43D-412E-B1B0-CE286F96A103}"/>
                </a:ext>
              </a:extLst>
            </p:cNvPr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xmlns="" id="{04640FD5-4017-4AF4-AE1D-8E50D94E7DBA}"/>
                </a:ext>
              </a:extLst>
            </p:cNvPr>
            <p:cNvSpPr/>
            <p:nvPr/>
          </p:nvSpPr>
          <p:spPr>
            <a:xfrm>
              <a:off x="6773803" y="1811984"/>
              <a:ext cx="666080" cy="666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xmlns="" id="{A85DD80B-233B-428B-BC58-B416DB9B80B2}"/>
              </a:ext>
            </a:extLst>
          </p:cNvPr>
          <p:cNvGrpSpPr/>
          <p:nvPr/>
        </p:nvGrpSpPr>
        <p:grpSpPr>
          <a:xfrm>
            <a:off x="6471009" y="4352681"/>
            <a:ext cx="3164788" cy="2225717"/>
            <a:chOff x="4822853" y="3226405"/>
            <a:chExt cx="2276381" cy="1600922"/>
          </a:xfrm>
          <a:solidFill>
            <a:schemeClr val="accent4">
              <a:lumMod val="75000"/>
            </a:schemeClr>
          </a:soli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xmlns="" id="{C492C934-7F2E-435E-95C3-60366688498F}"/>
                </a:ext>
              </a:extLst>
            </p:cNvPr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xmlns="" id="{DD208F3B-13DD-4F84-8C1E-9B364FBDBF51}"/>
                </a:ext>
              </a:extLst>
            </p:cNvPr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xmlns="" id="{23AD7F2D-A86E-46E6-9B19-FD6B1AA1E076}"/>
                </a:ext>
              </a:extLst>
            </p:cNvPr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xmlns="" id="{5294101F-3755-4F8B-B203-8AFA226F38A4}"/>
              </a:ext>
            </a:extLst>
          </p:cNvPr>
          <p:cNvGrpSpPr/>
          <p:nvPr/>
        </p:nvGrpSpPr>
        <p:grpSpPr>
          <a:xfrm>
            <a:off x="2786299" y="3920295"/>
            <a:ext cx="2959438" cy="2200903"/>
            <a:chOff x="2178948" y="3244253"/>
            <a:chExt cx="2128676" cy="1583074"/>
          </a:xfrm>
          <a:solidFill>
            <a:schemeClr val="accent1">
              <a:lumMod val="50000"/>
            </a:schemeClr>
          </a:solidFill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xmlns="" id="{4DB6031B-C658-4DFE-B2DC-638D5D288204}"/>
                </a:ext>
              </a:extLst>
            </p:cNvPr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xmlns="" id="{E65A9CDE-6A97-4FEC-A723-770B6BEC20C0}"/>
                </a:ext>
              </a:extLst>
            </p:cNvPr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xmlns="" id="{45C3556E-B2E7-4FB3-9A2D-229AF03F34B9}"/>
                </a:ext>
              </a:extLst>
            </p:cNvPr>
            <p:cNvSpPr/>
            <p:nvPr/>
          </p:nvSpPr>
          <p:spPr>
            <a:xfrm>
              <a:off x="2178948" y="3244253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xmlns="" id="{8ADE84BB-0523-45EC-9BF4-6FDFED4F2F8B}"/>
              </a:ext>
            </a:extLst>
          </p:cNvPr>
          <p:cNvGrpSpPr/>
          <p:nvPr/>
        </p:nvGrpSpPr>
        <p:grpSpPr>
          <a:xfrm>
            <a:off x="5642487" y="1231544"/>
            <a:ext cx="926032" cy="4889655"/>
            <a:chOff x="4233358" y="1310278"/>
            <a:chExt cx="666080" cy="3517050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xmlns="" id="{07C8093F-9826-470F-961B-EBDC3160E999}"/>
                </a:ext>
              </a:extLst>
            </p:cNvPr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33">
              <a:extLst>
                <a:ext uri="{FF2B5EF4-FFF2-40B4-BE49-F238E27FC236}">
                  <a16:creationId xmlns:a16="http://schemas.microsoft.com/office/drawing/2014/main" xmlns="" id="{D2F67FE3-3FCE-4541-AFF8-F46FB12DF0B8}"/>
                </a:ext>
              </a:extLst>
            </p:cNvPr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9C47FE4-54D6-4E28-BD5E-BA617FB37638}"/>
              </a:ext>
            </a:extLst>
          </p:cNvPr>
          <p:cNvSpPr/>
          <p:nvPr/>
        </p:nvSpPr>
        <p:spPr>
          <a:xfrm>
            <a:off x="828789" y="2624222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Дошкольное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85</a:t>
            </a:r>
            <a:r>
              <a:rPr lang="ru-RU" sz="1600" dirty="0" smtClean="0"/>
              <a:t> детских дошкольных учреждений)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2023 </a:t>
            </a:r>
            <a:r>
              <a:rPr lang="ru-RU" dirty="0" smtClean="0"/>
              <a:t>– 2 492 389 тыс.руб.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</a:rPr>
              <a:t> 2024</a:t>
            </a:r>
            <a:r>
              <a:rPr lang="ru-RU" dirty="0" smtClean="0"/>
              <a:t> – 2 402 399 тыс.руб.</a:t>
            </a:r>
          </a:p>
          <a:p>
            <a:r>
              <a:rPr lang="ru-RU" dirty="0" smtClean="0">
                <a:solidFill>
                  <a:schemeClr val="accent1"/>
                </a:solidFill>
                <a:latin typeface="+mj-lt"/>
              </a:rPr>
              <a:t>        2025</a:t>
            </a:r>
            <a:r>
              <a:rPr lang="ru-RU" dirty="0" smtClean="0"/>
              <a:t> – 858 360 тыс.руб.  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A7C94BE0-7F75-4F15-8CA9-2DEB758D8780}"/>
              </a:ext>
            </a:extLst>
          </p:cNvPr>
          <p:cNvSpPr/>
          <p:nvPr/>
        </p:nvSpPr>
        <p:spPr>
          <a:xfrm>
            <a:off x="7616236" y="5193127"/>
            <a:ext cx="365635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Другие  вопросы в области образования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cs typeface="Times New Roman" pitchFamily="18" charset="0"/>
              </a:rPr>
              <a:t>(</a:t>
            </a:r>
            <a:r>
              <a:rPr lang="ru-RU" b="1" dirty="0" smtClean="0">
                <a:latin typeface="+mj-lt"/>
                <a:cs typeface="Times New Roman" pitchFamily="18" charset="0"/>
              </a:rPr>
              <a:t>6</a:t>
            </a:r>
            <a:r>
              <a:rPr lang="ru-RU" sz="1600" b="1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учреждений)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2023</a:t>
            </a:r>
            <a:r>
              <a:rPr lang="ru-RU" sz="1600" dirty="0" smtClean="0">
                <a:cs typeface="Times New Roman" pitchFamily="18" charset="0"/>
              </a:rPr>
              <a:t> – 110 892 тыс.руб.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2024</a:t>
            </a:r>
            <a:r>
              <a:rPr lang="ru-RU" sz="1600" dirty="0" smtClean="0">
                <a:cs typeface="Times New Roman" pitchFamily="18" charset="0"/>
              </a:rPr>
              <a:t> – 110 765 тыс.руб.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2025</a:t>
            </a:r>
            <a:r>
              <a:rPr lang="ru-RU" sz="1600" dirty="0" smtClean="0">
                <a:solidFill>
                  <a:srgbClr val="8E343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104 117 тыс.руб.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910FDF1-C6D9-42B5-BBAF-06767D3BEB54}"/>
              </a:ext>
            </a:extLst>
          </p:cNvPr>
          <p:cNvSpPr/>
          <p:nvPr/>
        </p:nvSpPr>
        <p:spPr>
          <a:xfrm>
            <a:off x="845063" y="4924185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Дополнительное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19 </a:t>
            </a:r>
            <a:r>
              <a:rPr lang="ru-RU" sz="1600" dirty="0" smtClean="0"/>
              <a:t>учреждений)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2023</a:t>
            </a:r>
            <a:r>
              <a:rPr lang="ru-RU" sz="1600" dirty="0" smtClean="0">
                <a:solidFill>
                  <a:srgbClr val="8E343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872 559 тыс.руб.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2024</a:t>
            </a:r>
            <a:r>
              <a:rPr lang="ru-RU" sz="1600" dirty="0" smtClean="0">
                <a:cs typeface="Times New Roman" pitchFamily="18" charset="0"/>
              </a:rPr>
              <a:t> – 776 703 тыс.руб.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2025</a:t>
            </a:r>
            <a:r>
              <a:rPr lang="ru-RU" sz="1600" dirty="0" smtClean="0">
                <a:cs typeface="Times New Roman" pitchFamily="18" charset="0"/>
              </a:rPr>
              <a:t> – 776 703 тыс.руб</a:t>
            </a:r>
            <a:r>
              <a:rPr lang="ru-RU" sz="1600" b="1" dirty="0" smtClean="0">
                <a:cs typeface="Times New Roman" pitchFamily="18" charset="0"/>
              </a:rPr>
              <a:t>.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50BC671-FA85-4521-A2D0-CB68C469446B}"/>
              </a:ext>
            </a:extLst>
          </p:cNvPr>
          <p:cNvSpPr/>
          <p:nvPr/>
        </p:nvSpPr>
        <p:spPr>
          <a:xfrm>
            <a:off x="6396306" y="1016314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Общее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63 </a:t>
            </a:r>
            <a:r>
              <a:rPr lang="ru-RU" sz="1600" dirty="0" smtClean="0"/>
              <a:t>школы)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2023 </a:t>
            </a:r>
            <a:r>
              <a:rPr lang="ru-RU" dirty="0" smtClean="0"/>
              <a:t>– 4 036 506 тыс. руб.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2024</a:t>
            </a:r>
            <a:r>
              <a:rPr lang="ru-RU" dirty="0" smtClean="0"/>
              <a:t> – 4 220 900 тыс.руб.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   2025 </a:t>
            </a:r>
            <a:r>
              <a:rPr lang="ru-RU" dirty="0" smtClean="0"/>
              <a:t>– 525 432 тыс.руб.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422F8D2-EFFA-4FB1-8726-22F0046DDB1D}"/>
              </a:ext>
            </a:extLst>
          </p:cNvPr>
          <p:cNvSpPr/>
          <p:nvPr/>
        </p:nvSpPr>
        <p:spPr>
          <a:xfrm>
            <a:off x="7645173" y="3044354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Молодежная политика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2</a:t>
            </a:r>
            <a:r>
              <a:rPr lang="ru-RU" dirty="0" smtClean="0"/>
              <a:t> </a:t>
            </a:r>
            <a:r>
              <a:rPr lang="ru-RU" sz="1600" dirty="0" smtClean="0"/>
              <a:t>учреждения)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accent4"/>
                </a:solidFill>
                <a:latin typeface="+mj-lt"/>
              </a:rPr>
              <a:t>2023 </a:t>
            </a:r>
            <a:r>
              <a:rPr lang="ru-RU" dirty="0" smtClean="0"/>
              <a:t>– 76 947 тыс.руб. </a:t>
            </a:r>
          </a:p>
          <a:p>
            <a:pPr algn="ctr"/>
            <a:r>
              <a:rPr lang="ru-RU" dirty="0" smtClean="0">
                <a:solidFill>
                  <a:schemeClr val="accent4"/>
                </a:solidFill>
                <a:latin typeface="+mj-lt"/>
              </a:rPr>
              <a:t>2024</a:t>
            </a:r>
            <a:r>
              <a:rPr lang="ru-RU" dirty="0" smtClean="0"/>
              <a:t> – 76 241 тыс. руб.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4"/>
                </a:solidFill>
                <a:latin typeface="+mj-lt"/>
              </a:rPr>
              <a:t>2025</a:t>
            </a:r>
            <a:r>
              <a:rPr lang="ru-RU" dirty="0" smtClean="0"/>
              <a:t> – 76 241 тыс. руб.</a:t>
            </a:r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251AA647-E917-4E46-B1F0-28EA7D76FDCC}"/>
              </a:ext>
            </a:extLst>
          </p:cNvPr>
          <p:cNvSpPr/>
          <p:nvPr/>
        </p:nvSpPr>
        <p:spPr>
          <a:xfrm>
            <a:off x="4511100" y="5697535"/>
            <a:ext cx="3188704" cy="31887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CB7FF-4239-401C-8C45-3ABC681D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05" y="285331"/>
            <a:ext cx="10865180" cy="695924"/>
          </a:xfrm>
        </p:spPr>
        <p:txBody>
          <a:bodyPr/>
          <a:lstStyle/>
          <a:p>
            <a:pPr eaLnBrk="0" hangingPunct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РАСХОДЫ БЮДЖЕТА ГОРОДА КУРСКА НА ОБРАЗОВАНИЕ 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5" name="Group 200"/>
          <p:cNvGrpSpPr/>
          <p:nvPr/>
        </p:nvGrpSpPr>
        <p:grpSpPr>
          <a:xfrm>
            <a:off x="2210828" y="1919708"/>
            <a:ext cx="451689" cy="491798"/>
            <a:chOff x="6429375" y="6118225"/>
            <a:chExt cx="304800" cy="303213"/>
          </a:xfrm>
          <a:solidFill>
            <a:schemeClr val="bg1"/>
          </a:solidFill>
        </p:grpSpPr>
        <p:sp>
          <p:nvSpPr>
            <p:cNvPr id="37" name="Freeform 1527"/>
            <p:cNvSpPr>
              <a:spLocks/>
            </p:cNvSpPr>
            <p:nvPr/>
          </p:nvSpPr>
          <p:spPr bwMode="auto">
            <a:xfrm>
              <a:off x="6429375" y="6392863"/>
              <a:ext cx="28575" cy="28575"/>
            </a:xfrm>
            <a:custGeom>
              <a:avLst/>
              <a:gdLst>
                <a:gd name="T0" fmla="*/ 74 w 326"/>
                <a:gd name="T1" fmla="*/ 0 h 324"/>
                <a:gd name="T2" fmla="*/ 326 w 326"/>
                <a:gd name="T3" fmla="*/ 250 h 324"/>
                <a:gd name="T4" fmla="*/ 0 w 326"/>
                <a:gd name="T5" fmla="*/ 324 h 324"/>
                <a:gd name="T6" fmla="*/ 74 w 32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324">
                  <a:moveTo>
                    <a:pt x="74" y="0"/>
                  </a:moveTo>
                  <a:lnTo>
                    <a:pt x="326" y="250"/>
                  </a:lnTo>
                  <a:lnTo>
                    <a:pt x="0" y="32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528"/>
            <p:cNvSpPr>
              <a:spLocks/>
            </p:cNvSpPr>
            <p:nvPr/>
          </p:nvSpPr>
          <p:spPr bwMode="auto">
            <a:xfrm>
              <a:off x="6438900" y="6300788"/>
              <a:ext cx="111125" cy="109538"/>
            </a:xfrm>
            <a:custGeom>
              <a:avLst/>
              <a:gdLst>
                <a:gd name="T0" fmla="*/ 194 w 1253"/>
                <a:gd name="T1" fmla="*/ 0 h 1246"/>
                <a:gd name="T2" fmla="*/ 1253 w 1253"/>
                <a:gd name="T3" fmla="*/ 1053 h 1246"/>
                <a:gd name="T4" fmla="*/ 383 w 1253"/>
                <a:gd name="T5" fmla="*/ 1246 h 1246"/>
                <a:gd name="T6" fmla="*/ 0 w 1253"/>
                <a:gd name="T7" fmla="*/ 866 h 1246"/>
                <a:gd name="T8" fmla="*/ 194 w 1253"/>
                <a:gd name="T9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246">
                  <a:moveTo>
                    <a:pt x="194" y="0"/>
                  </a:moveTo>
                  <a:lnTo>
                    <a:pt x="1253" y="1053"/>
                  </a:lnTo>
                  <a:lnTo>
                    <a:pt x="383" y="1246"/>
                  </a:lnTo>
                  <a:lnTo>
                    <a:pt x="0" y="866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29"/>
            <p:cNvSpPr>
              <a:spLocks/>
            </p:cNvSpPr>
            <p:nvPr/>
          </p:nvSpPr>
          <p:spPr bwMode="auto">
            <a:xfrm>
              <a:off x="6499225" y="6186488"/>
              <a:ext cx="166688" cy="165100"/>
            </a:xfrm>
            <a:custGeom>
              <a:avLst/>
              <a:gdLst>
                <a:gd name="T0" fmla="*/ 1578 w 1893"/>
                <a:gd name="T1" fmla="*/ 0 h 1882"/>
                <a:gd name="T2" fmla="*/ 1893 w 1893"/>
                <a:gd name="T3" fmla="*/ 312 h 1882"/>
                <a:gd name="T4" fmla="*/ 311 w 1893"/>
                <a:gd name="T5" fmla="*/ 1882 h 1882"/>
                <a:gd name="T6" fmla="*/ 0 w 1893"/>
                <a:gd name="T7" fmla="*/ 1572 h 1882"/>
                <a:gd name="T8" fmla="*/ 1578 w 1893"/>
                <a:gd name="T9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3" h="1882">
                  <a:moveTo>
                    <a:pt x="1578" y="0"/>
                  </a:moveTo>
                  <a:lnTo>
                    <a:pt x="1893" y="312"/>
                  </a:lnTo>
                  <a:lnTo>
                    <a:pt x="311" y="1882"/>
                  </a:lnTo>
                  <a:lnTo>
                    <a:pt x="0" y="1572"/>
                  </a:lnTo>
                  <a:lnTo>
                    <a:pt x="1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30"/>
            <p:cNvSpPr>
              <a:spLocks/>
            </p:cNvSpPr>
            <p:nvPr/>
          </p:nvSpPr>
          <p:spPr bwMode="auto">
            <a:xfrm>
              <a:off x="6461125" y="6149975"/>
              <a:ext cx="166688" cy="165100"/>
            </a:xfrm>
            <a:custGeom>
              <a:avLst/>
              <a:gdLst>
                <a:gd name="T0" fmla="*/ 1580 w 1892"/>
                <a:gd name="T1" fmla="*/ 0 h 1883"/>
                <a:gd name="T2" fmla="*/ 1892 w 1892"/>
                <a:gd name="T3" fmla="*/ 310 h 1883"/>
                <a:gd name="T4" fmla="*/ 314 w 1892"/>
                <a:gd name="T5" fmla="*/ 1883 h 1883"/>
                <a:gd name="T6" fmla="*/ 0 w 1892"/>
                <a:gd name="T7" fmla="*/ 1572 h 1883"/>
                <a:gd name="T8" fmla="*/ 1580 w 1892"/>
                <a:gd name="T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2" h="1883">
                  <a:moveTo>
                    <a:pt x="1580" y="0"/>
                  </a:moveTo>
                  <a:lnTo>
                    <a:pt x="1892" y="310"/>
                  </a:lnTo>
                  <a:lnTo>
                    <a:pt x="314" y="1883"/>
                  </a:lnTo>
                  <a:lnTo>
                    <a:pt x="0" y="1572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31"/>
            <p:cNvSpPr>
              <a:spLocks/>
            </p:cNvSpPr>
            <p:nvPr/>
          </p:nvSpPr>
          <p:spPr bwMode="auto">
            <a:xfrm>
              <a:off x="6535738" y="6223000"/>
              <a:ext cx="166688" cy="165100"/>
            </a:xfrm>
            <a:custGeom>
              <a:avLst/>
              <a:gdLst>
                <a:gd name="T0" fmla="*/ 1581 w 1892"/>
                <a:gd name="T1" fmla="*/ 0 h 1882"/>
                <a:gd name="T2" fmla="*/ 1892 w 1892"/>
                <a:gd name="T3" fmla="*/ 311 h 1882"/>
                <a:gd name="T4" fmla="*/ 312 w 1892"/>
                <a:gd name="T5" fmla="*/ 1882 h 1882"/>
                <a:gd name="T6" fmla="*/ 0 w 1892"/>
                <a:gd name="T7" fmla="*/ 1573 h 1882"/>
                <a:gd name="T8" fmla="*/ 1581 w 1892"/>
                <a:gd name="T9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2" h="1882">
                  <a:moveTo>
                    <a:pt x="1581" y="0"/>
                  </a:moveTo>
                  <a:lnTo>
                    <a:pt x="1892" y="311"/>
                  </a:lnTo>
                  <a:lnTo>
                    <a:pt x="312" y="1882"/>
                  </a:lnTo>
                  <a:lnTo>
                    <a:pt x="0" y="1573"/>
                  </a:lnTo>
                  <a:lnTo>
                    <a:pt x="1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532"/>
            <p:cNvSpPr>
              <a:spLocks/>
            </p:cNvSpPr>
            <p:nvPr/>
          </p:nvSpPr>
          <p:spPr bwMode="auto">
            <a:xfrm>
              <a:off x="6610350" y="6118225"/>
              <a:ext cx="123825" cy="122238"/>
            </a:xfrm>
            <a:custGeom>
              <a:avLst/>
              <a:gdLst>
                <a:gd name="T0" fmla="*/ 250 w 1395"/>
                <a:gd name="T1" fmla="*/ 0 h 1388"/>
                <a:gd name="T2" fmla="*/ 1395 w 1395"/>
                <a:gd name="T3" fmla="*/ 1139 h 1388"/>
                <a:gd name="T4" fmla="*/ 1144 w 1395"/>
                <a:gd name="T5" fmla="*/ 1388 h 1388"/>
                <a:gd name="T6" fmla="*/ 0 w 1395"/>
                <a:gd name="T7" fmla="*/ 249 h 1388"/>
                <a:gd name="T8" fmla="*/ 250 w 1395"/>
                <a:gd name="T9" fmla="*/ 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1388">
                  <a:moveTo>
                    <a:pt x="250" y="0"/>
                  </a:moveTo>
                  <a:lnTo>
                    <a:pt x="1395" y="1139"/>
                  </a:lnTo>
                  <a:lnTo>
                    <a:pt x="1144" y="1388"/>
                  </a:lnTo>
                  <a:lnTo>
                    <a:pt x="0" y="249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82"/>
          <p:cNvGrpSpPr/>
          <p:nvPr/>
        </p:nvGrpSpPr>
        <p:grpSpPr>
          <a:xfrm>
            <a:off x="5862918" y="1407459"/>
            <a:ext cx="493058" cy="457200"/>
            <a:chOff x="9491663" y="1085850"/>
            <a:chExt cx="384175" cy="382588"/>
          </a:xfrm>
          <a:solidFill>
            <a:schemeClr val="bg1"/>
          </a:solidFill>
        </p:grpSpPr>
        <p:sp>
          <p:nvSpPr>
            <p:cNvPr id="45" name="Freeform 246"/>
            <p:cNvSpPr>
              <a:spLocks/>
            </p:cNvSpPr>
            <p:nvPr/>
          </p:nvSpPr>
          <p:spPr bwMode="auto">
            <a:xfrm>
              <a:off x="9491663" y="1222375"/>
              <a:ext cx="384175" cy="246063"/>
            </a:xfrm>
            <a:custGeom>
              <a:avLst/>
              <a:gdLst>
                <a:gd name="T0" fmla="*/ 0 w 3388"/>
                <a:gd name="T1" fmla="*/ 0 h 2172"/>
                <a:gd name="T2" fmla="*/ 1352 w 3388"/>
                <a:gd name="T3" fmla="*/ 592 h 2172"/>
                <a:gd name="T4" fmla="*/ 1352 w 3388"/>
                <a:gd name="T5" fmla="*/ 1021 h 2172"/>
                <a:gd name="T6" fmla="*/ 1355 w 3388"/>
                <a:gd name="T7" fmla="*/ 1042 h 2172"/>
                <a:gd name="T8" fmla="*/ 1362 w 3388"/>
                <a:gd name="T9" fmla="*/ 1062 h 2172"/>
                <a:gd name="T10" fmla="*/ 1374 w 3388"/>
                <a:gd name="T11" fmla="*/ 1079 h 2172"/>
                <a:gd name="T12" fmla="*/ 1388 w 3388"/>
                <a:gd name="T13" fmla="*/ 1093 h 2172"/>
                <a:gd name="T14" fmla="*/ 1406 w 3388"/>
                <a:gd name="T15" fmla="*/ 1105 h 2172"/>
                <a:gd name="T16" fmla="*/ 1425 w 3388"/>
                <a:gd name="T17" fmla="*/ 1112 h 2172"/>
                <a:gd name="T18" fmla="*/ 1447 w 3388"/>
                <a:gd name="T19" fmla="*/ 1115 h 2172"/>
                <a:gd name="T20" fmla="*/ 1941 w 3388"/>
                <a:gd name="T21" fmla="*/ 1115 h 2172"/>
                <a:gd name="T22" fmla="*/ 1963 w 3388"/>
                <a:gd name="T23" fmla="*/ 1112 h 2172"/>
                <a:gd name="T24" fmla="*/ 1982 w 3388"/>
                <a:gd name="T25" fmla="*/ 1105 h 2172"/>
                <a:gd name="T26" fmla="*/ 2000 w 3388"/>
                <a:gd name="T27" fmla="*/ 1093 h 2172"/>
                <a:gd name="T28" fmla="*/ 2014 w 3388"/>
                <a:gd name="T29" fmla="*/ 1079 h 2172"/>
                <a:gd name="T30" fmla="*/ 2026 w 3388"/>
                <a:gd name="T31" fmla="*/ 1062 h 2172"/>
                <a:gd name="T32" fmla="*/ 2033 w 3388"/>
                <a:gd name="T33" fmla="*/ 1042 h 2172"/>
                <a:gd name="T34" fmla="*/ 2036 w 3388"/>
                <a:gd name="T35" fmla="*/ 1021 h 2172"/>
                <a:gd name="T36" fmla="*/ 2036 w 3388"/>
                <a:gd name="T37" fmla="*/ 592 h 2172"/>
                <a:gd name="T38" fmla="*/ 3388 w 3388"/>
                <a:gd name="T39" fmla="*/ 3 h 2172"/>
                <a:gd name="T40" fmla="*/ 3388 w 3388"/>
                <a:gd name="T41" fmla="*/ 2172 h 2172"/>
                <a:gd name="T42" fmla="*/ 0 w 3388"/>
                <a:gd name="T43" fmla="*/ 2172 h 2172"/>
                <a:gd name="T44" fmla="*/ 0 w 3388"/>
                <a:gd name="T45" fmla="*/ 0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88" h="2172">
                  <a:moveTo>
                    <a:pt x="0" y="0"/>
                  </a:moveTo>
                  <a:lnTo>
                    <a:pt x="1352" y="592"/>
                  </a:lnTo>
                  <a:lnTo>
                    <a:pt x="1352" y="1021"/>
                  </a:lnTo>
                  <a:lnTo>
                    <a:pt x="1355" y="1042"/>
                  </a:lnTo>
                  <a:lnTo>
                    <a:pt x="1362" y="1062"/>
                  </a:lnTo>
                  <a:lnTo>
                    <a:pt x="1374" y="1079"/>
                  </a:lnTo>
                  <a:lnTo>
                    <a:pt x="1388" y="1093"/>
                  </a:lnTo>
                  <a:lnTo>
                    <a:pt x="1406" y="1105"/>
                  </a:lnTo>
                  <a:lnTo>
                    <a:pt x="1425" y="1112"/>
                  </a:lnTo>
                  <a:lnTo>
                    <a:pt x="1447" y="1115"/>
                  </a:lnTo>
                  <a:lnTo>
                    <a:pt x="1941" y="1115"/>
                  </a:lnTo>
                  <a:lnTo>
                    <a:pt x="1963" y="1112"/>
                  </a:lnTo>
                  <a:lnTo>
                    <a:pt x="1982" y="1105"/>
                  </a:lnTo>
                  <a:lnTo>
                    <a:pt x="2000" y="1093"/>
                  </a:lnTo>
                  <a:lnTo>
                    <a:pt x="2014" y="1079"/>
                  </a:lnTo>
                  <a:lnTo>
                    <a:pt x="2026" y="1062"/>
                  </a:lnTo>
                  <a:lnTo>
                    <a:pt x="2033" y="1042"/>
                  </a:lnTo>
                  <a:lnTo>
                    <a:pt x="2036" y="1021"/>
                  </a:lnTo>
                  <a:lnTo>
                    <a:pt x="2036" y="592"/>
                  </a:lnTo>
                  <a:lnTo>
                    <a:pt x="3388" y="3"/>
                  </a:lnTo>
                  <a:lnTo>
                    <a:pt x="3388" y="2172"/>
                  </a:lnTo>
                  <a:lnTo>
                    <a:pt x="0" y="2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47"/>
            <p:cNvSpPr>
              <a:spLocks/>
            </p:cNvSpPr>
            <p:nvPr/>
          </p:nvSpPr>
          <p:spPr bwMode="auto">
            <a:xfrm>
              <a:off x="9609138" y="1085850"/>
              <a:ext cx="149225" cy="63500"/>
            </a:xfrm>
            <a:custGeom>
              <a:avLst/>
              <a:gdLst>
                <a:gd name="T0" fmla="*/ 468 w 1320"/>
                <a:gd name="T1" fmla="*/ 0 h 560"/>
                <a:gd name="T2" fmla="*/ 855 w 1320"/>
                <a:gd name="T3" fmla="*/ 0 h 560"/>
                <a:gd name="T4" fmla="*/ 909 w 1320"/>
                <a:gd name="T5" fmla="*/ 3 h 560"/>
                <a:gd name="T6" fmla="*/ 962 w 1320"/>
                <a:gd name="T7" fmla="*/ 12 h 560"/>
                <a:gd name="T8" fmla="*/ 1012 w 1320"/>
                <a:gd name="T9" fmla="*/ 28 h 560"/>
                <a:gd name="T10" fmla="*/ 1059 w 1320"/>
                <a:gd name="T11" fmla="*/ 47 h 560"/>
                <a:gd name="T12" fmla="*/ 1105 w 1320"/>
                <a:gd name="T13" fmla="*/ 73 h 560"/>
                <a:gd name="T14" fmla="*/ 1146 w 1320"/>
                <a:gd name="T15" fmla="*/ 102 h 560"/>
                <a:gd name="T16" fmla="*/ 1184 w 1320"/>
                <a:gd name="T17" fmla="*/ 137 h 560"/>
                <a:gd name="T18" fmla="*/ 1218 w 1320"/>
                <a:gd name="T19" fmla="*/ 175 h 560"/>
                <a:gd name="T20" fmla="*/ 1248 w 1320"/>
                <a:gd name="T21" fmla="*/ 217 h 560"/>
                <a:gd name="T22" fmla="*/ 1273 w 1320"/>
                <a:gd name="T23" fmla="*/ 262 h 560"/>
                <a:gd name="T24" fmla="*/ 1293 w 1320"/>
                <a:gd name="T25" fmla="*/ 309 h 560"/>
                <a:gd name="T26" fmla="*/ 1308 w 1320"/>
                <a:gd name="T27" fmla="*/ 360 h 560"/>
                <a:gd name="T28" fmla="*/ 1317 w 1320"/>
                <a:gd name="T29" fmla="*/ 412 h 560"/>
                <a:gd name="T30" fmla="*/ 1320 w 1320"/>
                <a:gd name="T31" fmla="*/ 466 h 560"/>
                <a:gd name="T32" fmla="*/ 1320 w 1320"/>
                <a:gd name="T33" fmla="*/ 560 h 560"/>
                <a:gd name="T34" fmla="*/ 1148 w 1320"/>
                <a:gd name="T35" fmla="*/ 560 h 560"/>
                <a:gd name="T36" fmla="*/ 1148 w 1320"/>
                <a:gd name="T37" fmla="*/ 491 h 560"/>
                <a:gd name="T38" fmla="*/ 1145 w 1320"/>
                <a:gd name="T39" fmla="*/ 444 h 560"/>
                <a:gd name="T40" fmla="*/ 1135 w 1320"/>
                <a:gd name="T41" fmla="*/ 399 h 560"/>
                <a:gd name="T42" fmla="*/ 1121 w 1320"/>
                <a:gd name="T43" fmla="*/ 356 h 560"/>
                <a:gd name="T44" fmla="*/ 1100 w 1320"/>
                <a:gd name="T45" fmla="*/ 317 h 560"/>
                <a:gd name="T46" fmla="*/ 1076 w 1320"/>
                <a:gd name="T47" fmla="*/ 280 h 560"/>
                <a:gd name="T48" fmla="*/ 1047 w 1320"/>
                <a:gd name="T49" fmla="*/ 246 h 560"/>
                <a:gd name="T50" fmla="*/ 1014 w 1320"/>
                <a:gd name="T51" fmla="*/ 218 h 560"/>
                <a:gd name="T52" fmla="*/ 977 w 1320"/>
                <a:gd name="T53" fmla="*/ 193 h 560"/>
                <a:gd name="T54" fmla="*/ 937 w 1320"/>
                <a:gd name="T55" fmla="*/ 173 h 560"/>
                <a:gd name="T56" fmla="*/ 895 w 1320"/>
                <a:gd name="T57" fmla="*/ 158 h 560"/>
                <a:gd name="T58" fmla="*/ 851 w 1320"/>
                <a:gd name="T59" fmla="*/ 149 h 560"/>
                <a:gd name="T60" fmla="*/ 804 w 1320"/>
                <a:gd name="T61" fmla="*/ 146 h 560"/>
                <a:gd name="T62" fmla="*/ 518 w 1320"/>
                <a:gd name="T63" fmla="*/ 146 h 560"/>
                <a:gd name="T64" fmla="*/ 471 w 1320"/>
                <a:gd name="T65" fmla="*/ 149 h 560"/>
                <a:gd name="T66" fmla="*/ 426 w 1320"/>
                <a:gd name="T67" fmla="*/ 158 h 560"/>
                <a:gd name="T68" fmla="*/ 384 w 1320"/>
                <a:gd name="T69" fmla="*/ 173 h 560"/>
                <a:gd name="T70" fmla="*/ 344 w 1320"/>
                <a:gd name="T71" fmla="*/ 193 h 560"/>
                <a:gd name="T72" fmla="*/ 307 w 1320"/>
                <a:gd name="T73" fmla="*/ 218 h 560"/>
                <a:gd name="T74" fmla="*/ 274 w 1320"/>
                <a:gd name="T75" fmla="*/ 246 h 560"/>
                <a:gd name="T76" fmla="*/ 244 w 1320"/>
                <a:gd name="T77" fmla="*/ 280 h 560"/>
                <a:gd name="T78" fmla="*/ 220 w 1320"/>
                <a:gd name="T79" fmla="*/ 317 h 560"/>
                <a:gd name="T80" fmla="*/ 199 w 1320"/>
                <a:gd name="T81" fmla="*/ 356 h 560"/>
                <a:gd name="T82" fmla="*/ 185 w 1320"/>
                <a:gd name="T83" fmla="*/ 399 h 560"/>
                <a:gd name="T84" fmla="*/ 175 w 1320"/>
                <a:gd name="T85" fmla="*/ 444 h 560"/>
                <a:gd name="T86" fmla="*/ 172 w 1320"/>
                <a:gd name="T87" fmla="*/ 491 h 560"/>
                <a:gd name="T88" fmla="*/ 173 w 1320"/>
                <a:gd name="T89" fmla="*/ 491 h 560"/>
                <a:gd name="T90" fmla="*/ 173 w 1320"/>
                <a:gd name="T91" fmla="*/ 560 h 560"/>
                <a:gd name="T92" fmla="*/ 0 w 1320"/>
                <a:gd name="T93" fmla="*/ 560 h 560"/>
                <a:gd name="T94" fmla="*/ 0 w 1320"/>
                <a:gd name="T95" fmla="*/ 466 h 560"/>
                <a:gd name="T96" fmla="*/ 3 w 1320"/>
                <a:gd name="T97" fmla="*/ 412 h 560"/>
                <a:gd name="T98" fmla="*/ 12 w 1320"/>
                <a:gd name="T99" fmla="*/ 359 h 560"/>
                <a:gd name="T100" fmla="*/ 28 w 1320"/>
                <a:gd name="T101" fmla="*/ 309 h 560"/>
                <a:gd name="T102" fmla="*/ 48 w 1320"/>
                <a:gd name="T103" fmla="*/ 261 h 560"/>
                <a:gd name="T104" fmla="*/ 73 w 1320"/>
                <a:gd name="T105" fmla="*/ 216 h 560"/>
                <a:gd name="T106" fmla="*/ 104 w 1320"/>
                <a:gd name="T107" fmla="*/ 175 h 560"/>
                <a:gd name="T108" fmla="*/ 137 w 1320"/>
                <a:gd name="T109" fmla="*/ 137 h 560"/>
                <a:gd name="T110" fmla="*/ 175 w 1320"/>
                <a:gd name="T111" fmla="*/ 102 h 560"/>
                <a:gd name="T112" fmla="*/ 217 w 1320"/>
                <a:gd name="T113" fmla="*/ 73 h 560"/>
                <a:gd name="T114" fmla="*/ 263 w 1320"/>
                <a:gd name="T115" fmla="*/ 47 h 560"/>
                <a:gd name="T116" fmla="*/ 311 w 1320"/>
                <a:gd name="T117" fmla="*/ 28 h 560"/>
                <a:gd name="T118" fmla="*/ 361 w 1320"/>
                <a:gd name="T119" fmla="*/ 12 h 560"/>
                <a:gd name="T120" fmla="*/ 414 w 1320"/>
                <a:gd name="T121" fmla="*/ 3 h 560"/>
                <a:gd name="T122" fmla="*/ 468 w 1320"/>
                <a:gd name="T12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0" h="560">
                  <a:moveTo>
                    <a:pt x="468" y="0"/>
                  </a:moveTo>
                  <a:lnTo>
                    <a:pt x="855" y="0"/>
                  </a:lnTo>
                  <a:lnTo>
                    <a:pt x="909" y="3"/>
                  </a:lnTo>
                  <a:lnTo>
                    <a:pt x="962" y="12"/>
                  </a:lnTo>
                  <a:lnTo>
                    <a:pt x="1012" y="28"/>
                  </a:lnTo>
                  <a:lnTo>
                    <a:pt x="1059" y="47"/>
                  </a:lnTo>
                  <a:lnTo>
                    <a:pt x="1105" y="73"/>
                  </a:lnTo>
                  <a:lnTo>
                    <a:pt x="1146" y="102"/>
                  </a:lnTo>
                  <a:lnTo>
                    <a:pt x="1184" y="137"/>
                  </a:lnTo>
                  <a:lnTo>
                    <a:pt x="1218" y="175"/>
                  </a:lnTo>
                  <a:lnTo>
                    <a:pt x="1248" y="217"/>
                  </a:lnTo>
                  <a:lnTo>
                    <a:pt x="1273" y="262"/>
                  </a:lnTo>
                  <a:lnTo>
                    <a:pt x="1293" y="309"/>
                  </a:lnTo>
                  <a:lnTo>
                    <a:pt x="1308" y="360"/>
                  </a:lnTo>
                  <a:lnTo>
                    <a:pt x="1317" y="412"/>
                  </a:lnTo>
                  <a:lnTo>
                    <a:pt x="1320" y="466"/>
                  </a:lnTo>
                  <a:lnTo>
                    <a:pt x="1320" y="560"/>
                  </a:lnTo>
                  <a:lnTo>
                    <a:pt x="1148" y="560"/>
                  </a:lnTo>
                  <a:lnTo>
                    <a:pt x="1148" y="491"/>
                  </a:lnTo>
                  <a:lnTo>
                    <a:pt x="1145" y="444"/>
                  </a:lnTo>
                  <a:lnTo>
                    <a:pt x="1135" y="399"/>
                  </a:lnTo>
                  <a:lnTo>
                    <a:pt x="1121" y="356"/>
                  </a:lnTo>
                  <a:lnTo>
                    <a:pt x="1100" y="317"/>
                  </a:lnTo>
                  <a:lnTo>
                    <a:pt x="1076" y="280"/>
                  </a:lnTo>
                  <a:lnTo>
                    <a:pt x="1047" y="246"/>
                  </a:lnTo>
                  <a:lnTo>
                    <a:pt x="1014" y="218"/>
                  </a:lnTo>
                  <a:lnTo>
                    <a:pt x="977" y="193"/>
                  </a:lnTo>
                  <a:lnTo>
                    <a:pt x="937" y="173"/>
                  </a:lnTo>
                  <a:lnTo>
                    <a:pt x="895" y="158"/>
                  </a:lnTo>
                  <a:lnTo>
                    <a:pt x="851" y="149"/>
                  </a:lnTo>
                  <a:lnTo>
                    <a:pt x="804" y="146"/>
                  </a:lnTo>
                  <a:lnTo>
                    <a:pt x="518" y="146"/>
                  </a:lnTo>
                  <a:lnTo>
                    <a:pt x="471" y="149"/>
                  </a:lnTo>
                  <a:lnTo>
                    <a:pt x="426" y="158"/>
                  </a:lnTo>
                  <a:lnTo>
                    <a:pt x="384" y="173"/>
                  </a:lnTo>
                  <a:lnTo>
                    <a:pt x="344" y="193"/>
                  </a:lnTo>
                  <a:lnTo>
                    <a:pt x="307" y="218"/>
                  </a:lnTo>
                  <a:lnTo>
                    <a:pt x="274" y="246"/>
                  </a:lnTo>
                  <a:lnTo>
                    <a:pt x="244" y="280"/>
                  </a:lnTo>
                  <a:lnTo>
                    <a:pt x="220" y="317"/>
                  </a:lnTo>
                  <a:lnTo>
                    <a:pt x="199" y="356"/>
                  </a:lnTo>
                  <a:lnTo>
                    <a:pt x="185" y="399"/>
                  </a:lnTo>
                  <a:lnTo>
                    <a:pt x="175" y="444"/>
                  </a:lnTo>
                  <a:lnTo>
                    <a:pt x="172" y="491"/>
                  </a:lnTo>
                  <a:lnTo>
                    <a:pt x="173" y="491"/>
                  </a:lnTo>
                  <a:lnTo>
                    <a:pt x="173" y="560"/>
                  </a:lnTo>
                  <a:lnTo>
                    <a:pt x="0" y="560"/>
                  </a:lnTo>
                  <a:lnTo>
                    <a:pt x="0" y="466"/>
                  </a:lnTo>
                  <a:lnTo>
                    <a:pt x="3" y="412"/>
                  </a:lnTo>
                  <a:lnTo>
                    <a:pt x="12" y="359"/>
                  </a:lnTo>
                  <a:lnTo>
                    <a:pt x="28" y="309"/>
                  </a:lnTo>
                  <a:lnTo>
                    <a:pt x="48" y="261"/>
                  </a:lnTo>
                  <a:lnTo>
                    <a:pt x="73" y="216"/>
                  </a:lnTo>
                  <a:lnTo>
                    <a:pt x="104" y="175"/>
                  </a:lnTo>
                  <a:lnTo>
                    <a:pt x="137" y="137"/>
                  </a:lnTo>
                  <a:lnTo>
                    <a:pt x="175" y="102"/>
                  </a:lnTo>
                  <a:lnTo>
                    <a:pt x="217" y="73"/>
                  </a:lnTo>
                  <a:lnTo>
                    <a:pt x="263" y="47"/>
                  </a:lnTo>
                  <a:lnTo>
                    <a:pt x="311" y="28"/>
                  </a:lnTo>
                  <a:lnTo>
                    <a:pt x="361" y="12"/>
                  </a:lnTo>
                  <a:lnTo>
                    <a:pt x="414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8"/>
            <p:cNvSpPr>
              <a:spLocks/>
            </p:cNvSpPr>
            <p:nvPr/>
          </p:nvSpPr>
          <p:spPr bwMode="auto">
            <a:xfrm>
              <a:off x="9491663" y="1169988"/>
              <a:ext cx="384175" cy="112713"/>
            </a:xfrm>
            <a:custGeom>
              <a:avLst/>
              <a:gdLst>
                <a:gd name="T0" fmla="*/ 0 w 3388"/>
                <a:gd name="T1" fmla="*/ 0 h 983"/>
                <a:gd name="T2" fmla="*/ 3388 w 3388"/>
                <a:gd name="T3" fmla="*/ 0 h 983"/>
                <a:gd name="T4" fmla="*/ 3388 w 3388"/>
                <a:gd name="T5" fmla="*/ 252 h 983"/>
                <a:gd name="T6" fmla="*/ 1697 w 3388"/>
                <a:gd name="T7" fmla="*/ 983 h 983"/>
                <a:gd name="T8" fmla="*/ 0 w 3388"/>
                <a:gd name="T9" fmla="*/ 250 h 983"/>
                <a:gd name="T10" fmla="*/ 0 w 3388"/>
                <a:gd name="T11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8" h="983">
                  <a:moveTo>
                    <a:pt x="0" y="0"/>
                  </a:moveTo>
                  <a:lnTo>
                    <a:pt x="3388" y="0"/>
                  </a:lnTo>
                  <a:lnTo>
                    <a:pt x="3388" y="252"/>
                  </a:lnTo>
                  <a:lnTo>
                    <a:pt x="1697" y="983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1359"/>
          <p:cNvGrpSpPr>
            <a:grpSpLocks noChangeAspect="1"/>
          </p:cNvGrpSpPr>
          <p:nvPr/>
        </p:nvGrpSpPr>
        <p:grpSpPr bwMode="auto">
          <a:xfrm>
            <a:off x="9473150" y="2436786"/>
            <a:ext cx="432849" cy="468783"/>
            <a:chOff x="1755" y="215"/>
            <a:chExt cx="265" cy="287"/>
          </a:xfrm>
          <a:solidFill>
            <a:schemeClr val="bg1"/>
          </a:solidFill>
        </p:grpSpPr>
        <p:sp>
          <p:nvSpPr>
            <p:cNvPr id="49" name="Freeform 1361"/>
            <p:cNvSpPr>
              <a:spLocks noEditPoints="1"/>
            </p:cNvSpPr>
            <p:nvPr/>
          </p:nvSpPr>
          <p:spPr bwMode="auto">
            <a:xfrm>
              <a:off x="1755" y="215"/>
              <a:ext cx="164" cy="287"/>
            </a:xfrm>
            <a:custGeom>
              <a:avLst/>
              <a:gdLst>
                <a:gd name="T0" fmla="*/ 117 w 1966"/>
                <a:gd name="T1" fmla="*/ 3191 h 3444"/>
                <a:gd name="T2" fmla="*/ 127 w 1966"/>
                <a:gd name="T3" fmla="*/ 3245 h 3444"/>
                <a:gd name="T4" fmla="*/ 157 w 1966"/>
                <a:gd name="T5" fmla="*/ 3288 h 3444"/>
                <a:gd name="T6" fmla="*/ 201 w 1966"/>
                <a:gd name="T7" fmla="*/ 3318 h 3444"/>
                <a:gd name="T8" fmla="*/ 255 w 1966"/>
                <a:gd name="T9" fmla="*/ 3329 h 3444"/>
                <a:gd name="T10" fmla="*/ 1740 w 1966"/>
                <a:gd name="T11" fmla="*/ 3326 h 3444"/>
                <a:gd name="T12" fmla="*/ 1789 w 1966"/>
                <a:gd name="T13" fmla="*/ 3305 h 3444"/>
                <a:gd name="T14" fmla="*/ 1827 w 1966"/>
                <a:gd name="T15" fmla="*/ 3269 h 3444"/>
                <a:gd name="T16" fmla="*/ 1848 w 1966"/>
                <a:gd name="T17" fmla="*/ 3219 h 3444"/>
                <a:gd name="T18" fmla="*/ 1851 w 1966"/>
                <a:gd name="T19" fmla="*/ 2755 h 3444"/>
                <a:gd name="T20" fmla="*/ 255 w 1966"/>
                <a:gd name="T21" fmla="*/ 115 h 3444"/>
                <a:gd name="T22" fmla="*/ 201 w 1966"/>
                <a:gd name="T23" fmla="*/ 126 h 3444"/>
                <a:gd name="T24" fmla="*/ 157 w 1966"/>
                <a:gd name="T25" fmla="*/ 156 h 3444"/>
                <a:gd name="T26" fmla="*/ 127 w 1966"/>
                <a:gd name="T27" fmla="*/ 199 h 3444"/>
                <a:gd name="T28" fmla="*/ 117 w 1966"/>
                <a:gd name="T29" fmla="*/ 253 h 3444"/>
                <a:gd name="T30" fmla="*/ 1851 w 1966"/>
                <a:gd name="T31" fmla="*/ 344 h 3444"/>
                <a:gd name="T32" fmla="*/ 1848 w 1966"/>
                <a:gd name="T33" fmla="*/ 225 h 3444"/>
                <a:gd name="T34" fmla="*/ 1827 w 1966"/>
                <a:gd name="T35" fmla="*/ 175 h 3444"/>
                <a:gd name="T36" fmla="*/ 1789 w 1966"/>
                <a:gd name="T37" fmla="*/ 139 h 3444"/>
                <a:gd name="T38" fmla="*/ 1740 w 1966"/>
                <a:gd name="T39" fmla="*/ 118 h 3444"/>
                <a:gd name="T40" fmla="*/ 255 w 1966"/>
                <a:gd name="T41" fmla="*/ 115 h 3444"/>
                <a:gd name="T42" fmla="*/ 1711 w 1966"/>
                <a:gd name="T43" fmla="*/ 0 h 3444"/>
                <a:gd name="T44" fmla="*/ 1785 w 1966"/>
                <a:gd name="T45" fmla="*/ 10 h 3444"/>
                <a:gd name="T46" fmla="*/ 1850 w 1966"/>
                <a:gd name="T47" fmla="*/ 41 h 3444"/>
                <a:gd name="T48" fmla="*/ 1904 w 1966"/>
                <a:gd name="T49" fmla="*/ 87 h 3444"/>
                <a:gd name="T50" fmla="*/ 1943 w 1966"/>
                <a:gd name="T51" fmla="*/ 146 h 3444"/>
                <a:gd name="T52" fmla="*/ 1964 w 1966"/>
                <a:gd name="T53" fmla="*/ 215 h 3444"/>
                <a:gd name="T54" fmla="*/ 1966 w 1966"/>
                <a:gd name="T55" fmla="*/ 1263 h 3444"/>
                <a:gd name="T56" fmla="*/ 1955 w 1966"/>
                <a:gd name="T57" fmla="*/ 1296 h 3444"/>
                <a:gd name="T58" fmla="*/ 1927 w 1966"/>
                <a:gd name="T59" fmla="*/ 1317 h 3444"/>
                <a:gd name="T60" fmla="*/ 1890 w 1966"/>
                <a:gd name="T61" fmla="*/ 1317 h 3444"/>
                <a:gd name="T62" fmla="*/ 1862 w 1966"/>
                <a:gd name="T63" fmla="*/ 1296 h 3444"/>
                <a:gd name="T64" fmla="*/ 1851 w 1966"/>
                <a:gd name="T65" fmla="*/ 1263 h 3444"/>
                <a:gd name="T66" fmla="*/ 117 w 1966"/>
                <a:gd name="T67" fmla="*/ 459 h 3444"/>
                <a:gd name="T68" fmla="*/ 1851 w 1966"/>
                <a:gd name="T69" fmla="*/ 2640 h 3444"/>
                <a:gd name="T70" fmla="*/ 1853 w 1966"/>
                <a:gd name="T71" fmla="*/ 1818 h 3444"/>
                <a:gd name="T72" fmla="*/ 1874 w 1966"/>
                <a:gd name="T73" fmla="*/ 1790 h 3444"/>
                <a:gd name="T74" fmla="*/ 1908 w 1966"/>
                <a:gd name="T75" fmla="*/ 1779 h 3444"/>
                <a:gd name="T76" fmla="*/ 1943 w 1966"/>
                <a:gd name="T77" fmla="*/ 1790 h 3444"/>
                <a:gd name="T78" fmla="*/ 1964 w 1966"/>
                <a:gd name="T79" fmla="*/ 1818 h 3444"/>
                <a:gd name="T80" fmla="*/ 1966 w 1966"/>
                <a:gd name="T81" fmla="*/ 3191 h 3444"/>
                <a:gd name="T82" fmla="*/ 1955 w 1966"/>
                <a:gd name="T83" fmla="*/ 3264 h 3444"/>
                <a:gd name="T84" fmla="*/ 1925 w 1966"/>
                <a:gd name="T85" fmla="*/ 3329 h 3444"/>
                <a:gd name="T86" fmla="*/ 1879 w 1966"/>
                <a:gd name="T87" fmla="*/ 3381 h 3444"/>
                <a:gd name="T88" fmla="*/ 1819 w 1966"/>
                <a:gd name="T89" fmla="*/ 3420 h 3444"/>
                <a:gd name="T90" fmla="*/ 1749 w 1966"/>
                <a:gd name="T91" fmla="*/ 3441 h 3444"/>
                <a:gd name="T92" fmla="*/ 255 w 1966"/>
                <a:gd name="T93" fmla="*/ 3444 h 3444"/>
                <a:gd name="T94" fmla="*/ 182 w 1966"/>
                <a:gd name="T95" fmla="*/ 3434 h 3444"/>
                <a:gd name="T96" fmla="*/ 117 w 1966"/>
                <a:gd name="T97" fmla="*/ 3403 h 3444"/>
                <a:gd name="T98" fmla="*/ 63 w 1966"/>
                <a:gd name="T99" fmla="*/ 3357 h 3444"/>
                <a:gd name="T100" fmla="*/ 24 w 1966"/>
                <a:gd name="T101" fmla="*/ 3298 h 3444"/>
                <a:gd name="T102" fmla="*/ 3 w 1966"/>
                <a:gd name="T103" fmla="*/ 3229 h 3444"/>
                <a:gd name="T104" fmla="*/ 0 w 1966"/>
                <a:gd name="T105" fmla="*/ 253 h 3444"/>
                <a:gd name="T106" fmla="*/ 12 w 1966"/>
                <a:gd name="T107" fmla="*/ 180 h 3444"/>
                <a:gd name="T108" fmla="*/ 42 w 1966"/>
                <a:gd name="T109" fmla="*/ 115 h 3444"/>
                <a:gd name="T110" fmla="*/ 88 w 1966"/>
                <a:gd name="T111" fmla="*/ 63 h 3444"/>
                <a:gd name="T112" fmla="*/ 148 w 1966"/>
                <a:gd name="T113" fmla="*/ 24 h 3444"/>
                <a:gd name="T114" fmla="*/ 218 w 1966"/>
                <a:gd name="T115" fmla="*/ 3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6" h="3444">
                  <a:moveTo>
                    <a:pt x="117" y="2755"/>
                  </a:moveTo>
                  <a:lnTo>
                    <a:pt x="117" y="3191"/>
                  </a:lnTo>
                  <a:lnTo>
                    <a:pt x="119" y="3219"/>
                  </a:lnTo>
                  <a:lnTo>
                    <a:pt x="127" y="3245"/>
                  </a:lnTo>
                  <a:lnTo>
                    <a:pt x="140" y="3269"/>
                  </a:lnTo>
                  <a:lnTo>
                    <a:pt x="157" y="3288"/>
                  </a:lnTo>
                  <a:lnTo>
                    <a:pt x="178" y="3305"/>
                  </a:lnTo>
                  <a:lnTo>
                    <a:pt x="201" y="3318"/>
                  </a:lnTo>
                  <a:lnTo>
                    <a:pt x="227" y="3326"/>
                  </a:lnTo>
                  <a:lnTo>
                    <a:pt x="255" y="3329"/>
                  </a:lnTo>
                  <a:lnTo>
                    <a:pt x="1711" y="3329"/>
                  </a:lnTo>
                  <a:lnTo>
                    <a:pt x="1740" y="3326"/>
                  </a:lnTo>
                  <a:lnTo>
                    <a:pt x="1766" y="3318"/>
                  </a:lnTo>
                  <a:lnTo>
                    <a:pt x="1789" y="3305"/>
                  </a:lnTo>
                  <a:lnTo>
                    <a:pt x="1810" y="3288"/>
                  </a:lnTo>
                  <a:lnTo>
                    <a:pt x="1827" y="3269"/>
                  </a:lnTo>
                  <a:lnTo>
                    <a:pt x="1840" y="3245"/>
                  </a:lnTo>
                  <a:lnTo>
                    <a:pt x="1848" y="3219"/>
                  </a:lnTo>
                  <a:lnTo>
                    <a:pt x="1851" y="3191"/>
                  </a:lnTo>
                  <a:lnTo>
                    <a:pt x="1851" y="2755"/>
                  </a:lnTo>
                  <a:lnTo>
                    <a:pt x="117" y="2755"/>
                  </a:lnTo>
                  <a:close/>
                  <a:moveTo>
                    <a:pt x="255" y="115"/>
                  </a:moveTo>
                  <a:lnTo>
                    <a:pt x="227" y="118"/>
                  </a:lnTo>
                  <a:lnTo>
                    <a:pt x="201" y="126"/>
                  </a:lnTo>
                  <a:lnTo>
                    <a:pt x="178" y="139"/>
                  </a:lnTo>
                  <a:lnTo>
                    <a:pt x="157" y="156"/>
                  </a:lnTo>
                  <a:lnTo>
                    <a:pt x="140" y="175"/>
                  </a:lnTo>
                  <a:lnTo>
                    <a:pt x="127" y="199"/>
                  </a:lnTo>
                  <a:lnTo>
                    <a:pt x="119" y="225"/>
                  </a:lnTo>
                  <a:lnTo>
                    <a:pt x="117" y="253"/>
                  </a:lnTo>
                  <a:lnTo>
                    <a:pt x="117" y="344"/>
                  </a:lnTo>
                  <a:lnTo>
                    <a:pt x="1851" y="344"/>
                  </a:lnTo>
                  <a:lnTo>
                    <a:pt x="1851" y="253"/>
                  </a:lnTo>
                  <a:lnTo>
                    <a:pt x="1848" y="225"/>
                  </a:lnTo>
                  <a:lnTo>
                    <a:pt x="1840" y="199"/>
                  </a:lnTo>
                  <a:lnTo>
                    <a:pt x="1827" y="175"/>
                  </a:lnTo>
                  <a:lnTo>
                    <a:pt x="1810" y="156"/>
                  </a:lnTo>
                  <a:lnTo>
                    <a:pt x="1789" y="139"/>
                  </a:lnTo>
                  <a:lnTo>
                    <a:pt x="1766" y="126"/>
                  </a:lnTo>
                  <a:lnTo>
                    <a:pt x="1740" y="118"/>
                  </a:lnTo>
                  <a:lnTo>
                    <a:pt x="1711" y="115"/>
                  </a:lnTo>
                  <a:lnTo>
                    <a:pt x="255" y="115"/>
                  </a:lnTo>
                  <a:close/>
                  <a:moveTo>
                    <a:pt x="255" y="0"/>
                  </a:moveTo>
                  <a:lnTo>
                    <a:pt x="1711" y="0"/>
                  </a:lnTo>
                  <a:lnTo>
                    <a:pt x="1749" y="3"/>
                  </a:lnTo>
                  <a:lnTo>
                    <a:pt x="1785" y="10"/>
                  </a:lnTo>
                  <a:lnTo>
                    <a:pt x="1819" y="24"/>
                  </a:lnTo>
                  <a:lnTo>
                    <a:pt x="1850" y="41"/>
                  </a:lnTo>
                  <a:lnTo>
                    <a:pt x="1879" y="63"/>
                  </a:lnTo>
                  <a:lnTo>
                    <a:pt x="1904" y="87"/>
                  </a:lnTo>
                  <a:lnTo>
                    <a:pt x="1925" y="115"/>
                  </a:lnTo>
                  <a:lnTo>
                    <a:pt x="1943" y="146"/>
                  </a:lnTo>
                  <a:lnTo>
                    <a:pt x="1955" y="180"/>
                  </a:lnTo>
                  <a:lnTo>
                    <a:pt x="1964" y="215"/>
                  </a:lnTo>
                  <a:lnTo>
                    <a:pt x="1966" y="253"/>
                  </a:lnTo>
                  <a:lnTo>
                    <a:pt x="1966" y="1263"/>
                  </a:lnTo>
                  <a:lnTo>
                    <a:pt x="1964" y="1281"/>
                  </a:lnTo>
                  <a:lnTo>
                    <a:pt x="1955" y="1296"/>
                  </a:lnTo>
                  <a:lnTo>
                    <a:pt x="1943" y="1309"/>
                  </a:lnTo>
                  <a:lnTo>
                    <a:pt x="1927" y="1317"/>
                  </a:lnTo>
                  <a:lnTo>
                    <a:pt x="1908" y="1320"/>
                  </a:lnTo>
                  <a:lnTo>
                    <a:pt x="1890" y="1317"/>
                  </a:lnTo>
                  <a:lnTo>
                    <a:pt x="1874" y="1309"/>
                  </a:lnTo>
                  <a:lnTo>
                    <a:pt x="1862" y="1296"/>
                  </a:lnTo>
                  <a:lnTo>
                    <a:pt x="1853" y="1281"/>
                  </a:lnTo>
                  <a:lnTo>
                    <a:pt x="1851" y="1263"/>
                  </a:lnTo>
                  <a:lnTo>
                    <a:pt x="1851" y="459"/>
                  </a:lnTo>
                  <a:lnTo>
                    <a:pt x="117" y="459"/>
                  </a:lnTo>
                  <a:lnTo>
                    <a:pt x="117" y="2640"/>
                  </a:lnTo>
                  <a:lnTo>
                    <a:pt x="1851" y="2640"/>
                  </a:lnTo>
                  <a:lnTo>
                    <a:pt x="1851" y="1837"/>
                  </a:lnTo>
                  <a:lnTo>
                    <a:pt x="1853" y="1818"/>
                  </a:lnTo>
                  <a:lnTo>
                    <a:pt x="1862" y="1802"/>
                  </a:lnTo>
                  <a:lnTo>
                    <a:pt x="1874" y="1790"/>
                  </a:lnTo>
                  <a:lnTo>
                    <a:pt x="1890" y="1783"/>
                  </a:lnTo>
                  <a:lnTo>
                    <a:pt x="1908" y="1779"/>
                  </a:lnTo>
                  <a:lnTo>
                    <a:pt x="1927" y="1783"/>
                  </a:lnTo>
                  <a:lnTo>
                    <a:pt x="1943" y="1790"/>
                  </a:lnTo>
                  <a:lnTo>
                    <a:pt x="1955" y="1802"/>
                  </a:lnTo>
                  <a:lnTo>
                    <a:pt x="1964" y="1818"/>
                  </a:lnTo>
                  <a:lnTo>
                    <a:pt x="1966" y="1837"/>
                  </a:lnTo>
                  <a:lnTo>
                    <a:pt x="1966" y="3191"/>
                  </a:lnTo>
                  <a:lnTo>
                    <a:pt x="1964" y="3229"/>
                  </a:lnTo>
                  <a:lnTo>
                    <a:pt x="1955" y="3264"/>
                  </a:lnTo>
                  <a:lnTo>
                    <a:pt x="1943" y="3298"/>
                  </a:lnTo>
                  <a:lnTo>
                    <a:pt x="1925" y="3329"/>
                  </a:lnTo>
                  <a:lnTo>
                    <a:pt x="1904" y="3357"/>
                  </a:lnTo>
                  <a:lnTo>
                    <a:pt x="1879" y="3381"/>
                  </a:lnTo>
                  <a:lnTo>
                    <a:pt x="1850" y="3403"/>
                  </a:lnTo>
                  <a:lnTo>
                    <a:pt x="1819" y="3420"/>
                  </a:lnTo>
                  <a:lnTo>
                    <a:pt x="1785" y="3434"/>
                  </a:lnTo>
                  <a:lnTo>
                    <a:pt x="1749" y="3441"/>
                  </a:lnTo>
                  <a:lnTo>
                    <a:pt x="1711" y="3444"/>
                  </a:lnTo>
                  <a:lnTo>
                    <a:pt x="255" y="3444"/>
                  </a:lnTo>
                  <a:lnTo>
                    <a:pt x="218" y="3441"/>
                  </a:lnTo>
                  <a:lnTo>
                    <a:pt x="182" y="3434"/>
                  </a:lnTo>
                  <a:lnTo>
                    <a:pt x="148" y="3420"/>
                  </a:lnTo>
                  <a:lnTo>
                    <a:pt x="117" y="3403"/>
                  </a:lnTo>
                  <a:lnTo>
                    <a:pt x="88" y="3381"/>
                  </a:lnTo>
                  <a:lnTo>
                    <a:pt x="63" y="3357"/>
                  </a:lnTo>
                  <a:lnTo>
                    <a:pt x="42" y="3329"/>
                  </a:lnTo>
                  <a:lnTo>
                    <a:pt x="24" y="3298"/>
                  </a:lnTo>
                  <a:lnTo>
                    <a:pt x="12" y="3264"/>
                  </a:lnTo>
                  <a:lnTo>
                    <a:pt x="3" y="3229"/>
                  </a:lnTo>
                  <a:lnTo>
                    <a:pt x="0" y="3191"/>
                  </a:lnTo>
                  <a:lnTo>
                    <a:pt x="0" y="253"/>
                  </a:lnTo>
                  <a:lnTo>
                    <a:pt x="3" y="215"/>
                  </a:lnTo>
                  <a:lnTo>
                    <a:pt x="12" y="180"/>
                  </a:lnTo>
                  <a:lnTo>
                    <a:pt x="24" y="146"/>
                  </a:lnTo>
                  <a:lnTo>
                    <a:pt x="42" y="115"/>
                  </a:lnTo>
                  <a:lnTo>
                    <a:pt x="63" y="87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4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62"/>
            <p:cNvSpPr>
              <a:spLocks noEditPoints="1"/>
            </p:cNvSpPr>
            <p:nvPr/>
          </p:nvSpPr>
          <p:spPr bwMode="auto">
            <a:xfrm>
              <a:off x="1818" y="449"/>
              <a:ext cx="38" cy="39"/>
            </a:xfrm>
            <a:custGeom>
              <a:avLst/>
              <a:gdLst>
                <a:gd name="T0" fmla="*/ 205 w 463"/>
                <a:gd name="T1" fmla="*/ 118 h 459"/>
                <a:gd name="T2" fmla="*/ 159 w 463"/>
                <a:gd name="T3" fmla="*/ 139 h 459"/>
                <a:gd name="T4" fmla="*/ 128 w 463"/>
                <a:gd name="T5" fmla="*/ 179 h 459"/>
                <a:gd name="T6" fmla="*/ 115 w 463"/>
                <a:gd name="T7" fmla="*/ 229 h 459"/>
                <a:gd name="T8" fmla="*/ 128 w 463"/>
                <a:gd name="T9" fmla="*/ 279 h 459"/>
                <a:gd name="T10" fmla="*/ 159 w 463"/>
                <a:gd name="T11" fmla="*/ 319 h 459"/>
                <a:gd name="T12" fmla="*/ 205 w 463"/>
                <a:gd name="T13" fmla="*/ 341 h 459"/>
                <a:gd name="T14" fmla="*/ 258 w 463"/>
                <a:gd name="T15" fmla="*/ 341 h 459"/>
                <a:gd name="T16" fmla="*/ 303 w 463"/>
                <a:gd name="T17" fmla="*/ 319 h 459"/>
                <a:gd name="T18" fmla="*/ 335 w 463"/>
                <a:gd name="T19" fmla="*/ 279 h 459"/>
                <a:gd name="T20" fmla="*/ 346 w 463"/>
                <a:gd name="T21" fmla="*/ 229 h 459"/>
                <a:gd name="T22" fmla="*/ 335 w 463"/>
                <a:gd name="T23" fmla="*/ 179 h 459"/>
                <a:gd name="T24" fmla="*/ 303 w 463"/>
                <a:gd name="T25" fmla="*/ 139 h 459"/>
                <a:gd name="T26" fmla="*/ 258 w 463"/>
                <a:gd name="T27" fmla="*/ 118 h 459"/>
                <a:gd name="T28" fmla="*/ 232 w 463"/>
                <a:gd name="T29" fmla="*/ 0 h 459"/>
                <a:gd name="T30" fmla="*/ 304 w 463"/>
                <a:gd name="T31" fmla="*/ 11 h 459"/>
                <a:gd name="T32" fmla="*/ 368 w 463"/>
                <a:gd name="T33" fmla="*/ 43 h 459"/>
                <a:gd name="T34" fmla="*/ 418 w 463"/>
                <a:gd name="T35" fmla="*/ 94 h 459"/>
                <a:gd name="T36" fmla="*/ 451 w 463"/>
                <a:gd name="T37" fmla="*/ 156 h 459"/>
                <a:gd name="T38" fmla="*/ 463 w 463"/>
                <a:gd name="T39" fmla="*/ 229 h 459"/>
                <a:gd name="T40" fmla="*/ 451 w 463"/>
                <a:gd name="T41" fmla="*/ 301 h 459"/>
                <a:gd name="T42" fmla="*/ 418 w 463"/>
                <a:gd name="T43" fmla="*/ 365 h 459"/>
                <a:gd name="T44" fmla="*/ 368 w 463"/>
                <a:gd name="T45" fmla="*/ 415 h 459"/>
                <a:gd name="T46" fmla="*/ 304 w 463"/>
                <a:gd name="T47" fmla="*/ 447 h 459"/>
                <a:gd name="T48" fmla="*/ 232 w 463"/>
                <a:gd name="T49" fmla="*/ 459 h 459"/>
                <a:gd name="T50" fmla="*/ 158 w 463"/>
                <a:gd name="T51" fmla="*/ 447 h 459"/>
                <a:gd name="T52" fmla="*/ 95 w 463"/>
                <a:gd name="T53" fmla="*/ 415 h 459"/>
                <a:gd name="T54" fmla="*/ 45 w 463"/>
                <a:gd name="T55" fmla="*/ 365 h 459"/>
                <a:gd name="T56" fmla="*/ 12 w 463"/>
                <a:gd name="T57" fmla="*/ 301 h 459"/>
                <a:gd name="T58" fmla="*/ 0 w 463"/>
                <a:gd name="T59" fmla="*/ 229 h 459"/>
                <a:gd name="T60" fmla="*/ 12 w 463"/>
                <a:gd name="T61" fmla="*/ 156 h 459"/>
                <a:gd name="T62" fmla="*/ 45 w 463"/>
                <a:gd name="T63" fmla="*/ 94 h 459"/>
                <a:gd name="T64" fmla="*/ 95 w 463"/>
                <a:gd name="T65" fmla="*/ 43 h 459"/>
                <a:gd name="T66" fmla="*/ 158 w 463"/>
                <a:gd name="T67" fmla="*/ 11 h 459"/>
                <a:gd name="T68" fmla="*/ 232 w 463"/>
                <a:gd name="T6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3" h="459">
                  <a:moveTo>
                    <a:pt x="232" y="114"/>
                  </a:moveTo>
                  <a:lnTo>
                    <a:pt x="205" y="118"/>
                  </a:lnTo>
                  <a:lnTo>
                    <a:pt x="180" y="126"/>
                  </a:lnTo>
                  <a:lnTo>
                    <a:pt x="159" y="139"/>
                  </a:lnTo>
                  <a:lnTo>
                    <a:pt x="142" y="157"/>
                  </a:lnTo>
                  <a:lnTo>
                    <a:pt x="128" y="179"/>
                  </a:lnTo>
                  <a:lnTo>
                    <a:pt x="118" y="203"/>
                  </a:lnTo>
                  <a:lnTo>
                    <a:pt x="115" y="229"/>
                  </a:lnTo>
                  <a:lnTo>
                    <a:pt x="118" y="255"/>
                  </a:lnTo>
                  <a:lnTo>
                    <a:pt x="128" y="279"/>
                  </a:lnTo>
                  <a:lnTo>
                    <a:pt x="142" y="301"/>
                  </a:lnTo>
                  <a:lnTo>
                    <a:pt x="159" y="319"/>
                  </a:lnTo>
                  <a:lnTo>
                    <a:pt x="180" y="333"/>
                  </a:lnTo>
                  <a:lnTo>
                    <a:pt x="205" y="341"/>
                  </a:lnTo>
                  <a:lnTo>
                    <a:pt x="232" y="344"/>
                  </a:lnTo>
                  <a:lnTo>
                    <a:pt x="258" y="341"/>
                  </a:lnTo>
                  <a:lnTo>
                    <a:pt x="282" y="333"/>
                  </a:lnTo>
                  <a:lnTo>
                    <a:pt x="303" y="319"/>
                  </a:lnTo>
                  <a:lnTo>
                    <a:pt x="321" y="301"/>
                  </a:lnTo>
                  <a:lnTo>
                    <a:pt x="335" y="279"/>
                  </a:lnTo>
                  <a:lnTo>
                    <a:pt x="344" y="255"/>
                  </a:lnTo>
                  <a:lnTo>
                    <a:pt x="346" y="229"/>
                  </a:lnTo>
                  <a:lnTo>
                    <a:pt x="344" y="203"/>
                  </a:lnTo>
                  <a:lnTo>
                    <a:pt x="335" y="179"/>
                  </a:lnTo>
                  <a:lnTo>
                    <a:pt x="321" y="157"/>
                  </a:lnTo>
                  <a:lnTo>
                    <a:pt x="303" y="139"/>
                  </a:lnTo>
                  <a:lnTo>
                    <a:pt x="282" y="126"/>
                  </a:lnTo>
                  <a:lnTo>
                    <a:pt x="258" y="118"/>
                  </a:lnTo>
                  <a:lnTo>
                    <a:pt x="232" y="114"/>
                  </a:lnTo>
                  <a:close/>
                  <a:moveTo>
                    <a:pt x="232" y="0"/>
                  </a:moveTo>
                  <a:lnTo>
                    <a:pt x="269" y="3"/>
                  </a:lnTo>
                  <a:lnTo>
                    <a:pt x="304" y="11"/>
                  </a:lnTo>
                  <a:lnTo>
                    <a:pt x="338" y="26"/>
                  </a:lnTo>
                  <a:lnTo>
                    <a:pt x="368" y="43"/>
                  </a:lnTo>
                  <a:lnTo>
                    <a:pt x="395" y="66"/>
                  </a:lnTo>
                  <a:lnTo>
                    <a:pt x="418" y="94"/>
                  </a:lnTo>
                  <a:lnTo>
                    <a:pt x="437" y="124"/>
                  </a:lnTo>
                  <a:lnTo>
                    <a:pt x="451" y="156"/>
                  </a:lnTo>
                  <a:lnTo>
                    <a:pt x="460" y="192"/>
                  </a:lnTo>
                  <a:lnTo>
                    <a:pt x="463" y="229"/>
                  </a:lnTo>
                  <a:lnTo>
                    <a:pt x="460" y="267"/>
                  </a:lnTo>
                  <a:lnTo>
                    <a:pt x="451" y="301"/>
                  </a:lnTo>
                  <a:lnTo>
                    <a:pt x="437" y="335"/>
                  </a:lnTo>
                  <a:lnTo>
                    <a:pt x="418" y="365"/>
                  </a:lnTo>
                  <a:lnTo>
                    <a:pt x="395" y="392"/>
                  </a:lnTo>
                  <a:lnTo>
                    <a:pt x="368" y="415"/>
                  </a:lnTo>
                  <a:lnTo>
                    <a:pt x="338" y="434"/>
                  </a:lnTo>
                  <a:lnTo>
                    <a:pt x="304" y="447"/>
                  </a:lnTo>
                  <a:lnTo>
                    <a:pt x="269" y="456"/>
                  </a:lnTo>
                  <a:lnTo>
                    <a:pt x="232" y="459"/>
                  </a:lnTo>
                  <a:lnTo>
                    <a:pt x="194" y="456"/>
                  </a:lnTo>
                  <a:lnTo>
                    <a:pt x="158" y="447"/>
                  </a:lnTo>
                  <a:lnTo>
                    <a:pt x="126" y="434"/>
                  </a:lnTo>
                  <a:lnTo>
                    <a:pt x="95" y="415"/>
                  </a:lnTo>
                  <a:lnTo>
                    <a:pt x="68" y="392"/>
                  </a:lnTo>
                  <a:lnTo>
                    <a:pt x="45" y="365"/>
                  </a:lnTo>
                  <a:lnTo>
                    <a:pt x="26" y="335"/>
                  </a:lnTo>
                  <a:lnTo>
                    <a:pt x="12" y="301"/>
                  </a:lnTo>
                  <a:lnTo>
                    <a:pt x="3" y="267"/>
                  </a:lnTo>
                  <a:lnTo>
                    <a:pt x="0" y="229"/>
                  </a:lnTo>
                  <a:lnTo>
                    <a:pt x="3" y="192"/>
                  </a:lnTo>
                  <a:lnTo>
                    <a:pt x="12" y="156"/>
                  </a:lnTo>
                  <a:lnTo>
                    <a:pt x="26" y="124"/>
                  </a:lnTo>
                  <a:lnTo>
                    <a:pt x="45" y="94"/>
                  </a:lnTo>
                  <a:lnTo>
                    <a:pt x="68" y="66"/>
                  </a:lnTo>
                  <a:lnTo>
                    <a:pt x="95" y="43"/>
                  </a:lnTo>
                  <a:lnTo>
                    <a:pt x="126" y="26"/>
                  </a:lnTo>
                  <a:lnTo>
                    <a:pt x="158" y="11"/>
                  </a:lnTo>
                  <a:lnTo>
                    <a:pt x="194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363"/>
            <p:cNvSpPr>
              <a:spLocks/>
            </p:cNvSpPr>
            <p:nvPr/>
          </p:nvSpPr>
          <p:spPr bwMode="auto">
            <a:xfrm>
              <a:off x="1813" y="229"/>
              <a:ext cx="29" cy="10"/>
            </a:xfrm>
            <a:custGeom>
              <a:avLst/>
              <a:gdLst>
                <a:gd name="T0" fmla="*/ 57 w 346"/>
                <a:gd name="T1" fmla="*/ 0 h 115"/>
                <a:gd name="T2" fmla="*/ 289 w 346"/>
                <a:gd name="T3" fmla="*/ 0 h 115"/>
                <a:gd name="T4" fmla="*/ 307 w 346"/>
                <a:gd name="T5" fmla="*/ 3 h 115"/>
                <a:gd name="T6" fmla="*/ 323 w 346"/>
                <a:gd name="T7" fmla="*/ 12 h 115"/>
                <a:gd name="T8" fmla="*/ 335 w 346"/>
                <a:gd name="T9" fmla="*/ 23 h 115"/>
                <a:gd name="T10" fmla="*/ 344 w 346"/>
                <a:gd name="T11" fmla="*/ 40 h 115"/>
                <a:gd name="T12" fmla="*/ 346 w 346"/>
                <a:gd name="T13" fmla="*/ 58 h 115"/>
                <a:gd name="T14" fmla="*/ 344 w 346"/>
                <a:gd name="T15" fmla="*/ 75 h 115"/>
                <a:gd name="T16" fmla="*/ 335 w 346"/>
                <a:gd name="T17" fmla="*/ 91 h 115"/>
                <a:gd name="T18" fmla="*/ 323 w 346"/>
                <a:gd name="T19" fmla="*/ 104 h 115"/>
                <a:gd name="T20" fmla="*/ 307 w 346"/>
                <a:gd name="T21" fmla="*/ 112 h 115"/>
                <a:gd name="T22" fmla="*/ 289 w 346"/>
                <a:gd name="T23" fmla="*/ 115 h 115"/>
                <a:gd name="T24" fmla="*/ 57 w 346"/>
                <a:gd name="T25" fmla="*/ 115 h 115"/>
                <a:gd name="T26" fmla="*/ 39 w 346"/>
                <a:gd name="T27" fmla="*/ 112 h 115"/>
                <a:gd name="T28" fmla="*/ 23 w 346"/>
                <a:gd name="T29" fmla="*/ 104 h 115"/>
                <a:gd name="T30" fmla="*/ 10 w 346"/>
                <a:gd name="T31" fmla="*/ 91 h 115"/>
                <a:gd name="T32" fmla="*/ 2 w 346"/>
                <a:gd name="T33" fmla="*/ 75 h 115"/>
                <a:gd name="T34" fmla="*/ 0 w 346"/>
                <a:gd name="T35" fmla="*/ 58 h 115"/>
                <a:gd name="T36" fmla="*/ 2 w 346"/>
                <a:gd name="T37" fmla="*/ 40 h 115"/>
                <a:gd name="T38" fmla="*/ 10 w 346"/>
                <a:gd name="T39" fmla="*/ 23 h 115"/>
                <a:gd name="T40" fmla="*/ 23 w 346"/>
                <a:gd name="T41" fmla="*/ 12 h 115"/>
                <a:gd name="T42" fmla="*/ 39 w 346"/>
                <a:gd name="T43" fmla="*/ 3 h 115"/>
                <a:gd name="T44" fmla="*/ 57 w 346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6" h="115">
                  <a:moveTo>
                    <a:pt x="57" y="0"/>
                  </a:moveTo>
                  <a:lnTo>
                    <a:pt x="289" y="0"/>
                  </a:lnTo>
                  <a:lnTo>
                    <a:pt x="307" y="3"/>
                  </a:lnTo>
                  <a:lnTo>
                    <a:pt x="323" y="12"/>
                  </a:lnTo>
                  <a:lnTo>
                    <a:pt x="335" y="23"/>
                  </a:lnTo>
                  <a:lnTo>
                    <a:pt x="344" y="40"/>
                  </a:lnTo>
                  <a:lnTo>
                    <a:pt x="346" y="58"/>
                  </a:lnTo>
                  <a:lnTo>
                    <a:pt x="344" y="75"/>
                  </a:lnTo>
                  <a:lnTo>
                    <a:pt x="335" y="91"/>
                  </a:lnTo>
                  <a:lnTo>
                    <a:pt x="323" y="104"/>
                  </a:lnTo>
                  <a:lnTo>
                    <a:pt x="307" y="112"/>
                  </a:lnTo>
                  <a:lnTo>
                    <a:pt x="289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0" y="91"/>
                  </a:lnTo>
                  <a:lnTo>
                    <a:pt x="2" y="75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0" y="23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364"/>
            <p:cNvSpPr>
              <a:spLocks/>
            </p:cNvSpPr>
            <p:nvPr/>
          </p:nvSpPr>
          <p:spPr bwMode="auto">
            <a:xfrm>
              <a:off x="1846" y="229"/>
              <a:ext cx="15" cy="10"/>
            </a:xfrm>
            <a:custGeom>
              <a:avLst/>
              <a:gdLst>
                <a:gd name="T0" fmla="*/ 59 w 175"/>
                <a:gd name="T1" fmla="*/ 0 h 115"/>
                <a:gd name="T2" fmla="*/ 117 w 175"/>
                <a:gd name="T3" fmla="*/ 0 h 115"/>
                <a:gd name="T4" fmla="*/ 135 w 175"/>
                <a:gd name="T5" fmla="*/ 3 h 115"/>
                <a:gd name="T6" fmla="*/ 151 w 175"/>
                <a:gd name="T7" fmla="*/ 12 h 115"/>
                <a:gd name="T8" fmla="*/ 163 w 175"/>
                <a:gd name="T9" fmla="*/ 23 h 115"/>
                <a:gd name="T10" fmla="*/ 172 w 175"/>
                <a:gd name="T11" fmla="*/ 40 h 115"/>
                <a:gd name="T12" fmla="*/ 175 w 175"/>
                <a:gd name="T13" fmla="*/ 58 h 115"/>
                <a:gd name="T14" fmla="*/ 172 w 175"/>
                <a:gd name="T15" fmla="*/ 75 h 115"/>
                <a:gd name="T16" fmla="*/ 163 w 175"/>
                <a:gd name="T17" fmla="*/ 91 h 115"/>
                <a:gd name="T18" fmla="*/ 151 w 175"/>
                <a:gd name="T19" fmla="*/ 104 h 115"/>
                <a:gd name="T20" fmla="*/ 135 w 175"/>
                <a:gd name="T21" fmla="*/ 112 h 115"/>
                <a:gd name="T22" fmla="*/ 117 w 175"/>
                <a:gd name="T23" fmla="*/ 115 h 115"/>
                <a:gd name="T24" fmla="*/ 59 w 175"/>
                <a:gd name="T25" fmla="*/ 115 h 115"/>
                <a:gd name="T26" fmla="*/ 40 w 175"/>
                <a:gd name="T27" fmla="*/ 112 h 115"/>
                <a:gd name="T28" fmla="*/ 25 w 175"/>
                <a:gd name="T29" fmla="*/ 104 h 115"/>
                <a:gd name="T30" fmla="*/ 12 w 175"/>
                <a:gd name="T31" fmla="*/ 91 h 115"/>
                <a:gd name="T32" fmla="*/ 4 w 175"/>
                <a:gd name="T33" fmla="*/ 75 h 115"/>
                <a:gd name="T34" fmla="*/ 0 w 175"/>
                <a:gd name="T35" fmla="*/ 58 h 115"/>
                <a:gd name="T36" fmla="*/ 4 w 175"/>
                <a:gd name="T37" fmla="*/ 40 h 115"/>
                <a:gd name="T38" fmla="*/ 12 w 175"/>
                <a:gd name="T39" fmla="*/ 23 h 115"/>
                <a:gd name="T40" fmla="*/ 25 w 175"/>
                <a:gd name="T41" fmla="*/ 12 h 115"/>
                <a:gd name="T42" fmla="*/ 40 w 175"/>
                <a:gd name="T43" fmla="*/ 3 h 115"/>
                <a:gd name="T44" fmla="*/ 59 w 17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5">
                  <a:moveTo>
                    <a:pt x="59" y="0"/>
                  </a:moveTo>
                  <a:lnTo>
                    <a:pt x="117" y="0"/>
                  </a:lnTo>
                  <a:lnTo>
                    <a:pt x="135" y="3"/>
                  </a:lnTo>
                  <a:lnTo>
                    <a:pt x="151" y="12"/>
                  </a:lnTo>
                  <a:lnTo>
                    <a:pt x="163" y="23"/>
                  </a:lnTo>
                  <a:lnTo>
                    <a:pt x="172" y="40"/>
                  </a:lnTo>
                  <a:lnTo>
                    <a:pt x="175" y="58"/>
                  </a:lnTo>
                  <a:lnTo>
                    <a:pt x="172" y="75"/>
                  </a:lnTo>
                  <a:lnTo>
                    <a:pt x="163" y="91"/>
                  </a:lnTo>
                  <a:lnTo>
                    <a:pt x="151" y="104"/>
                  </a:lnTo>
                  <a:lnTo>
                    <a:pt x="135" y="112"/>
                  </a:lnTo>
                  <a:lnTo>
                    <a:pt x="117" y="115"/>
                  </a:lnTo>
                  <a:lnTo>
                    <a:pt x="59" y="115"/>
                  </a:lnTo>
                  <a:lnTo>
                    <a:pt x="40" y="112"/>
                  </a:lnTo>
                  <a:lnTo>
                    <a:pt x="25" y="104"/>
                  </a:lnTo>
                  <a:lnTo>
                    <a:pt x="12" y="91"/>
                  </a:lnTo>
                  <a:lnTo>
                    <a:pt x="4" y="75"/>
                  </a:lnTo>
                  <a:lnTo>
                    <a:pt x="0" y="58"/>
                  </a:lnTo>
                  <a:lnTo>
                    <a:pt x="4" y="40"/>
                  </a:lnTo>
                  <a:lnTo>
                    <a:pt x="12" y="23"/>
                  </a:lnTo>
                  <a:lnTo>
                    <a:pt x="25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365"/>
            <p:cNvSpPr>
              <a:spLocks/>
            </p:cNvSpPr>
            <p:nvPr/>
          </p:nvSpPr>
          <p:spPr bwMode="auto">
            <a:xfrm>
              <a:off x="1827" y="282"/>
              <a:ext cx="193" cy="124"/>
            </a:xfrm>
            <a:custGeom>
              <a:avLst/>
              <a:gdLst>
                <a:gd name="T0" fmla="*/ 752 w 2313"/>
                <a:gd name="T1" fmla="*/ 0 h 1492"/>
                <a:gd name="T2" fmla="*/ 766 w 2313"/>
                <a:gd name="T3" fmla="*/ 2 h 1492"/>
                <a:gd name="T4" fmla="*/ 780 w 2313"/>
                <a:gd name="T5" fmla="*/ 7 h 1492"/>
                <a:gd name="T6" fmla="*/ 792 w 2313"/>
                <a:gd name="T7" fmla="*/ 16 h 1492"/>
                <a:gd name="T8" fmla="*/ 801 w 2313"/>
                <a:gd name="T9" fmla="*/ 29 h 1492"/>
                <a:gd name="T10" fmla="*/ 808 w 2313"/>
                <a:gd name="T11" fmla="*/ 42 h 1492"/>
                <a:gd name="T12" fmla="*/ 809 w 2313"/>
                <a:gd name="T13" fmla="*/ 57 h 1492"/>
                <a:gd name="T14" fmla="*/ 808 w 2313"/>
                <a:gd name="T15" fmla="*/ 72 h 1492"/>
                <a:gd name="T16" fmla="*/ 801 w 2313"/>
                <a:gd name="T17" fmla="*/ 85 h 1492"/>
                <a:gd name="T18" fmla="*/ 792 w 2313"/>
                <a:gd name="T19" fmla="*/ 98 h 1492"/>
                <a:gd name="T20" fmla="*/ 197 w 2313"/>
                <a:gd name="T21" fmla="*/ 688 h 1492"/>
                <a:gd name="T22" fmla="*/ 2254 w 2313"/>
                <a:gd name="T23" fmla="*/ 688 h 1492"/>
                <a:gd name="T24" fmla="*/ 2273 w 2313"/>
                <a:gd name="T25" fmla="*/ 692 h 1492"/>
                <a:gd name="T26" fmla="*/ 2289 w 2313"/>
                <a:gd name="T27" fmla="*/ 700 h 1492"/>
                <a:gd name="T28" fmla="*/ 2301 w 2313"/>
                <a:gd name="T29" fmla="*/ 712 h 1492"/>
                <a:gd name="T30" fmla="*/ 2310 w 2313"/>
                <a:gd name="T31" fmla="*/ 728 h 1492"/>
                <a:gd name="T32" fmla="*/ 2313 w 2313"/>
                <a:gd name="T33" fmla="*/ 746 h 1492"/>
                <a:gd name="T34" fmla="*/ 2310 w 2313"/>
                <a:gd name="T35" fmla="*/ 764 h 1492"/>
                <a:gd name="T36" fmla="*/ 2301 w 2313"/>
                <a:gd name="T37" fmla="*/ 779 h 1492"/>
                <a:gd name="T38" fmla="*/ 2289 w 2313"/>
                <a:gd name="T39" fmla="*/ 792 h 1492"/>
                <a:gd name="T40" fmla="*/ 2273 w 2313"/>
                <a:gd name="T41" fmla="*/ 800 h 1492"/>
                <a:gd name="T42" fmla="*/ 2254 w 2313"/>
                <a:gd name="T43" fmla="*/ 803 h 1492"/>
                <a:gd name="T44" fmla="*/ 197 w 2313"/>
                <a:gd name="T45" fmla="*/ 803 h 1492"/>
                <a:gd name="T46" fmla="*/ 792 w 2313"/>
                <a:gd name="T47" fmla="*/ 1394 h 1492"/>
                <a:gd name="T48" fmla="*/ 801 w 2313"/>
                <a:gd name="T49" fmla="*/ 1406 h 1492"/>
                <a:gd name="T50" fmla="*/ 808 w 2313"/>
                <a:gd name="T51" fmla="*/ 1420 h 1492"/>
                <a:gd name="T52" fmla="*/ 809 w 2313"/>
                <a:gd name="T53" fmla="*/ 1435 h 1492"/>
                <a:gd name="T54" fmla="*/ 808 w 2313"/>
                <a:gd name="T55" fmla="*/ 1449 h 1492"/>
                <a:gd name="T56" fmla="*/ 801 w 2313"/>
                <a:gd name="T57" fmla="*/ 1463 h 1492"/>
                <a:gd name="T58" fmla="*/ 792 w 2313"/>
                <a:gd name="T59" fmla="*/ 1475 h 1492"/>
                <a:gd name="T60" fmla="*/ 780 w 2313"/>
                <a:gd name="T61" fmla="*/ 1485 h 1492"/>
                <a:gd name="T62" fmla="*/ 766 w 2313"/>
                <a:gd name="T63" fmla="*/ 1490 h 1492"/>
                <a:gd name="T64" fmla="*/ 751 w 2313"/>
                <a:gd name="T65" fmla="*/ 1492 h 1492"/>
                <a:gd name="T66" fmla="*/ 737 w 2313"/>
                <a:gd name="T67" fmla="*/ 1490 h 1492"/>
                <a:gd name="T68" fmla="*/ 722 w 2313"/>
                <a:gd name="T69" fmla="*/ 1485 h 1492"/>
                <a:gd name="T70" fmla="*/ 711 w 2313"/>
                <a:gd name="T71" fmla="*/ 1475 h 1492"/>
                <a:gd name="T72" fmla="*/ 17 w 2313"/>
                <a:gd name="T73" fmla="*/ 787 h 1492"/>
                <a:gd name="T74" fmla="*/ 10 w 2313"/>
                <a:gd name="T75" fmla="*/ 778 h 1492"/>
                <a:gd name="T76" fmla="*/ 4 w 2313"/>
                <a:gd name="T77" fmla="*/ 768 h 1492"/>
                <a:gd name="T78" fmla="*/ 0 w 2313"/>
                <a:gd name="T79" fmla="*/ 753 h 1492"/>
                <a:gd name="T80" fmla="*/ 0 w 2313"/>
                <a:gd name="T81" fmla="*/ 738 h 1492"/>
                <a:gd name="T82" fmla="*/ 4 w 2313"/>
                <a:gd name="T83" fmla="*/ 724 h 1492"/>
                <a:gd name="T84" fmla="*/ 10 w 2313"/>
                <a:gd name="T85" fmla="*/ 713 h 1492"/>
                <a:gd name="T86" fmla="*/ 17 w 2313"/>
                <a:gd name="T87" fmla="*/ 705 h 1492"/>
                <a:gd name="T88" fmla="*/ 711 w 2313"/>
                <a:gd name="T89" fmla="*/ 16 h 1492"/>
                <a:gd name="T90" fmla="*/ 722 w 2313"/>
                <a:gd name="T91" fmla="*/ 7 h 1492"/>
                <a:gd name="T92" fmla="*/ 737 w 2313"/>
                <a:gd name="T93" fmla="*/ 2 h 1492"/>
                <a:gd name="T94" fmla="*/ 752 w 2313"/>
                <a:gd name="T95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3" h="1492">
                  <a:moveTo>
                    <a:pt x="752" y="0"/>
                  </a:moveTo>
                  <a:lnTo>
                    <a:pt x="766" y="2"/>
                  </a:lnTo>
                  <a:lnTo>
                    <a:pt x="780" y="7"/>
                  </a:lnTo>
                  <a:lnTo>
                    <a:pt x="792" y="16"/>
                  </a:lnTo>
                  <a:lnTo>
                    <a:pt x="801" y="29"/>
                  </a:lnTo>
                  <a:lnTo>
                    <a:pt x="808" y="42"/>
                  </a:lnTo>
                  <a:lnTo>
                    <a:pt x="809" y="57"/>
                  </a:lnTo>
                  <a:lnTo>
                    <a:pt x="808" y="72"/>
                  </a:lnTo>
                  <a:lnTo>
                    <a:pt x="801" y="85"/>
                  </a:lnTo>
                  <a:lnTo>
                    <a:pt x="792" y="98"/>
                  </a:lnTo>
                  <a:lnTo>
                    <a:pt x="197" y="688"/>
                  </a:lnTo>
                  <a:lnTo>
                    <a:pt x="2254" y="688"/>
                  </a:lnTo>
                  <a:lnTo>
                    <a:pt x="2273" y="692"/>
                  </a:lnTo>
                  <a:lnTo>
                    <a:pt x="2289" y="700"/>
                  </a:lnTo>
                  <a:lnTo>
                    <a:pt x="2301" y="712"/>
                  </a:lnTo>
                  <a:lnTo>
                    <a:pt x="2310" y="728"/>
                  </a:lnTo>
                  <a:lnTo>
                    <a:pt x="2313" y="746"/>
                  </a:lnTo>
                  <a:lnTo>
                    <a:pt x="2310" y="764"/>
                  </a:lnTo>
                  <a:lnTo>
                    <a:pt x="2301" y="779"/>
                  </a:lnTo>
                  <a:lnTo>
                    <a:pt x="2289" y="792"/>
                  </a:lnTo>
                  <a:lnTo>
                    <a:pt x="2273" y="800"/>
                  </a:lnTo>
                  <a:lnTo>
                    <a:pt x="2254" y="803"/>
                  </a:lnTo>
                  <a:lnTo>
                    <a:pt x="197" y="803"/>
                  </a:lnTo>
                  <a:lnTo>
                    <a:pt x="792" y="1394"/>
                  </a:lnTo>
                  <a:lnTo>
                    <a:pt x="801" y="1406"/>
                  </a:lnTo>
                  <a:lnTo>
                    <a:pt x="808" y="1420"/>
                  </a:lnTo>
                  <a:lnTo>
                    <a:pt x="809" y="1435"/>
                  </a:lnTo>
                  <a:lnTo>
                    <a:pt x="808" y="1449"/>
                  </a:lnTo>
                  <a:lnTo>
                    <a:pt x="801" y="1463"/>
                  </a:lnTo>
                  <a:lnTo>
                    <a:pt x="792" y="1475"/>
                  </a:lnTo>
                  <a:lnTo>
                    <a:pt x="780" y="1485"/>
                  </a:lnTo>
                  <a:lnTo>
                    <a:pt x="766" y="1490"/>
                  </a:lnTo>
                  <a:lnTo>
                    <a:pt x="751" y="1492"/>
                  </a:lnTo>
                  <a:lnTo>
                    <a:pt x="737" y="1490"/>
                  </a:lnTo>
                  <a:lnTo>
                    <a:pt x="722" y="1485"/>
                  </a:lnTo>
                  <a:lnTo>
                    <a:pt x="711" y="1475"/>
                  </a:lnTo>
                  <a:lnTo>
                    <a:pt x="17" y="787"/>
                  </a:lnTo>
                  <a:lnTo>
                    <a:pt x="10" y="778"/>
                  </a:lnTo>
                  <a:lnTo>
                    <a:pt x="4" y="768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4" y="724"/>
                  </a:lnTo>
                  <a:lnTo>
                    <a:pt x="10" y="713"/>
                  </a:lnTo>
                  <a:lnTo>
                    <a:pt x="17" y="705"/>
                  </a:lnTo>
                  <a:lnTo>
                    <a:pt x="711" y="16"/>
                  </a:lnTo>
                  <a:lnTo>
                    <a:pt x="722" y="7"/>
                  </a:lnTo>
                  <a:lnTo>
                    <a:pt x="73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4" name="Freeform 430"/>
          <p:cNvSpPr>
            <a:spLocks noEditPoints="1"/>
          </p:cNvSpPr>
          <p:nvPr/>
        </p:nvSpPr>
        <p:spPr bwMode="auto">
          <a:xfrm>
            <a:off x="2994089" y="4205922"/>
            <a:ext cx="484215" cy="357114"/>
          </a:xfrm>
          <a:custGeom>
            <a:avLst/>
            <a:gdLst>
              <a:gd name="T0" fmla="*/ 2641 w 3331"/>
              <a:gd name="T1" fmla="*/ 529 h 2704"/>
              <a:gd name="T2" fmla="*/ 2597 w 3331"/>
              <a:gd name="T3" fmla="*/ 760 h 2704"/>
              <a:gd name="T4" fmla="*/ 2523 w 3331"/>
              <a:gd name="T5" fmla="*/ 995 h 2704"/>
              <a:gd name="T6" fmla="*/ 2433 w 3331"/>
              <a:gd name="T7" fmla="*/ 1191 h 2704"/>
              <a:gd name="T8" fmla="*/ 2596 w 3331"/>
              <a:gd name="T9" fmla="*/ 1166 h 2704"/>
              <a:gd name="T10" fmla="*/ 2738 w 3331"/>
              <a:gd name="T11" fmla="*/ 1105 h 2704"/>
              <a:gd name="T12" fmla="*/ 2859 w 3331"/>
              <a:gd name="T13" fmla="*/ 1008 h 2704"/>
              <a:gd name="T14" fmla="*/ 2956 w 3331"/>
              <a:gd name="T15" fmla="*/ 877 h 2704"/>
              <a:gd name="T16" fmla="*/ 3024 w 3331"/>
              <a:gd name="T17" fmla="*/ 733 h 2704"/>
              <a:gd name="T18" fmla="*/ 3069 w 3331"/>
              <a:gd name="T19" fmla="*/ 589 h 2704"/>
              <a:gd name="T20" fmla="*/ 3096 w 3331"/>
              <a:gd name="T21" fmla="*/ 459 h 2704"/>
              <a:gd name="T22" fmla="*/ 2657 w 3331"/>
              <a:gd name="T23" fmla="*/ 385 h 2704"/>
              <a:gd name="T24" fmla="*/ 236 w 3331"/>
              <a:gd name="T25" fmla="*/ 459 h 2704"/>
              <a:gd name="T26" fmla="*/ 262 w 3331"/>
              <a:gd name="T27" fmla="*/ 589 h 2704"/>
              <a:gd name="T28" fmla="*/ 307 w 3331"/>
              <a:gd name="T29" fmla="*/ 733 h 2704"/>
              <a:gd name="T30" fmla="*/ 375 w 3331"/>
              <a:gd name="T31" fmla="*/ 877 h 2704"/>
              <a:gd name="T32" fmla="*/ 472 w 3331"/>
              <a:gd name="T33" fmla="*/ 1008 h 2704"/>
              <a:gd name="T34" fmla="*/ 594 w 3331"/>
              <a:gd name="T35" fmla="*/ 1105 h 2704"/>
              <a:gd name="T36" fmla="*/ 735 w 3331"/>
              <a:gd name="T37" fmla="*/ 1166 h 2704"/>
              <a:gd name="T38" fmla="*/ 899 w 3331"/>
              <a:gd name="T39" fmla="*/ 1191 h 2704"/>
              <a:gd name="T40" fmla="*/ 808 w 3331"/>
              <a:gd name="T41" fmla="*/ 995 h 2704"/>
              <a:gd name="T42" fmla="*/ 734 w 3331"/>
              <a:gd name="T43" fmla="*/ 760 h 2704"/>
              <a:gd name="T44" fmla="*/ 691 w 3331"/>
              <a:gd name="T45" fmla="*/ 529 h 2704"/>
              <a:gd name="T46" fmla="*/ 225 w 3331"/>
              <a:gd name="T47" fmla="*/ 385 h 2704"/>
              <a:gd name="T48" fmla="*/ 2668 w 3331"/>
              <a:gd name="T49" fmla="*/ 0 h 2704"/>
              <a:gd name="T50" fmla="*/ 2669 w 3331"/>
              <a:gd name="T51" fmla="*/ 27 h 2704"/>
              <a:gd name="T52" fmla="*/ 2670 w 3331"/>
              <a:gd name="T53" fmla="*/ 98 h 2704"/>
              <a:gd name="T54" fmla="*/ 3331 w 3331"/>
              <a:gd name="T55" fmla="*/ 167 h 2704"/>
              <a:gd name="T56" fmla="*/ 3331 w 3331"/>
              <a:gd name="T57" fmla="*/ 297 h 2704"/>
              <a:gd name="T58" fmla="*/ 3326 w 3331"/>
              <a:gd name="T59" fmla="*/ 370 h 2704"/>
              <a:gd name="T60" fmla="*/ 3313 w 3331"/>
              <a:gd name="T61" fmla="*/ 486 h 2704"/>
              <a:gd name="T62" fmla="*/ 3283 w 3331"/>
              <a:gd name="T63" fmla="*/ 631 h 2704"/>
              <a:gd name="T64" fmla="*/ 3235 w 3331"/>
              <a:gd name="T65" fmla="*/ 793 h 2704"/>
              <a:gd name="T66" fmla="*/ 3160 w 3331"/>
              <a:gd name="T67" fmla="*/ 958 h 2704"/>
              <a:gd name="T68" fmla="*/ 3055 w 3331"/>
              <a:gd name="T69" fmla="*/ 1115 h 2704"/>
              <a:gd name="T70" fmla="*/ 2913 w 3331"/>
              <a:gd name="T71" fmla="*/ 1250 h 2704"/>
              <a:gd name="T72" fmla="*/ 2742 w 3331"/>
              <a:gd name="T73" fmla="*/ 1347 h 2704"/>
              <a:gd name="T74" fmla="*/ 2546 w 3331"/>
              <a:gd name="T75" fmla="*/ 1399 h 2704"/>
              <a:gd name="T76" fmla="*/ 2352 w 3331"/>
              <a:gd name="T77" fmla="*/ 1408 h 2704"/>
              <a:gd name="T78" fmla="*/ 2201 w 3331"/>
              <a:gd name="T79" fmla="*/ 1524 h 2704"/>
              <a:gd name="T80" fmla="*/ 2041 w 3331"/>
              <a:gd name="T81" fmla="*/ 1666 h 2704"/>
              <a:gd name="T82" fmla="*/ 1864 w 3331"/>
              <a:gd name="T83" fmla="*/ 1758 h 2704"/>
              <a:gd name="T84" fmla="*/ 2345 w 3331"/>
              <a:gd name="T85" fmla="*/ 2535 h 2704"/>
              <a:gd name="T86" fmla="*/ 827 w 3331"/>
              <a:gd name="T87" fmla="*/ 2704 h 2704"/>
              <a:gd name="T88" fmla="*/ 986 w 3331"/>
              <a:gd name="T89" fmla="*/ 2236 h 2704"/>
              <a:gd name="T90" fmla="*/ 1407 w 3331"/>
              <a:gd name="T91" fmla="*/ 1733 h 2704"/>
              <a:gd name="T92" fmla="*/ 1235 w 3331"/>
              <a:gd name="T93" fmla="*/ 1624 h 2704"/>
              <a:gd name="T94" fmla="*/ 1079 w 3331"/>
              <a:gd name="T95" fmla="*/ 1467 h 2704"/>
              <a:gd name="T96" fmla="*/ 928 w 3331"/>
              <a:gd name="T97" fmla="*/ 1409 h 2704"/>
              <a:gd name="T98" fmla="*/ 717 w 3331"/>
              <a:gd name="T99" fmla="*/ 1387 h 2704"/>
              <a:gd name="T100" fmla="*/ 529 w 3331"/>
              <a:gd name="T101" fmla="*/ 1319 h 2704"/>
              <a:gd name="T102" fmla="*/ 366 w 3331"/>
              <a:gd name="T103" fmla="*/ 1208 h 2704"/>
              <a:gd name="T104" fmla="*/ 238 w 3331"/>
              <a:gd name="T105" fmla="*/ 1064 h 2704"/>
              <a:gd name="T106" fmla="*/ 143 w 3331"/>
              <a:gd name="T107" fmla="*/ 903 h 2704"/>
              <a:gd name="T108" fmla="*/ 78 w 3331"/>
              <a:gd name="T109" fmla="*/ 738 h 2704"/>
              <a:gd name="T110" fmla="*/ 36 w 3331"/>
              <a:gd name="T111" fmla="*/ 581 h 2704"/>
              <a:gd name="T112" fmla="*/ 12 w 3331"/>
              <a:gd name="T113" fmla="*/ 443 h 2704"/>
              <a:gd name="T114" fmla="*/ 2 w 3331"/>
              <a:gd name="T115" fmla="*/ 340 h 2704"/>
              <a:gd name="T116" fmla="*/ 0 w 3331"/>
              <a:gd name="T117" fmla="*/ 283 h 2704"/>
              <a:gd name="T118" fmla="*/ 661 w 3331"/>
              <a:gd name="T119" fmla="*/ 167 h 2704"/>
              <a:gd name="T120" fmla="*/ 661 w 3331"/>
              <a:gd name="T121" fmla="*/ 69 h 2704"/>
              <a:gd name="T122" fmla="*/ 662 w 3331"/>
              <a:gd name="T123" fmla="*/ 12 h 2704"/>
              <a:gd name="T124" fmla="*/ 1661 w 3331"/>
              <a:gd name="T125" fmla="*/ 0 h 2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31" h="2704">
                <a:moveTo>
                  <a:pt x="2657" y="385"/>
                </a:moveTo>
                <a:lnTo>
                  <a:pt x="2650" y="456"/>
                </a:lnTo>
                <a:lnTo>
                  <a:pt x="2641" y="529"/>
                </a:lnTo>
                <a:lnTo>
                  <a:pt x="2630" y="604"/>
                </a:lnTo>
                <a:lnTo>
                  <a:pt x="2614" y="682"/>
                </a:lnTo>
                <a:lnTo>
                  <a:pt x="2597" y="760"/>
                </a:lnTo>
                <a:lnTo>
                  <a:pt x="2577" y="840"/>
                </a:lnTo>
                <a:lnTo>
                  <a:pt x="2552" y="918"/>
                </a:lnTo>
                <a:lnTo>
                  <a:pt x="2523" y="995"/>
                </a:lnTo>
                <a:lnTo>
                  <a:pt x="2492" y="1072"/>
                </a:lnTo>
                <a:lnTo>
                  <a:pt x="2462" y="1132"/>
                </a:lnTo>
                <a:lnTo>
                  <a:pt x="2433" y="1191"/>
                </a:lnTo>
                <a:lnTo>
                  <a:pt x="2489" y="1187"/>
                </a:lnTo>
                <a:lnTo>
                  <a:pt x="2544" y="1178"/>
                </a:lnTo>
                <a:lnTo>
                  <a:pt x="2596" y="1166"/>
                </a:lnTo>
                <a:lnTo>
                  <a:pt x="2645" y="1150"/>
                </a:lnTo>
                <a:lnTo>
                  <a:pt x="2693" y="1130"/>
                </a:lnTo>
                <a:lnTo>
                  <a:pt x="2738" y="1105"/>
                </a:lnTo>
                <a:lnTo>
                  <a:pt x="2780" y="1078"/>
                </a:lnTo>
                <a:lnTo>
                  <a:pt x="2819" y="1045"/>
                </a:lnTo>
                <a:lnTo>
                  <a:pt x="2859" y="1008"/>
                </a:lnTo>
                <a:lnTo>
                  <a:pt x="2895" y="967"/>
                </a:lnTo>
                <a:lnTo>
                  <a:pt x="2927" y="923"/>
                </a:lnTo>
                <a:lnTo>
                  <a:pt x="2956" y="877"/>
                </a:lnTo>
                <a:lnTo>
                  <a:pt x="2981" y="830"/>
                </a:lnTo>
                <a:lnTo>
                  <a:pt x="3005" y="781"/>
                </a:lnTo>
                <a:lnTo>
                  <a:pt x="3024" y="733"/>
                </a:lnTo>
                <a:lnTo>
                  <a:pt x="3042" y="685"/>
                </a:lnTo>
                <a:lnTo>
                  <a:pt x="3057" y="636"/>
                </a:lnTo>
                <a:lnTo>
                  <a:pt x="3069" y="589"/>
                </a:lnTo>
                <a:lnTo>
                  <a:pt x="3080" y="543"/>
                </a:lnTo>
                <a:lnTo>
                  <a:pt x="3089" y="499"/>
                </a:lnTo>
                <a:lnTo>
                  <a:pt x="3096" y="459"/>
                </a:lnTo>
                <a:lnTo>
                  <a:pt x="3102" y="420"/>
                </a:lnTo>
                <a:lnTo>
                  <a:pt x="3106" y="385"/>
                </a:lnTo>
                <a:lnTo>
                  <a:pt x="2657" y="385"/>
                </a:lnTo>
                <a:close/>
                <a:moveTo>
                  <a:pt x="225" y="385"/>
                </a:moveTo>
                <a:lnTo>
                  <a:pt x="230" y="420"/>
                </a:lnTo>
                <a:lnTo>
                  <a:pt x="236" y="459"/>
                </a:lnTo>
                <a:lnTo>
                  <a:pt x="243" y="499"/>
                </a:lnTo>
                <a:lnTo>
                  <a:pt x="251" y="543"/>
                </a:lnTo>
                <a:lnTo>
                  <a:pt x="262" y="589"/>
                </a:lnTo>
                <a:lnTo>
                  <a:pt x="274" y="636"/>
                </a:lnTo>
                <a:lnTo>
                  <a:pt x="290" y="685"/>
                </a:lnTo>
                <a:lnTo>
                  <a:pt x="307" y="733"/>
                </a:lnTo>
                <a:lnTo>
                  <a:pt x="327" y="781"/>
                </a:lnTo>
                <a:lnTo>
                  <a:pt x="350" y="830"/>
                </a:lnTo>
                <a:lnTo>
                  <a:pt x="375" y="877"/>
                </a:lnTo>
                <a:lnTo>
                  <a:pt x="404" y="923"/>
                </a:lnTo>
                <a:lnTo>
                  <a:pt x="437" y="967"/>
                </a:lnTo>
                <a:lnTo>
                  <a:pt x="472" y="1008"/>
                </a:lnTo>
                <a:lnTo>
                  <a:pt x="512" y="1045"/>
                </a:lnTo>
                <a:lnTo>
                  <a:pt x="552" y="1078"/>
                </a:lnTo>
                <a:lnTo>
                  <a:pt x="594" y="1105"/>
                </a:lnTo>
                <a:lnTo>
                  <a:pt x="639" y="1130"/>
                </a:lnTo>
                <a:lnTo>
                  <a:pt x="686" y="1150"/>
                </a:lnTo>
                <a:lnTo>
                  <a:pt x="735" y="1166"/>
                </a:lnTo>
                <a:lnTo>
                  <a:pt x="787" y="1178"/>
                </a:lnTo>
                <a:lnTo>
                  <a:pt x="843" y="1187"/>
                </a:lnTo>
                <a:lnTo>
                  <a:pt x="899" y="1191"/>
                </a:lnTo>
                <a:lnTo>
                  <a:pt x="869" y="1132"/>
                </a:lnTo>
                <a:lnTo>
                  <a:pt x="839" y="1072"/>
                </a:lnTo>
                <a:lnTo>
                  <a:pt x="808" y="995"/>
                </a:lnTo>
                <a:lnTo>
                  <a:pt x="779" y="918"/>
                </a:lnTo>
                <a:lnTo>
                  <a:pt x="755" y="840"/>
                </a:lnTo>
                <a:lnTo>
                  <a:pt x="734" y="760"/>
                </a:lnTo>
                <a:lnTo>
                  <a:pt x="717" y="682"/>
                </a:lnTo>
                <a:lnTo>
                  <a:pt x="703" y="604"/>
                </a:lnTo>
                <a:lnTo>
                  <a:pt x="691" y="529"/>
                </a:lnTo>
                <a:lnTo>
                  <a:pt x="681" y="456"/>
                </a:lnTo>
                <a:lnTo>
                  <a:pt x="674" y="385"/>
                </a:lnTo>
                <a:lnTo>
                  <a:pt x="225" y="385"/>
                </a:lnTo>
                <a:close/>
                <a:moveTo>
                  <a:pt x="1661" y="0"/>
                </a:moveTo>
                <a:lnTo>
                  <a:pt x="1671" y="0"/>
                </a:lnTo>
                <a:lnTo>
                  <a:pt x="2668" y="0"/>
                </a:lnTo>
                <a:lnTo>
                  <a:pt x="2668" y="3"/>
                </a:lnTo>
                <a:lnTo>
                  <a:pt x="2669" y="12"/>
                </a:lnTo>
                <a:lnTo>
                  <a:pt x="2669" y="27"/>
                </a:lnTo>
                <a:lnTo>
                  <a:pt x="2670" y="46"/>
                </a:lnTo>
                <a:lnTo>
                  <a:pt x="2670" y="69"/>
                </a:lnTo>
                <a:lnTo>
                  <a:pt x="2670" y="98"/>
                </a:lnTo>
                <a:lnTo>
                  <a:pt x="2670" y="131"/>
                </a:lnTo>
                <a:lnTo>
                  <a:pt x="2670" y="167"/>
                </a:lnTo>
                <a:lnTo>
                  <a:pt x="3331" y="167"/>
                </a:lnTo>
                <a:lnTo>
                  <a:pt x="3331" y="276"/>
                </a:lnTo>
                <a:lnTo>
                  <a:pt x="3331" y="283"/>
                </a:lnTo>
                <a:lnTo>
                  <a:pt x="3331" y="297"/>
                </a:lnTo>
                <a:lnTo>
                  <a:pt x="3330" y="316"/>
                </a:lnTo>
                <a:lnTo>
                  <a:pt x="3328" y="340"/>
                </a:lnTo>
                <a:lnTo>
                  <a:pt x="3326" y="370"/>
                </a:lnTo>
                <a:lnTo>
                  <a:pt x="3323" y="405"/>
                </a:lnTo>
                <a:lnTo>
                  <a:pt x="3319" y="443"/>
                </a:lnTo>
                <a:lnTo>
                  <a:pt x="3313" y="486"/>
                </a:lnTo>
                <a:lnTo>
                  <a:pt x="3305" y="532"/>
                </a:lnTo>
                <a:lnTo>
                  <a:pt x="3296" y="581"/>
                </a:lnTo>
                <a:lnTo>
                  <a:pt x="3283" y="631"/>
                </a:lnTo>
                <a:lnTo>
                  <a:pt x="3270" y="684"/>
                </a:lnTo>
                <a:lnTo>
                  <a:pt x="3254" y="738"/>
                </a:lnTo>
                <a:lnTo>
                  <a:pt x="3235" y="793"/>
                </a:lnTo>
                <a:lnTo>
                  <a:pt x="3213" y="848"/>
                </a:lnTo>
                <a:lnTo>
                  <a:pt x="3189" y="903"/>
                </a:lnTo>
                <a:lnTo>
                  <a:pt x="3160" y="958"/>
                </a:lnTo>
                <a:lnTo>
                  <a:pt x="3129" y="1012"/>
                </a:lnTo>
                <a:lnTo>
                  <a:pt x="3094" y="1064"/>
                </a:lnTo>
                <a:lnTo>
                  <a:pt x="3055" y="1115"/>
                </a:lnTo>
                <a:lnTo>
                  <a:pt x="3012" y="1162"/>
                </a:lnTo>
                <a:lnTo>
                  <a:pt x="2965" y="1208"/>
                </a:lnTo>
                <a:lnTo>
                  <a:pt x="2913" y="1250"/>
                </a:lnTo>
                <a:lnTo>
                  <a:pt x="2859" y="1288"/>
                </a:lnTo>
                <a:lnTo>
                  <a:pt x="2801" y="1319"/>
                </a:lnTo>
                <a:lnTo>
                  <a:pt x="2742" y="1347"/>
                </a:lnTo>
                <a:lnTo>
                  <a:pt x="2680" y="1369"/>
                </a:lnTo>
                <a:lnTo>
                  <a:pt x="2614" y="1387"/>
                </a:lnTo>
                <a:lnTo>
                  <a:pt x="2546" y="1399"/>
                </a:lnTo>
                <a:lnTo>
                  <a:pt x="2476" y="1407"/>
                </a:lnTo>
                <a:lnTo>
                  <a:pt x="2403" y="1409"/>
                </a:lnTo>
                <a:lnTo>
                  <a:pt x="2352" y="1408"/>
                </a:lnTo>
                <a:lnTo>
                  <a:pt x="2300" y="1405"/>
                </a:lnTo>
                <a:lnTo>
                  <a:pt x="2252" y="1467"/>
                </a:lnTo>
                <a:lnTo>
                  <a:pt x="2201" y="1524"/>
                </a:lnTo>
                <a:lnTo>
                  <a:pt x="2150" y="1576"/>
                </a:lnTo>
                <a:lnTo>
                  <a:pt x="2096" y="1624"/>
                </a:lnTo>
                <a:lnTo>
                  <a:pt x="2041" y="1666"/>
                </a:lnTo>
                <a:lnTo>
                  <a:pt x="1983" y="1701"/>
                </a:lnTo>
                <a:lnTo>
                  <a:pt x="1925" y="1733"/>
                </a:lnTo>
                <a:lnTo>
                  <a:pt x="1864" y="1758"/>
                </a:lnTo>
                <a:lnTo>
                  <a:pt x="1864" y="2236"/>
                </a:lnTo>
                <a:lnTo>
                  <a:pt x="2345" y="2236"/>
                </a:lnTo>
                <a:lnTo>
                  <a:pt x="2345" y="2535"/>
                </a:lnTo>
                <a:lnTo>
                  <a:pt x="2504" y="2535"/>
                </a:lnTo>
                <a:lnTo>
                  <a:pt x="2504" y="2704"/>
                </a:lnTo>
                <a:lnTo>
                  <a:pt x="827" y="2704"/>
                </a:lnTo>
                <a:lnTo>
                  <a:pt x="827" y="2535"/>
                </a:lnTo>
                <a:lnTo>
                  <a:pt x="986" y="2535"/>
                </a:lnTo>
                <a:lnTo>
                  <a:pt x="986" y="2236"/>
                </a:lnTo>
                <a:lnTo>
                  <a:pt x="1468" y="2236"/>
                </a:lnTo>
                <a:lnTo>
                  <a:pt x="1468" y="1758"/>
                </a:lnTo>
                <a:lnTo>
                  <a:pt x="1407" y="1733"/>
                </a:lnTo>
                <a:lnTo>
                  <a:pt x="1347" y="1701"/>
                </a:lnTo>
                <a:lnTo>
                  <a:pt x="1290" y="1666"/>
                </a:lnTo>
                <a:lnTo>
                  <a:pt x="1235" y="1624"/>
                </a:lnTo>
                <a:lnTo>
                  <a:pt x="1181" y="1576"/>
                </a:lnTo>
                <a:lnTo>
                  <a:pt x="1130" y="1524"/>
                </a:lnTo>
                <a:lnTo>
                  <a:pt x="1079" y="1467"/>
                </a:lnTo>
                <a:lnTo>
                  <a:pt x="1031" y="1405"/>
                </a:lnTo>
                <a:lnTo>
                  <a:pt x="979" y="1408"/>
                </a:lnTo>
                <a:lnTo>
                  <a:pt x="928" y="1409"/>
                </a:lnTo>
                <a:lnTo>
                  <a:pt x="856" y="1407"/>
                </a:lnTo>
                <a:lnTo>
                  <a:pt x="785" y="1399"/>
                </a:lnTo>
                <a:lnTo>
                  <a:pt x="717" y="1387"/>
                </a:lnTo>
                <a:lnTo>
                  <a:pt x="652" y="1369"/>
                </a:lnTo>
                <a:lnTo>
                  <a:pt x="590" y="1347"/>
                </a:lnTo>
                <a:lnTo>
                  <a:pt x="529" y="1319"/>
                </a:lnTo>
                <a:lnTo>
                  <a:pt x="472" y="1288"/>
                </a:lnTo>
                <a:lnTo>
                  <a:pt x="418" y="1250"/>
                </a:lnTo>
                <a:lnTo>
                  <a:pt x="366" y="1208"/>
                </a:lnTo>
                <a:lnTo>
                  <a:pt x="319" y="1162"/>
                </a:lnTo>
                <a:lnTo>
                  <a:pt x="276" y="1115"/>
                </a:lnTo>
                <a:lnTo>
                  <a:pt x="238" y="1064"/>
                </a:lnTo>
                <a:lnTo>
                  <a:pt x="202" y="1012"/>
                </a:lnTo>
                <a:lnTo>
                  <a:pt x="171" y="958"/>
                </a:lnTo>
                <a:lnTo>
                  <a:pt x="143" y="903"/>
                </a:lnTo>
                <a:lnTo>
                  <a:pt x="118" y="848"/>
                </a:lnTo>
                <a:lnTo>
                  <a:pt x="96" y="793"/>
                </a:lnTo>
                <a:lnTo>
                  <a:pt x="78" y="738"/>
                </a:lnTo>
                <a:lnTo>
                  <a:pt x="61" y="684"/>
                </a:lnTo>
                <a:lnTo>
                  <a:pt x="47" y="631"/>
                </a:lnTo>
                <a:lnTo>
                  <a:pt x="36" y="581"/>
                </a:lnTo>
                <a:lnTo>
                  <a:pt x="27" y="532"/>
                </a:lnTo>
                <a:lnTo>
                  <a:pt x="18" y="486"/>
                </a:lnTo>
                <a:lnTo>
                  <a:pt x="12" y="443"/>
                </a:lnTo>
                <a:lnTo>
                  <a:pt x="8" y="405"/>
                </a:lnTo>
                <a:lnTo>
                  <a:pt x="5" y="370"/>
                </a:lnTo>
                <a:lnTo>
                  <a:pt x="2" y="340"/>
                </a:lnTo>
                <a:lnTo>
                  <a:pt x="1" y="316"/>
                </a:lnTo>
                <a:lnTo>
                  <a:pt x="0" y="297"/>
                </a:lnTo>
                <a:lnTo>
                  <a:pt x="0" y="283"/>
                </a:lnTo>
                <a:lnTo>
                  <a:pt x="0" y="276"/>
                </a:lnTo>
                <a:lnTo>
                  <a:pt x="0" y="167"/>
                </a:lnTo>
                <a:lnTo>
                  <a:pt x="661" y="167"/>
                </a:lnTo>
                <a:lnTo>
                  <a:pt x="661" y="131"/>
                </a:lnTo>
                <a:lnTo>
                  <a:pt x="661" y="98"/>
                </a:lnTo>
                <a:lnTo>
                  <a:pt x="661" y="69"/>
                </a:lnTo>
                <a:lnTo>
                  <a:pt x="661" y="46"/>
                </a:lnTo>
                <a:lnTo>
                  <a:pt x="662" y="27"/>
                </a:lnTo>
                <a:lnTo>
                  <a:pt x="662" y="12"/>
                </a:lnTo>
                <a:lnTo>
                  <a:pt x="663" y="3"/>
                </a:lnTo>
                <a:lnTo>
                  <a:pt x="663" y="0"/>
                </a:lnTo>
                <a:lnTo>
                  <a:pt x="16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394"/>
          <p:cNvGrpSpPr/>
          <p:nvPr/>
        </p:nvGrpSpPr>
        <p:grpSpPr>
          <a:xfrm>
            <a:off x="8933052" y="4621607"/>
            <a:ext cx="461960" cy="452417"/>
            <a:chOff x="2290763" y="1089025"/>
            <a:chExt cx="447675" cy="495300"/>
          </a:xfrm>
          <a:solidFill>
            <a:schemeClr val="bg1"/>
          </a:solidFill>
        </p:grpSpPr>
        <p:sp>
          <p:nvSpPr>
            <p:cNvPr id="56" name="Freeform 112"/>
            <p:cNvSpPr>
              <a:spLocks/>
            </p:cNvSpPr>
            <p:nvPr/>
          </p:nvSpPr>
          <p:spPr bwMode="auto">
            <a:xfrm>
              <a:off x="2290763" y="1128713"/>
              <a:ext cx="111125" cy="112713"/>
            </a:xfrm>
            <a:custGeom>
              <a:avLst/>
              <a:gdLst>
                <a:gd name="T0" fmla="*/ 386 w 771"/>
                <a:gd name="T1" fmla="*/ 0 h 772"/>
                <a:gd name="T2" fmla="*/ 434 w 771"/>
                <a:gd name="T3" fmla="*/ 3 h 772"/>
                <a:gd name="T4" fmla="*/ 480 w 771"/>
                <a:gd name="T5" fmla="*/ 12 h 772"/>
                <a:gd name="T6" fmla="*/ 525 w 771"/>
                <a:gd name="T7" fmla="*/ 26 h 772"/>
                <a:gd name="T8" fmla="*/ 567 w 771"/>
                <a:gd name="T9" fmla="*/ 45 h 772"/>
                <a:gd name="T10" fmla="*/ 607 w 771"/>
                <a:gd name="T11" fmla="*/ 69 h 772"/>
                <a:gd name="T12" fmla="*/ 642 w 771"/>
                <a:gd name="T13" fmla="*/ 98 h 772"/>
                <a:gd name="T14" fmla="*/ 674 w 771"/>
                <a:gd name="T15" fmla="*/ 130 h 772"/>
                <a:gd name="T16" fmla="*/ 703 w 771"/>
                <a:gd name="T17" fmla="*/ 165 h 772"/>
                <a:gd name="T18" fmla="*/ 727 w 771"/>
                <a:gd name="T19" fmla="*/ 204 h 772"/>
                <a:gd name="T20" fmla="*/ 745 w 771"/>
                <a:gd name="T21" fmla="*/ 246 h 772"/>
                <a:gd name="T22" fmla="*/ 760 w 771"/>
                <a:gd name="T23" fmla="*/ 291 h 772"/>
                <a:gd name="T24" fmla="*/ 768 w 771"/>
                <a:gd name="T25" fmla="*/ 338 h 772"/>
                <a:gd name="T26" fmla="*/ 771 w 771"/>
                <a:gd name="T27" fmla="*/ 386 h 772"/>
                <a:gd name="T28" fmla="*/ 768 w 771"/>
                <a:gd name="T29" fmla="*/ 434 h 772"/>
                <a:gd name="T30" fmla="*/ 760 w 771"/>
                <a:gd name="T31" fmla="*/ 481 h 772"/>
                <a:gd name="T32" fmla="*/ 745 w 771"/>
                <a:gd name="T33" fmla="*/ 524 h 772"/>
                <a:gd name="T34" fmla="*/ 727 w 771"/>
                <a:gd name="T35" fmla="*/ 567 h 772"/>
                <a:gd name="T36" fmla="*/ 703 w 771"/>
                <a:gd name="T37" fmla="*/ 606 h 772"/>
                <a:gd name="T38" fmla="*/ 674 w 771"/>
                <a:gd name="T39" fmla="*/ 641 h 772"/>
                <a:gd name="T40" fmla="*/ 642 w 771"/>
                <a:gd name="T41" fmla="*/ 674 h 772"/>
                <a:gd name="T42" fmla="*/ 607 w 771"/>
                <a:gd name="T43" fmla="*/ 702 h 772"/>
                <a:gd name="T44" fmla="*/ 567 w 771"/>
                <a:gd name="T45" fmla="*/ 726 h 772"/>
                <a:gd name="T46" fmla="*/ 525 w 771"/>
                <a:gd name="T47" fmla="*/ 746 h 772"/>
                <a:gd name="T48" fmla="*/ 480 w 771"/>
                <a:gd name="T49" fmla="*/ 759 h 772"/>
                <a:gd name="T50" fmla="*/ 434 w 771"/>
                <a:gd name="T51" fmla="*/ 769 h 772"/>
                <a:gd name="T52" fmla="*/ 386 w 771"/>
                <a:gd name="T53" fmla="*/ 772 h 772"/>
                <a:gd name="T54" fmla="*/ 337 w 771"/>
                <a:gd name="T55" fmla="*/ 769 h 772"/>
                <a:gd name="T56" fmla="*/ 291 w 771"/>
                <a:gd name="T57" fmla="*/ 759 h 772"/>
                <a:gd name="T58" fmla="*/ 246 w 771"/>
                <a:gd name="T59" fmla="*/ 746 h 772"/>
                <a:gd name="T60" fmla="*/ 205 w 771"/>
                <a:gd name="T61" fmla="*/ 726 h 772"/>
                <a:gd name="T62" fmla="*/ 165 w 771"/>
                <a:gd name="T63" fmla="*/ 702 h 772"/>
                <a:gd name="T64" fmla="*/ 129 w 771"/>
                <a:gd name="T65" fmla="*/ 674 h 772"/>
                <a:gd name="T66" fmla="*/ 97 w 771"/>
                <a:gd name="T67" fmla="*/ 641 h 772"/>
                <a:gd name="T68" fmla="*/ 69 w 771"/>
                <a:gd name="T69" fmla="*/ 606 h 772"/>
                <a:gd name="T70" fmla="*/ 45 w 771"/>
                <a:gd name="T71" fmla="*/ 567 h 772"/>
                <a:gd name="T72" fmla="*/ 26 w 771"/>
                <a:gd name="T73" fmla="*/ 524 h 772"/>
                <a:gd name="T74" fmla="*/ 11 w 771"/>
                <a:gd name="T75" fmla="*/ 481 h 772"/>
                <a:gd name="T76" fmla="*/ 3 w 771"/>
                <a:gd name="T77" fmla="*/ 434 h 772"/>
                <a:gd name="T78" fmla="*/ 0 w 771"/>
                <a:gd name="T79" fmla="*/ 386 h 772"/>
                <a:gd name="T80" fmla="*/ 3 w 771"/>
                <a:gd name="T81" fmla="*/ 338 h 772"/>
                <a:gd name="T82" fmla="*/ 11 w 771"/>
                <a:gd name="T83" fmla="*/ 291 h 772"/>
                <a:gd name="T84" fmla="*/ 26 w 771"/>
                <a:gd name="T85" fmla="*/ 246 h 772"/>
                <a:gd name="T86" fmla="*/ 45 w 771"/>
                <a:gd name="T87" fmla="*/ 204 h 772"/>
                <a:gd name="T88" fmla="*/ 69 w 771"/>
                <a:gd name="T89" fmla="*/ 165 h 772"/>
                <a:gd name="T90" fmla="*/ 97 w 771"/>
                <a:gd name="T91" fmla="*/ 130 h 772"/>
                <a:gd name="T92" fmla="*/ 129 w 771"/>
                <a:gd name="T93" fmla="*/ 98 h 772"/>
                <a:gd name="T94" fmla="*/ 165 w 771"/>
                <a:gd name="T95" fmla="*/ 69 h 772"/>
                <a:gd name="T96" fmla="*/ 205 w 771"/>
                <a:gd name="T97" fmla="*/ 45 h 772"/>
                <a:gd name="T98" fmla="*/ 246 w 771"/>
                <a:gd name="T99" fmla="*/ 26 h 772"/>
                <a:gd name="T100" fmla="*/ 291 w 771"/>
                <a:gd name="T101" fmla="*/ 12 h 772"/>
                <a:gd name="T102" fmla="*/ 337 w 771"/>
                <a:gd name="T103" fmla="*/ 3 h 772"/>
                <a:gd name="T104" fmla="*/ 386 w 771"/>
                <a:gd name="T10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1" h="772">
                  <a:moveTo>
                    <a:pt x="386" y="0"/>
                  </a:moveTo>
                  <a:lnTo>
                    <a:pt x="434" y="3"/>
                  </a:lnTo>
                  <a:lnTo>
                    <a:pt x="480" y="12"/>
                  </a:lnTo>
                  <a:lnTo>
                    <a:pt x="525" y="26"/>
                  </a:lnTo>
                  <a:lnTo>
                    <a:pt x="567" y="45"/>
                  </a:lnTo>
                  <a:lnTo>
                    <a:pt x="607" y="69"/>
                  </a:lnTo>
                  <a:lnTo>
                    <a:pt x="642" y="98"/>
                  </a:lnTo>
                  <a:lnTo>
                    <a:pt x="674" y="130"/>
                  </a:lnTo>
                  <a:lnTo>
                    <a:pt x="703" y="165"/>
                  </a:lnTo>
                  <a:lnTo>
                    <a:pt x="727" y="204"/>
                  </a:lnTo>
                  <a:lnTo>
                    <a:pt x="745" y="246"/>
                  </a:lnTo>
                  <a:lnTo>
                    <a:pt x="760" y="291"/>
                  </a:lnTo>
                  <a:lnTo>
                    <a:pt x="768" y="338"/>
                  </a:lnTo>
                  <a:lnTo>
                    <a:pt x="771" y="386"/>
                  </a:lnTo>
                  <a:lnTo>
                    <a:pt x="768" y="434"/>
                  </a:lnTo>
                  <a:lnTo>
                    <a:pt x="760" y="481"/>
                  </a:lnTo>
                  <a:lnTo>
                    <a:pt x="745" y="524"/>
                  </a:lnTo>
                  <a:lnTo>
                    <a:pt x="727" y="567"/>
                  </a:lnTo>
                  <a:lnTo>
                    <a:pt x="703" y="606"/>
                  </a:lnTo>
                  <a:lnTo>
                    <a:pt x="674" y="641"/>
                  </a:lnTo>
                  <a:lnTo>
                    <a:pt x="642" y="674"/>
                  </a:lnTo>
                  <a:lnTo>
                    <a:pt x="607" y="702"/>
                  </a:lnTo>
                  <a:lnTo>
                    <a:pt x="567" y="726"/>
                  </a:lnTo>
                  <a:lnTo>
                    <a:pt x="525" y="746"/>
                  </a:lnTo>
                  <a:lnTo>
                    <a:pt x="480" y="759"/>
                  </a:lnTo>
                  <a:lnTo>
                    <a:pt x="434" y="769"/>
                  </a:lnTo>
                  <a:lnTo>
                    <a:pt x="386" y="772"/>
                  </a:lnTo>
                  <a:lnTo>
                    <a:pt x="337" y="769"/>
                  </a:lnTo>
                  <a:lnTo>
                    <a:pt x="291" y="759"/>
                  </a:lnTo>
                  <a:lnTo>
                    <a:pt x="246" y="746"/>
                  </a:lnTo>
                  <a:lnTo>
                    <a:pt x="205" y="726"/>
                  </a:lnTo>
                  <a:lnTo>
                    <a:pt x="165" y="702"/>
                  </a:lnTo>
                  <a:lnTo>
                    <a:pt x="129" y="674"/>
                  </a:lnTo>
                  <a:lnTo>
                    <a:pt x="97" y="641"/>
                  </a:lnTo>
                  <a:lnTo>
                    <a:pt x="69" y="606"/>
                  </a:lnTo>
                  <a:lnTo>
                    <a:pt x="45" y="567"/>
                  </a:lnTo>
                  <a:lnTo>
                    <a:pt x="26" y="524"/>
                  </a:lnTo>
                  <a:lnTo>
                    <a:pt x="11" y="481"/>
                  </a:lnTo>
                  <a:lnTo>
                    <a:pt x="3" y="434"/>
                  </a:lnTo>
                  <a:lnTo>
                    <a:pt x="0" y="386"/>
                  </a:lnTo>
                  <a:lnTo>
                    <a:pt x="3" y="338"/>
                  </a:lnTo>
                  <a:lnTo>
                    <a:pt x="11" y="291"/>
                  </a:lnTo>
                  <a:lnTo>
                    <a:pt x="26" y="246"/>
                  </a:lnTo>
                  <a:lnTo>
                    <a:pt x="45" y="204"/>
                  </a:lnTo>
                  <a:lnTo>
                    <a:pt x="69" y="165"/>
                  </a:lnTo>
                  <a:lnTo>
                    <a:pt x="97" y="130"/>
                  </a:lnTo>
                  <a:lnTo>
                    <a:pt x="129" y="98"/>
                  </a:lnTo>
                  <a:lnTo>
                    <a:pt x="165" y="69"/>
                  </a:lnTo>
                  <a:lnTo>
                    <a:pt x="205" y="45"/>
                  </a:lnTo>
                  <a:lnTo>
                    <a:pt x="246" y="26"/>
                  </a:lnTo>
                  <a:lnTo>
                    <a:pt x="291" y="12"/>
                  </a:lnTo>
                  <a:lnTo>
                    <a:pt x="337" y="3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7" name="Group 396"/>
            <p:cNvGrpSpPr/>
            <p:nvPr/>
          </p:nvGrpSpPr>
          <p:grpSpPr>
            <a:xfrm>
              <a:off x="2295525" y="1089025"/>
              <a:ext cx="442913" cy="495300"/>
              <a:chOff x="2295525" y="1089025"/>
              <a:chExt cx="442913" cy="495300"/>
            </a:xfrm>
            <a:grpFill/>
          </p:grpSpPr>
          <p:sp>
            <p:nvSpPr>
              <p:cNvPr id="58" name="Freeform 113"/>
              <p:cNvSpPr>
                <a:spLocks/>
              </p:cNvSpPr>
              <p:nvPr/>
            </p:nvSpPr>
            <p:spPr bwMode="auto">
              <a:xfrm>
                <a:off x="2295525" y="1254125"/>
                <a:ext cx="190500" cy="327025"/>
              </a:xfrm>
              <a:custGeom>
                <a:avLst/>
                <a:gdLst>
                  <a:gd name="T0" fmla="*/ 395 w 1316"/>
                  <a:gd name="T1" fmla="*/ 3 h 2264"/>
                  <a:gd name="T2" fmla="*/ 483 w 1316"/>
                  <a:gd name="T3" fmla="*/ 27 h 2264"/>
                  <a:gd name="T4" fmla="*/ 560 w 1316"/>
                  <a:gd name="T5" fmla="*/ 73 h 2264"/>
                  <a:gd name="T6" fmla="*/ 623 w 1316"/>
                  <a:gd name="T7" fmla="*/ 135 h 2264"/>
                  <a:gd name="T8" fmla="*/ 669 w 1316"/>
                  <a:gd name="T9" fmla="*/ 212 h 2264"/>
                  <a:gd name="T10" fmla="*/ 693 w 1316"/>
                  <a:gd name="T11" fmla="*/ 300 h 2264"/>
                  <a:gd name="T12" fmla="*/ 696 w 1316"/>
                  <a:gd name="T13" fmla="*/ 860 h 2264"/>
                  <a:gd name="T14" fmla="*/ 1076 w 1316"/>
                  <a:gd name="T15" fmla="*/ 863 h 2264"/>
                  <a:gd name="T16" fmla="*/ 1153 w 1316"/>
                  <a:gd name="T17" fmla="*/ 886 h 2264"/>
                  <a:gd name="T18" fmla="*/ 1219 w 1316"/>
                  <a:gd name="T19" fmla="*/ 929 h 2264"/>
                  <a:gd name="T20" fmla="*/ 1270 w 1316"/>
                  <a:gd name="T21" fmla="*/ 989 h 2264"/>
                  <a:gd name="T22" fmla="*/ 1303 w 1316"/>
                  <a:gd name="T23" fmla="*/ 1061 h 2264"/>
                  <a:gd name="T24" fmla="*/ 1316 w 1316"/>
                  <a:gd name="T25" fmla="*/ 1142 h 2264"/>
                  <a:gd name="T26" fmla="*/ 1313 w 1316"/>
                  <a:gd name="T27" fmla="*/ 2204 h 2264"/>
                  <a:gd name="T28" fmla="*/ 1292 w 1316"/>
                  <a:gd name="T29" fmla="*/ 2241 h 2264"/>
                  <a:gd name="T30" fmla="*/ 1255 w 1316"/>
                  <a:gd name="T31" fmla="*/ 2262 h 2264"/>
                  <a:gd name="T32" fmla="*/ 849 w 1316"/>
                  <a:gd name="T33" fmla="*/ 2264 h 2264"/>
                  <a:gd name="T34" fmla="*/ 808 w 1316"/>
                  <a:gd name="T35" fmla="*/ 2253 h 2264"/>
                  <a:gd name="T36" fmla="*/ 778 w 1316"/>
                  <a:gd name="T37" fmla="*/ 2224 h 2264"/>
                  <a:gd name="T38" fmla="*/ 768 w 1316"/>
                  <a:gd name="T39" fmla="*/ 2182 h 2264"/>
                  <a:gd name="T40" fmla="*/ 334 w 1316"/>
                  <a:gd name="T41" fmla="*/ 1403 h 2264"/>
                  <a:gd name="T42" fmla="*/ 245 w 1316"/>
                  <a:gd name="T43" fmla="*/ 1391 h 2264"/>
                  <a:gd name="T44" fmla="*/ 165 w 1316"/>
                  <a:gd name="T45" fmla="*/ 1358 h 2264"/>
                  <a:gd name="T46" fmla="*/ 98 w 1316"/>
                  <a:gd name="T47" fmla="*/ 1306 h 2264"/>
                  <a:gd name="T48" fmla="*/ 46 w 1316"/>
                  <a:gd name="T49" fmla="*/ 1238 h 2264"/>
                  <a:gd name="T50" fmla="*/ 12 w 1316"/>
                  <a:gd name="T51" fmla="*/ 1159 h 2264"/>
                  <a:gd name="T52" fmla="*/ 0 w 1316"/>
                  <a:gd name="T53" fmla="*/ 1070 h 2264"/>
                  <a:gd name="T54" fmla="*/ 3 w 1316"/>
                  <a:gd name="T55" fmla="*/ 300 h 2264"/>
                  <a:gd name="T56" fmla="*/ 27 w 1316"/>
                  <a:gd name="T57" fmla="*/ 212 h 2264"/>
                  <a:gd name="T58" fmla="*/ 73 w 1316"/>
                  <a:gd name="T59" fmla="*/ 135 h 2264"/>
                  <a:gd name="T60" fmla="*/ 135 w 1316"/>
                  <a:gd name="T61" fmla="*/ 73 h 2264"/>
                  <a:gd name="T62" fmla="*/ 213 w 1316"/>
                  <a:gd name="T63" fmla="*/ 27 h 2264"/>
                  <a:gd name="T64" fmla="*/ 300 w 1316"/>
                  <a:gd name="T65" fmla="*/ 3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16" h="2264">
                    <a:moveTo>
                      <a:pt x="348" y="0"/>
                    </a:moveTo>
                    <a:lnTo>
                      <a:pt x="395" y="3"/>
                    </a:lnTo>
                    <a:lnTo>
                      <a:pt x="440" y="12"/>
                    </a:lnTo>
                    <a:lnTo>
                      <a:pt x="483" y="27"/>
                    </a:lnTo>
                    <a:lnTo>
                      <a:pt x="524" y="48"/>
                    </a:lnTo>
                    <a:lnTo>
                      <a:pt x="560" y="73"/>
                    </a:lnTo>
                    <a:lnTo>
                      <a:pt x="594" y="102"/>
                    </a:lnTo>
                    <a:lnTo>
                      <a:pt x="623" y="135"/>
                    </a:lnTo>
                    <a:lnTo>
                      <a:pt x="648" y="172"/>
                    </a:lnTo>
                    <a:lnTo>
                      <a:pt x="669" y="212"/>
                    </a:lnTo>
                    <a:lnTo>
                      <a:pt x="683" y="255"/>
                    </a:lnTo>
                    <a:lnTo>
                      <a:pt x="693" y="300"/>
                    </a:lnTo>
                    <a:lnTo>
                      <a:pt x="696" y="347"/>
                    </a:lnTo>
                    <a:lnTo>
                      <a:pt x="696" y="860"/>
                    </a:lnTo>
                    <a:lnTo>
                      <a:pt x="1034" y="860"/>
                    </a:lnTo>
                    <a:lnTo>
                      <a:pt x="1076" y="863"/>
                    </a:lnTo>
                    <a:lnTo>
                      <a:pt x="1116" y="872"/>
                    </a:lnTo>
                    <a:lnTo>
                      <a:pt x="1153" y="886"/>
                    </a:lnTo>
                    <a:lnTo>
                      <a:pt x="1188" y="905"/>
                    </a:lnTo>
                    <a:lnTo>
                      <a:pt x="1219" y="929"/>
                    </a:lnTo>
                    <a:lnTo>
                      <a:pt x="1247" y="957"/>
                    </a:lnTo>
                    <a:lnTo>
                      <a:pt x="1270" y="989"/>
                    </a:lnTo>
                    <a:lnTo>
                      <a:pt x="1290" y="1023"/>
                    </a:lnTo>
                    <a:lnTo>
                      <a:pt x="1303" y="1061"/>
                    </a:lnTo>
                    <a:lnTo>
                      <a:pt x="1313" y="1100"/>
                    </a:lnTo>
                    <a:lnTo>
                      <a:pt x="1316" y="1142"/>
                    </a:lnTo>
                    <a:lnTo>
                      <a:pt x="1316" y="2182"/>
                    </a:lnTo>
                    <a:lnTo>
                      <a:pt x="1313" y="2204"/>
                    </a:lnTo>
                    <a:lnTo>
                      <a:pt x="1304" y="2224"/>
                    </a:lnTo>
                    <a:lnTo>
                      <a:pt x="1292" y="2241"/>
                    </a:lnTo>
                    <a:lnTo>
                      <a:pt x="1275" y="2253"/>
                    </a:lnTo>
                    <a:lnTo>
                      <a:pt x="1255" y="2262"/>
                    </a:lnTo>
                    <a:lnTo>
                      <a:pt x="1235" y="2264"/>
                    </a:lnTo>
                    <a:lnTo>
                      <a:pt x="849" y="2264"/>
                    </a:lnTo>
                    <a:lnTo>
                      <a:pt x="827" y="2262"/>
                    </a:lnTo>
                    <a:lnTo>
                      <a:pt x="808" y="2253"/>
                    </a:lnTo>
                    <a:lnTo>
                      <a:pt x="792" y="2241"/>
                    </a:lnTo>
                    <a:lnTo>
                      <a:pt x="778" y="2224"/>
                    </a:lnTo>
                    <a:lnTo>
                      <a:pt x="771" y="2204"/>
                    </a:lnTo>
                    <a:lnTo>
                      <a:pt x="768" y="2182"/>
                    </a:lnTo>
                    <a:lnTo>
                      <a:pt x="768" y="1403"/>
                    </a:lnTo>
                    <a:lnTo>
                      <a:pt x="334" y="1403"/>
                    </a:lnTo>
                    <a:lnTo>
                      <a:pt x="288" y="1401"/>
                    </a:lnTo>
                    <a:lnTo>
                      <a:pt x="245" y="1391"/>
                    </a:lnTo>
                    <a:lnTo>
                      <a:pt x="203" y="1377"/>
                    </a:lnTo>
                    <a:lnTo>
                      <a:pt x="165" y="1358"/>
                    </a:lnTo>
                    <a:lnTo>
                      <a:pt x="129" y="1334"/>
                    </a:lnTo>
                    <a:lnTo>
                      <a:pt x="98" y="1306"/>
                    </a:lnTo>
                    <a:lnTo>
                      <a:pt x="70" y="1273"/>
                    </a:lnTo>
                    <a:lnTo>
                      <a:pt x="46" y="1238"/>
                    </a:lnTo>
                    <a:lnTo>
                      <a:pt x="26" y="1199"/>
                    </a:lnTo>
                    <a:lnTo>
                      <a:pt x="12" y="1159"/>
                    </a:lnTo>
                    <a:lnTo>
                      <a:pt x="3" y="1115"/>
                    </a:lnTo>
                    <a:lnTo>
                      <a:pt x="0" y="1070"/>
                    </a:lnTo>
                    <a:lnTo>
                      <a:pt x="0" y="347"/>
                    </a:lnTo>
                    <a:lnTo>
                      <a:pt x="3" y="300"/>
                    </a:lnTo>
                    <a:lnTo>
                      <a:pt x="12" y="255"/>
                    </a:lnTo>
                    <a:lnTo>
                      <a:pt x="27" y="212"/>
                    </a:lnTo>
                    <a:lnTo>
                      <a:pt x="48" y="172"/>
                    </a:lnTo>
                    <a:lnTo>
                      <a:pt x="73" y="135"/>
                    </a:lnTo>
                    <a:lnTo>
                      <a:pt x="102" y="102"/>
                    </a:lnTo>
                    <a:lnTo>
                      <a:pt x="135" y="73"/>
                    </a:lnTo>
                    <a:lnTo>
                      <a:pt x="172" y="48"/>
                    </a:lnTo>
                    <a:lnTo>
                      <a:pt x="213" y="27"/>
                    </a:lnTo>
                    <a:lnTo>
                      <a:pt x="255" y="12"/>
                    </a:lnTo>
                    <a:lnTo>
                      <a:pt x="300" y="3"/>
                    </a:lnTo>
                    <a:lnTo>
                      <a:pt x="3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114"/>
              <p:cNvSpPr>
                <a:spLocks/>
              </p:cNvSpPr>
              <p:nvPr/>
            </p:nvSpPr>
            <p:spPr bwMode="auto">
              <a:xfrm>
                <a:off x="2582863" y="1089025"/>
                <a:ext cx="84137" cy="168275"/>
              </a:xfrm>
              <a:custGeom>
                <a:avLst/>
                <a:gdLst>
                  <a:gd name="T0" fmla="*/ 476 w 583"/>
                  <a:gd name="T1" fmla="*/ 0 h 1159"/>
                  <a:gd name="T2" fmla="*/ 498 w 583"/>
                  <a:gd name="T3" fmla="*/ 1 h 1159"/>
                  <a:gd name="T4" fmla="*/ 520 w 583"/>
                  <a:gd name="T5" fmla="*/ 6 h 1159"/>
                  <a:gd name="T6" fmla="*/ 541 w 583"/>
                  <a:gd name="T7" fmla="*/ 18 h 1159"/>
                  <a:gd name="T8" fmla="*/ 558 w 583"/>
                  <a:gd name="T9" fmla="*/ 33 h 1159"/>
                  <a:gd name="T10" fmla="*/ 570 w 583"/>
                  <a:gd name="T11" fmla="*/ 50 h 1159"/>
                  <a:gd name="T12" fmla="*/ 579 w 583"/>
                  <a:gd name="T13" fmla="*/ 70 h 1159"/>
                  <a:gd name="T14" fmla="*/ 583 w 583"/>
                  <a:gd name="T15" fmla="*/ 91 h 1159"/>
                  <a:gd name="T16" fmla="*/ 582 w 583"/>
                  <a:gd name="T17" fmla="*/ 114 h 1159"/>
                  <a:gd name="T18" fmla="*/ 575 w 583"/>
                  <a:gd name="T19" fmla="*/ 136 h 1159"/>
                  <a:gd name="T20" fmla="*/ 191 w 583"/>
                  <a:gd name="T21" fmla="*/ 1098 h 1159"/>
                  <a:gd name="T22" fmla="*/ 182 w 583"/>
                  <a:gd name="T23" fmla="*/ 1116 h 1159"/>
                  <a:gd name="T24" fmla="*/ 169 w 583"/>
                  <a:gd name="T25" fmla="*/ 1131 h 1159"/>
                  <a:gd name="T26" fmla="*/ 154 w 583"/>
                  <a:gd name="T27" fmla="*/ 1144 h 1159"/>
                  <a:gd name="T28" fmla="*/ 137 w 583"/>
                  <a:gd name="T29" fmla="*/ 1152 h 1159"/>
                  <a:gd name="T30" fmla="*/ 118 w 583"/>
                  <a:gd name="T31" fmla="*/ 1158 h 1159"/>
                  <a:gd name="T32" fmla="*/ 98 w 583"/>
                  <a:gd name="T33" fmla="*/ 1159 h 1159"/>
                  <a:gd name="T34" fmla="*/ 81 w 583"/>
                  <a:gd name="T35" fmla="*/ 1158 h 1159"/>
                  <a:gd name="T36" fmla="*/ 62 w 583"/>
                  <a:gd name="T37" fmla="*/ 1153 h 1159"/>
                  <a:gd name="T38" fmla="*/ 42 w 583"/>
                  <a:gd name="T39" fmla="*/ 1142 h 1159"/>
                  <a:gd name="T40" fmla="*/ 25 w 583"/>
                  <a:gd name="T41" fmla="*/ 1127 h 1159"/>
                  <a:gd name="T42" fmla="*/ 13 w 583"/>
                  <a:gd name="T43" fmla="*/ 1109 h 1159"/>
                  <a:gd name="T44" fmla="*/ 4 w 583"/>
                  <a:gd name="T45" fmla="*/ 1089 h 1159"/>
                  <a:gd name="T46" fmla="*/ 0 w 583"/>
                  <a:gd name="T47" fmla="*/ 1069 h 1159"/>
                  <a:gd name="T48" fmla="*/ 1 w 583"/>
                  <a:gd name="T49" fmla="*/ 1046 h 1159"/>
                  <a:gd name="T50" fmla="*/ 6 w 583"/>
                  <a:gd name="T51" fmla="*/ 1024 h 1159"/>
                  <a:gd name="T52" fmla="*/ 392 w 583"/>
                  <a:gd name="T53" fmla="*/ 62 h 1159"/>
                  <a:gd name="T54" fmla="*/ 402 w 583"/>
                  <a:gd name="T55" fmla="*/ 42 h 1159"/>
                  <a:gd name="T56" fmla="*/ 417 w 583"/>
                  <a:gd name="T57" fmla="*/ 25 h 1159"/>
                  <a:gd name="T58" fmla="*/ 434 w 583"/>
                  <a:gd name="T59" fmla="*/ 13 h 1159"/>
                  <a:gd name="T60" fmla="*/ 455 w 583"/>
                  <a:gd name="T61" fmla="*/ 4 h 1159"/>
                  <a:gd name="T62" fmla="*/ 476 w 583"/>
                  <a:gd name="T6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3" h="1159">
                    <a:moveTo>
                      <a:pt x="476" y="0"/>
                    </a:moveTo>
                    <a:lnTo>
                      <a:pt x="498" y="1"/>
                    </a:lnTo>
                    <a:lnTo>
                      <a:pt x="520" y="6"/>
                    </a:lnTo>
                    <a:lnTo>
                      <a:pt x="541" y="18"/>
                    </a:lnTo>
                    <a:lnTo>
                      <a:pt x="558" y="33"/>
                    </a:lnTo>
                    <a:lnTo>
                      <a:pt x="570" y="50"/>
                    </a:lnTo>
                    <a:lnTo>
                      <a:pt x="579" y="70"/>
                    </a:lnTo>
                    <a:lnTo>
                      <a:pt x="583" y="91"/>
                    </a:lnTo>
                    <a:lnTo>
                      <a:pt x="582" y="114"/>
                    </a:lnTo>
                    <a:lnTo>
                      <a:pt x="575" y="136"/>
                    </a:lnTo>
                    <a:lnTo>
                      <a:pt x="191" y="1098"/>
                    </a:lnTo>
                    <a:lnTo>
                      <a:pt x="182" y="1116"/>
                    </a:lnTo>
                    <a:lnTo>
                      <a:pt x="169" y="1131"/>
                    </a:lnTo>
                    <a:lnTo>
                      <a:pt x="154" y="1144"/>
                    </a:lnTo>
                    <a:lnTo>
                      <a:pt x="137" y="1152"/>
                    </a:lnTo>
                    <a:lnTo>
                      <a:pt x="118" y="1158"/>
                    </a:lnTo>
                    <a:lnTo>
                      <a:pt x="98" y="1159"/>
                    </a:lnTo>
                    <a:lnTo>
                      <a:pt x="81" y="1158"/>
                    </a:lnTo>
                    <a:lnTo>
                      <a:pt x="62" y="1153"/>
                    </a:lnTo>
                    <a:lnTo>
                      <a:pt x="42" y="1142"/>
                    </a:lnTo>
                    <a:lnTo>
                      <a:pt x="25" y="1127"/>
                    </a:lnTo>
                    <a:lnTo>
                      <a:pt x="13" y="1109"/>
                    </a:lnTo>
                    <a:lnTo>
                      <a:pt x="4" y="1089"/>
                    </a:lnTo>
                    <a:lnTo>
                      <a:pt x="0" y="1069"/>
                    </a:lnTo>
                    <a:lnTo>
                      <a:pt x="1" y="1046"/>
                    </a:lnTo>
                    <a:lnTo>
                      <a:pt x="6" y="1024"/>
                    </a:lnTo>
                    <a:lnTo>
                      <a:pt x="392" y="62"/>
                    </a:lnTo>
                    <a:lnTo>
                      <a:pt x="402" y="42"/>
                    </a:lnTo>
                    <a:lnTo>
                      <a:pt x="417" y="25"/>
                    </a:lnTo>
                    <a:lnTo>
                      <a:pt x="434" y="13"/>
                    </a:lnTo>
                    <a:lnTo>
                      <a:pt x="455" y="4"/>
                    </a:lnTo>
                    <a:lnTo>
                      <a:pt x="4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15"/>
              <p:cNvSpPr>
                <a:spLocks/>
              </p:cNvSpPr>
              <p:nvPr/>
            </p:nvSpPr>
            <p:spPr bwMode="auto">
              <a:xfrm>
                <a:off x="2571750" y="1200150"/>
                <a:ext cx="84137" cy="112713"/>
              </a:xfrm>
              <a:custGeom>
                <a:avLst/>
                <a:gdLst>
                  <a:gd name="T0" fmla="*/ 484 w 583"/>
                  <a:gd name="T1" fmla="*/ 0 h 775"/>
                  <a:gd name="T2" fmla="*/ 507 w 583"/>
                  <a:gd name="T3" fmla="*/ 3 h 775"/>
                  <a:gd name="T4" fmla="*/ 528 w 583"/>
                  <a:gd name="T5" fmla="*/ 11 h 775"/>
                  <a:gd name="T6" fmla="*/ 546 w 583"/>
                  <a:gd name="T7" fmla="*/ 22 h 775"/>
                  <a:gd name="T8" fmla="*/ 561 w 583"/>
                  <a:gd name="T9" fmla="*/ 38 h 775"/>
                  <a:gd name="T10" fmla="*/ 573 w 583"/>
                  <a:gd name="T11" fmla="*/ 55 h 775"/>
                  <a:gd name="T12" fmla="*/ 580 w 583"/>
                  <a:gd name="T13" fmla="*/ 76 h 775"/>
                  <a:gd name="T14" fmla="*/ 583 w 583"/>
                  <a:gd name="T15" fmla="*/ 99 h 775"/>
                  <a:gd name="T16" fmla="*/ 583 w 583"/>
                  <a:gd name="T17" fmla="*/ 676 h 775"/>
                  <a:gd name="T18" fmla="*/ 580 w 583"/>
                  <a:gd name="T19" fmla="*/ 699 h 775"/>
                  <a:gd name="T20" fmla="*/ 573 w 583"/>
                  <a:gd name="T21" fmla="*/ 720 h 775"/>
                  <a:gd name="T22" fmla="*/ 561 w 583"/>
                  <a:gd name="T23" fmla="*/ 739 h 775"/>
                  <a:gd name="T24" fmla="*/ 546 w 583"/>
                  <a:gd name="T25" fmla="*/ 753 h 775"/>
                  <a:gd name="T26" fmla="*/ 528 w 583"/>
                  <a:gd name="T27" fmla="*/ 766 h 775"/>
                  <a:gd name="T28" fmla="*/ 507 w 583"/>
                  <a:gd name="T29" fmla="*/ 773 h 775"/>
                  <a:gd name="T30" fmla="*/ 484 w 583"/>
                  <a:gd name="T31" fmla="*/ 775 h 775"/>
                  <a:gd name="T32" fmla="*/ 99 w 583"/>
                  <a:gd name="T33" fmla="*/ 775 h 775"/>
                  <a:gd name="T34" fmla="*/ 76 w 583"/>
                  <a:gd name="T35" fmla="*/ 773 h 775"/>
                  <a:gd name="T36" fmla="*/ 55 w 583"/>
                  <a:gd name="T37" fmla="*/ 766 h 775"/>
                  <a:gd name="T38" fmla="*/ 37 w 583"/>
                  <a:gd name="T39" fmla="*/ 753 h 775"/>
                  <a:gd name="T40" fmla="*/ 22 w 583"/>
                  <a:gd name="T41" fmla="*/ 739 h 775"/>
                  <a:gd name="T42" fmla="*/ 10 w 583"/>
                  <a:gd name="T43" fmla="*/ 720 h 775"/>
                  <a:gd name="T44" fmla="*/ 3 w 583"/>
                  <a:gd name="T45" fmla="*/ 699 h 775"/>
                  <a:gd name="T46" fmla="*/ 0 w 583"/>
                  <a:gd name="T47" fmla="*/ 676 h 775"/>
                  <a:gd name="T48" fmla="*/ 3 w 583"/>
                  <a:gd name="T49" fmla="*/ 653 h 775"/>
                  <a:gd name="T50" fmla="*/ 10 w 583"/>
                  <a:gd name="T51" fmla="*/ 632 h 775"/>
                  <a:gd name="T52" fmla="*/ 22 w 583"/>
                  <a:gd name="T53" fmla="*/ 615 h 775"/>
                  <a:gd name="T54" fmla="*/ 37 w 583"/>
                  <a:gd name="T55" fmla="*/ 599 h 775"/>
                  <a:gd name="T56" fmla="*/ 55 w 583"/>
                  <a:gd name="T57" fmla="*/ 588 h 775"/>
                  <a:gd name="T58" fmla="*/ 76 w 583"/>
                  <a:gd name="T59" fmla="*/ 580 h 775"/>
                  <a:gd name="T60" fmla="*/ 99 w 583"/>
                  <a:gd name="T61" fmla="*/ 577 h 775"/>
                  <a:gd name="T62" fmla="*/ 385 w 583"/>
                  <a:gd name="T63" fmla="*/ 577 h 775"/>
                  <a:gd name="T64" fmla="*/ 385 w 583"/>
                  <a:gd name="T65" fmla="*/ 99 h 775"/>
                  <a:gd name="T66" fmla="*/ 387 w 583"/>
                  <a:gd name="T67" fmla="*/ 76 h 775"/>
                  <a:gd name="T68" fmla="*/ 395 w 583"/>
                  <a:gd name="T69" fmla="*/ 55 h 775"/>
                  <a:gd name="T70" fmla="*/ 407 w 583"/>
                  <a:gd name="T71" fmla="*/ 38 h 775"/>
                  <a:gd name="T72" fmla="*/ 423 w 583"/>
                  <a:gd name="T73" fmla="*/ 22 h 775"/>
                  <a:gd name="T74" fmla="*/ 440 w 583"/>
                  <a:gd name="T75" fmla="*/ 11 h 775"/>
                  <a:gd name="T76" fmla="*/ 461 w 583"/>
                  <a:gd name="T77" fmla="*/ 3 h 775"/>
                  <a:gd name="T78" fmla="*/ 484 w 583"/>
                  <a:gd name="T79" fmla="*/ 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3" h="775">
                    <a:moveTo>
                      <a:pt x="484" y="0"/>
                    </a:moveTo>
                    <a:lnTo>
                      <a:pt x="507" y="3"/>
                    </a:lnTo>
                    <a:lnTo>
                      <a:pt x="528" y="11"/>
                    </a:lnTo>
                    <a:lnTo>
                      <a:pt x="546" y="22"/>
                    </a:lnTo>
                    <a:lnTo>
                      <a:pt x="561" y="38"/>
                    </a:lnTo>
                    <a:lnTo>
                      <a:pt x="573" y="55"/>
                    </a:lnTo>
                    <a:lnTo>
                      <a:pt x="580" y="76"/>
                    </a:lnTo>
                    <a:lnTo>
                      <a:pt x="583" y="99"/>
                    </a:lnTo>
                    <a:lnTo>
                      <a:pt x="583" y="676"/>
                    </a:lnTo>
                    <a:lnTo>
                      <a:pt x="580" y="699"/>
                    </a:lnTo>
                    <a:lnTo>
                      <a:pt x="573" y="720"/>
                    </a:lnTo>
                    <a:lnTo>
                      <a:pt x="561" y="739"/>
                    </a:lnTo>
                    <a:lnTo>
                      <a:pt x="546" y="753"/>
                    </a:lnTo>
                    <a:lnTo>
                      <a:pt x="528" y="766"/>
                    </a:lnTo>
                    <a:lnTo>
                      <a:pt x="507" y="773"/>
                    </a:lnTo>
                    <a:lnTo>
                      <a:pt x="484" y="775"/>
                    </a:lnTo>
                    <a:lnTo>
                      <a:pt x="99" y="775"/>
                    </a:lnTo>
                    <a:lnTo>
                      <a:pt x="76" y="773"/>
                    </a:lnTo>
                    <a:lnTo>
                      <a:pt x="55" y="766"/>
                    </a:lnTo>
                    <a:lnTo>
                      <a:pt x="37" y="753"/>
                    </a:lnTo>
                    <a:lnTo>
                      <a:pt x="22" y="739"/>
                    </a:lnTo>
                    <a:lnTo>
                      <a:pt x="10" y="720"/>
                    </a:lnTo>
                    <a:lnTo>
                      <a:pt x="3" y="699"/>
                    </a:lnTo>
                    <a:lnTo>
                      <a:pt x="0" y="676"/>
                    </a:lnTo>
                    <a:lnTo>
                      <a:pt x="3" y="653"/>
                    </a:lnTo>
                    <a:lnTo>
                      <a:pt x="10" y="632"/>
                    </a:lnTo>
                    <a:lnTo>
                      <a:pt x="22" y="615"/>
                    </a:lnTo>
                    <a:lnTo>
                      <a:pt x="37" y="599"/>
                    </a:lnTo>
                    <a:lnTo>
                      <a:pt x="55" y="588"/>
                    </a:lnTo>
                    <a:lnTo>
                      <a:pt x="76" y="580"/>
                    </a:lnTo>
                    <a:lnTo>
                      <a:pt x="99" y="577"/>
                    </a:lnTo>
                    <a:lnTo>
                      <a:pt x="385" y="577"/>
                    </a:lnTo>
                    <a:lnTo>
                      <a:pt x="385" y="99"/>
                    </a:lnTo>
                    <a:lnTo>
                      <a:pt x="387" y="76"/>
                    </a:lnTo>
                    <a:lnTo>
                      <a:pt x="395" y="55"/>
                    </a:lnTo>
                    <a:lnTo>
                      <a:pt x="407" y="38"/>
                    </a:lnTo>
                    <a:lnTo>
                      <a:pt x="423" y="22"/>
                    </a:lnTo>
                    <a:lnTo>
                      <a:pt x="440" y="11"/>
                    </a:lnTo>
                    <a:lnTo>
                      <a:pt x="461" y="3"/>
                    </a:lnTo>
                    <a:lnTo>
                      <a:pt x="4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16"/>
              <p:cNvSpPr>
                <a:spLocks/>
              </p:cNvSpPr>
              <p:nvPr/>
            </p:nvSpPr>
            <p:spPr bwMode="auto">
              <a:xfrm>
                <a:off x="2709863" y="1419225"/>
                <a:ext cx="28575" cy="165100"/>
              </a:xfrm>
              <a:custGeom>
                <a:avLst/>
                <a:gdLst>
                  <a:gd name="T0" fmla="*/ 0 w 199"/>
                  <a:gd name="T1" fmla="*/ 0 h 1140"/>
                  <a:gd name="T2" fmla="*/ 199 w 199"/>
                  <a:gd name="T3" fmla="*/ 0 h 1140"/>
                  <a:gd name="T4" fmla="*/ 199 w 199"/>
                  <a:gd name="T5" fmla="*/ 1041 h 1140"/>
                  <a:gd name="T6" fmla="*/ 197 w 199"/>
                  <a:gd name="T7" fmla="*/ 1064 h 1140"/>
                  <a:gd name="T8" fmla="*/ 188 w 199"/>
                  <a:gd name="T9" fmla="*/ 1085 h 1140"/>
                  <a:gd name="T10" fmla="*/ 177 w 199"/>
                  <a:gd name="T11" fmla="*/ 1104 h 1140"/>
                  <a:gd name="T12" fmla="*/ 162 w 199"/>
                  <a:gd name="T13" fmla="*/ 1118 h 1140"/>
                  <a:gd name="T14" fmla="*/ 143 w 199"/>
                  <a:gd name="T15" fmla="*/ 1131 h 1140"/>
                  <a:gd name="T16" fmla="*/ 122 w 199"/>
                  <a:gd name="T17" fmla="*/ 1138 h 1140"/>
                  <a:gd name="T18" fmla="*/ 99 w 199"/>
                  <a:gd name="T19" fmla="*/ 1140 h 1140"/>
                  <a:gd name="T20" fmla="*/ 76 w 199"/>
                  <a:gd name="T21" fmla="*/ 1138 h 1140"/>
                  <a:gd name="T22" fmla="*/ 56 w 199"/>
                  <a:gd name="T23" fmla="*/ 1131 h 1140"/>
                  <a:gd name="T24" fmla="*/ 38 w 199"/>
                  <a:gd name="T25" fmla="*/ 1118 h 1140"/>
                  <a:gd name="T26" fmla="*/ 22 w 199"/>
                  <a:gd name="T27" fmla="*/ 1104 h 1140"/>
                  <a:gd name="T28" fmla="*/ 11 w 199"/>
                  <a:gd name="T29" fmla="*/ 1085 h 1140"/>
                  <a:gd name="T30" fmla="*/ 3 w 199"/>
                  <a:gd name="T31" fmla="*/ 1064 h 1140"/>
                  <a:gd name="T32" fmla="*/ 0 w 199"/>
                  <a:gd name="T33" fmla="*/ 1041 h 1140"/>
                  <a:gd name="T34" fmla="*/ 0 w 199"/>
                  <a:gd name="T35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1140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041"/>
                    </a:lnTo>
                    <a:lnTo>
                      <a:pt x="197" y="1064"/>
                    </a:lnTo>
                    <a:lnTo>
                      <a:pt x="188" y="1085"/>
                    </a:lnTo>
                    <a:lnTo>
                      <a:pt x="177" y="1104"/>
                    </a:lnTo>
                    <a:lnTo>
                      <a:pt x="162" y="1118"/>
                    </a:lnTo>
                    <a:lnTo>
                      <a:pt x="143" y="1131"/>
                    </a:lnTo>
                    <a:lnTo>
                      <a:pt x="122" y="1138"/>
                    </a:lnTo>
                    <a:lnTo>
                      <a:pt x="99" y="1140"/>
                    </a:lnTo>
                    <a:lnTo>
                      <a:pt x="76" y="1138"/>
                    </a:lnTo>
                    <a:lnTo>
                      <a:pt x="56" y="1131"/>
                    </a:lnTo>
                    <a:lnTo>
                      <a:pt x="38" y="1118"/>
                    </a:lnTo>
                    <a:lnTo>
                      <a:pt x="22" y="1104"/>
                    </a:lnTo>
                    <a:lnTo>
                      <a:pt x="11" y="1085"/>
                    </a:lnTo>
                    <a:lnTo>
                      <a:pt x="3" y="1064"/>
                    </a:lnTo>
                    <a:lnTo>
                      <a:pt x="0" y="10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17"/>
              <p:cNvSpPr>
                <a:spLocks/>
              </p:cNvSpPr>
              <p:nvPr/>
            </p:nvSpPr>
            <p:spPr bwMode="auto">
              <a:xfrm>
                <a:off x="2516188" y="1333500"/>
                <a:ext cx="222250" cy="58738"/>
              </a:xfrm>
              <a:custGeom>
                <a:avLst/>
                <a:gdLst>
                  <a:gd name="T0" fmla="*/ 99 w 1546"/>
                  <a:gd name="T1" fmla="*/ 0 h 397"/>
                  <a:gd name="T2" fmla="*/ 1446 w 1546"/>
                  <a:gd name="T3" fmla="*/ 0 h 397"/>
                  <a:gd name="T4" fmla="*/ 1469 w 1546"/>
                  <a:gd name="T5" fmla="*/ 2 h 397"/>
                  <a:gd name="T6" fmla="*/ 1490 w 1546"/>
                  <a:gd name="T7" fmla="*/ 9 h 397"/>
                  <a:gd name="T8" fmla="*/ 1509 w 1546"/>
                  <a:gd name="T9" fmla="*/ 20 h 397"/>
                  <a:gd name="T10" fmla="*/ 1524 w 1546"/>
                  <a:gd name="T11" fmla="*/ 36 h 397"/>
                  <a:gd name="T12" fmla="*/ 1535 w 1546"/>
                  <a:gd name="T13" fmla="*/ 55 h 397"/>
                  <a:gd name="T14" fmla="*/ 1544 w 1546"/>
                  <a:gd name="T15" fmla="*/ 76 h 397"/>
                  <a:gd name="T16" fmla="*/ 1546 w 1546"/>
                  <a:gd name="T17" fmla="*/ 99 h 397"/>
                  <a:gd name="T18" fmla="*/ 1546 w 1546"/>
                  <a:gd name="T19" fmla="*/ 397 h 397"/>
                  <a:gd name="T20" fmla="*/ 0 w 1546"/>
                  <a:gd name="T21" fmla="*/ 397 h 397"/>
                  <a:gd name="T22" fmla="*/ 0 w 1546"/>
                  <a:gd name="T23" fmla="*/ 99 h 397"/>
                  <a:gd name="T24" fmla="*/ 3 w 1546"/>
                  <a:gd name="T25" fmla="*/ 76 h 397"/>
                  <a:gd name="T26" fmla="*/ 10 w 1546"/>
                  <a:gd name="T27" fmla="*/ 55 h 397"/>
                  <a:gd name="T28" fmla="*/ 21 w 1546"/>
                  <a:gd name="T29" fmla="*/ 36 h 397"/>
                  <a:gd name="T30" fmla="*/ 37 w 1546"/>
                  <a:gd name="T31" fmla="*/ 20 h 397"/>
                  <a:gd name="T32" fmla="*/ 56 w 1546"/>
                  <a:gd name="T33" fmla="*/ 9 h 397"/>
                  <a:gd name="T34" fmla="*/ 77 w 1546"/>
                  <a:gd name="T35" fmla="*/ 2 h 397"/>
                  <a:gd name="T36" fmla="*/ 99 w 1546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6" h="397">
                    <a:moveTo>
                      <a:pt x="99" y="0"/>
                    </a:moveTo>
                    <a:lnTo>
                      <a:pt x="1446" y="0"/>
                    </a:lnTo>
                    <a:lnTo>
                      <a:pt x="1469" y="2"/>
                    </a:lnTo>
                    <a:lnTo>
                      <a:pt x="1490" y="9"/>
                    </a:lnTo>
                    <a:lnTo>
                      <a:pt x="1509" y="20"/>
                    </a:lnTo>
                    <a:lnTo>
                      <a:pt x="1524" y="36"/>
                    </a:lnTo>
                    <a:lnTo>
                      <a:pt x="1535" y="55"/>
                    </a:lnTo>
                    <a:lnTo>
                      <a:pt x="1544" y="76"/>
                    </a:lnTo>
                    <a:lnTo>
                      <a:pt x="1546" y="99"/>
                    </a:lnTo>
                    <a:lnTo>
                      <a:pt x="1546" y="397"/>
                    </a:lnTo>
                    <a:lnTo>
                      <a:pt x="0" y="397"/>
                    </a:lnTo>
                    <a:lnTo>
                      <a:pt x="0" y="99"/>
                    </a:lnTo>
                    <a:lnTo>
                      <a:pt x="3" y="76"/>
                    </a:lnTo>
                    <a:lnTo>
                      <a:pt x="10" y="55"/>
                    </a:lnTo>
                    <a:lnTo>
                      <a:pt x="21" y="36"/>
                    </a:lnTo>
                    <a:lnTo>
                      <a:pt x="37" y="20"/>
                    </a:lnTo>
                    <a:lnTo>
                      <a:pt x="56" y="9"/>
                    </a:lnTo>
                    <a:lnTo>
                      <a:pt x="77" y="2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18"/>
              <p:cNvSpPr>
                <a:spLocks/>
              </p:cNvSpPr>
              <p:nvPr/>
            </p:nvSpPr>
            <p:spPr bwMode="auto">
              <a:xfrm>
                <a:off x="2516188" y="1419225"/>
                <a:ext cx="28575" cy="165100"/>
              </a:xfrm>
              <a:custGeom>
                <a:avLst/>
                <a:gdLst>
                  <a:gd name="T0" fmla="*/ 0 w 198"/>
                  <a:gd name="T1" fmla="*/ 0 h 1140"/>
                  <a:gd name="T2" fmla="*/ 198 w 198"/>
                  <a:gd name="T3" fmla="*/ 0 h 1140"/>
                  <a:gd name="T4" fmla="*/ 198 w 198"/>
                  <a:gd name="T5" fmla="*/ 1041 h 1140"/>
                  <a:gd name="T6" fmla="*/ 196 w 198"/>
                  <a:gd name="T7" fmla="*/ 1064 h 1140"/>
                  <a:gd name="T8" fmla="*/ 188 w 198"/>
                  <a:gd name="T9" fmla="*/ 1085 h 1140"/>
                  <a:gd name="T10" fmla="*/ 177 w 198"/>
                  <a:gd name="T11" fmla="*/ 1104 h 1140"/>
                  <a:gd name="T12" fmla="*/ 161 w 198"/>
                  <a:gd name="T13" fmla="*/ 1118 h 1140"/>
                  <a:gd name="T14" fmla="*/ 143 w 198"/>
                  <a:gd name="T15" fmla="*/ 1131 h 1140"/>
                  <a:gd name="T16" fmla="*/ 122 w 198"/>
                  <a:gd name="T17" fmla="*/ 1138 h 1140"/>
                  <a:gd name="T18" fmla="*/ 99 w 198"/>
                  <a:gd name="T19" fmla="*/ 1140 h 1140"/>
                  <a:gd name="T20" fmla="*/ 77 w 198"/>
                  <a:gd name="T21" fmla="*/ 1138 h 1140"/>
                  <a:gd name="T22" fmla="*/ 56 w 198"/>
                  <a:gd name="T23" fmla="*/ 1131 h 1140"/>
                  <a:gd name="T24" fmla="*/ 37 w 198"/>
                  <a:gd name="T25" fmla="*/ 1118 h 1140"/>
                  <a:gd name="T26" fmla="*/ 21 w 198"/>
                  <a:gd name="T27" fmla="*/ 1104 h 1140"/>
                  <a:gd name="T28" fmla="*/ 10 w 198"/>
                  <a:gd name="T29" fmla="*/ 1085 h 1140"/>
                  <a:gd name="T30" fmla="*/ 3 w 198"/>
                  <a:gd name="T31" fmla="*/ 1064 h 1140"/>
                  <a:gd name="T32" fmla="*/ 0 w 198"/>
                  <a:gd name="T33" fmla="*/ 1041 h 1140"/>
                  <a:gd name="T34" fmla="*/ 0 w 198"/>
                  <a:gd name="T35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1140">
                    <a:moveTo>
                      <a:pt x="0" y="0"/>
                    </a:moveTo>
                    <a:lnTo>
                      <a:pt x="198" y="0"/>
                    </a:lnTo>
                    <a:lnTo>
                      <a:pt x="198" y="1041"/>
                    </a:lnTo>
                    <a:lnTo>
                      <a:pt x="196" y="1064"/>
                    </a:lnTo>
                    <a:lnTo>
                      <a:pt x="188" y="1085"/>
                    </a:lnTo>
                    <a:lnTo>
                      <a:pt x="177" y="1104"/>
                    </a:lnTo>
                    <a:lnTo>
                      <a:pt x="161" y="1118"/>
                    </a:lnTo>
                    <a:lnTo>
                      <a:pt x="143" y="1131"/>
                    </a:lnTo>
                    <a:lnTo>
                      <a:pt x="122" y="1138"/>
                    </a:lnTo>
                    <a:lnTo>
                      <a:pt x="99" y="1140"/>
                    </a:lnTo>
                    <a:lnTo>
                      <a:pt x="77" y="1138"/>
                    </a:lnTo>
                    <a:lnTo>
                      <a:pt x="56" y="1131"/>
                    </a:lnTo>
                    <a:lnTo>
                      <a:pt x="37" y="1118"/>
                    </a:lnTo>
                    <a:lnTo>
                      <a:pt x="21" y="1104"/>
                    </a:lnTo>
                    <a:lnTo>
                      <a:pt x="10" y="1085"/>
                    </a:lnTo>
                    <a:lnTo>
                      <a:pt x="3" y="1064"/>
                    </a:lnTo>
                    <a:lnTo>
                      <a:pt x="0" y="10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98297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ГОРОДА КУРСКА НА СОЦИАЛЬНУЮ ПОЛИТИКУ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119152"/>
              </p:ext>
            </p:extLst>
          </p:nvPr>
        </p:nvGraphicFramePr>
        <p:xfrm>
          <a:off x="614570" y="1140493"/>
          <a:ext cx="11098378" cy="52920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52980"/>
                <a:gridCol w="1337949"/>
                <a:gridCol w="1252851"/>
                <a:gridCol w="1076325"/>
                <a:gridCol w="978273"/>
              </a:tblGrid>
              <a:tr h="53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Виды</a:t>
                      </a:r>
                      <a:r>
                        <a:rPr lang="ru-RU" sz="1400" baseline="0" dirty="0" smtClean="0">
                          <a:latin typeface="+mj-lt"/>
                        </a:rPr>
                        <a:t> с</a:t>
                      </a:r>
                      <a:r>
                        <a:rPr lang="ru-RU" sz="1400" dirty="0" smtClean="0">
                          <a:latin typeface="+mj-lt"/>
                        </a:rPr>
                        <a:t>оциальных выплат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Кол-во</a:t>
                      </a:r>
                      <a:r>
                        <a:rPr lang="ru-RU" sz="1200" baseline="0" dirty="0" smtClean="0">
                          <a:latin typeface="+mj-lt"/>
                        </a:rPr>
                        <a:t> получателей на 2023 год (чел)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тыс.руб.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тыс.руб.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тыс.руб.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10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1. Надбавки к пенсиям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314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38 188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31 504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31 504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2425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2. Оказание адресной  материальной  помощи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7 080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7 080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7 080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4617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3. Ежемесячные доплаты к пенсии за звание «Почетный гражданин</a:t>
                      </a:r>
                      <a:r>
                        <a:rPr lang="ru-RU" sz="1400" baseline="0" dirty="0" smtClean="0">
                          <a:latin typeface="+mj-lt"/>
                        </a:rPr>
                        <a:t> города Курска»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4 705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4 705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4 705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447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4. Ежемесячные выплаты лицам,</a:t>
                      </a:r>
                      <a:r>
                        <a:rPr lang="ru-RU" sz="1400" baseline="0" dirty="0" smtClean="0">
                          <a:latin typeface="+mj-lt"/>
                        </a:rPr>
                        <a:t> награжденным почетным знаком «За особые заслуги перед городом»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1 559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1 559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1 559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5. Обеспечение жильем молодых</a:t>
                      </a:r>
                      <a:r>
                        <a:rPr lang="ru-RU" sz="1400" baseline="0" dirty="0" smtClean="0">
                          <a:latin typeface="+mj-lt"/>
                        </a:rPr>
                        <a:t> семей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10 657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10 491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10 491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903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6. </a:t>
                      </a:r>
                      <a:r>
                        <a:rPr lang="ru-RU" sz="1400" kern="1200" baseline="0" dirty="0" smtClean="0">
                          <a:latin typeface="+mj-lt"/>
                        </a:rPr>
                        <a:t>Возмещение затрат на уплату процентов по кредитам и займам, полученным в Российских кредитных организациях и ипотечных агентствах на приобретение и строительство жилья работникам учреждения образования города Курска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6 385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6 385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6 385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4956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7.Содержание учреждений социальной политики  и комитета социальной защиты населения города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11 585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11 055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11 055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1701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8.Иные мероприятия в  области социальной политики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1316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13 293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12 284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12 284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9. Переданные </a:t>
                      </a:r>
                      <a:r>
                        <a:rPr lang="ru-RU" sz="1400" dirty="0" err="1" smtClean="0">
                          <a:latin typeface="+mj-lt"/>
                          <a:cs typeface="Times New Roman" pitchFamily="18" charset="0"/>
                        </a:rPr>
                        <a:t>гос</a:t>
                      </a: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. полномочия из бюджетов других уровней в сфере социальной защиты населения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2 822 343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2 813 651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ВСЕГО расходы на социальную политику</a:t>
                      </a:r>
                      <a:endParaRPr lang="ru-RU" sz="14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2 915 795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2 898 714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85 063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40268" y="1175934"/>
            <a:ext cx="5334840" cy="225885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В  городе Курске проведена большая работа по  совершенствованию открытости бюджета. Современные информационные технологии, внедренные на территории города Курска, во многом обеспечивают доступность к информации о его исполнении.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Начиная с 2014 года все финансовые органы страны начали составлять на регулярной основе отдельный аналитический документ «Бюджет для граждан», который должен содержать основные положения проекта решения о бюджете и отчета о его исполнении в доступной и понятной форме.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317411" y="1148502"/>
            <a:ext cx="5334658" cy="225885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города Курска во время бюджетного года и показать формы их возможного взаимодействия с гражданином города  по вопросам расходования общественных финансов.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Очень надеемся, что «Бюджет для граждан», разработанный комитетом  финансов города Курска, станет доступным источником для повышения финансовой грамотности жителей города  и активизации общественного контроля за муниципальными расходами.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Рассчитываем, что наша совместная работа будет способствовать развитию прозрачности и открытости бюджета и бюджетного процесса для граждан.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974" y="189319"/>
            <a:ext cx="10865180" cy="695924"/>
          </a:xfrm>
        </p:spPr>
        <p:txBody>
          <a:bodyPr/>
          <a:lstStyle/>
          <a:p>
            <a:r>
              <a:rPr lang="ru-RU" dirty="0" smtClean="0"/>
              <a:t>УВАЖАЕМЫЕ ЖИТЕЛИ ГОРОДА КУРСКА!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2">
            <a:extLst>
              <a:ext uri="{FF2B5EF4-FFF2-40B4-BE49-F238E27FC236}">
                <a16:creationId xmlns:a16="http://schemas.microsoft.com/office/drawing/2014/main" xmlns="" id="{871B9AC9-C716-4BBF-856B-1DC996EA6CB0}"/>
              </a:ext>
            </a:extLst>
          </p:cNvPr>
          <p:cNvSpPr/>
          <p:nvPr/>
        </p:nvSpPr>
        <p:spPr>
          <a:xfrm>
            <a:off x="965740" y="1492017"/>
            <a:ext cx="9930862" cy="203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Учреждения культуры города Курска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его досуга и отдыха.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На территории города осуществляют деятельность: </a:t>
            </a:r>
            <a:r>
              <a:rPr lang="ru-RU" sz="16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6 центров досуга, центр народного творчества «Русь», городской культурный центр «Лира», концертно-творческий центр «Звездный», центр историко-культурного наследия,  централизованная система  библиотек, одно учреждение по бухгалтерскому и хозяйственному обслуживанию учреждений культуры, управление культуры.</a:t>
            </a:r>
            <a:endParaRPr lang="ko-KR" altLang="en-US" sz="1600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E6F17AA-1729-49A7-A48C-1632D5B2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ГОРОДА КУРСКА НА КУЛЬТУРУ</a:t>
            </a:r>
            <a:br>
              <a:rPr lang="ru-RU" dirty="0" smtClean="0"/>
            </a:br>
            <a:r>
              <a:rPr lang="ru-RU" sz="2000" b="0" dirty="0" smtClean="0">
                <a:latin typeface="+mn-lt"/>
              </a:rPr>
              <a:t> (без учета финансовой помощи из областного бюджета) </a:t>
            </a:r>
            <a:endParaRPr lang="ru-RU" dirty="0">
              <a:latin typeface="+mn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096683" y="3742267"/>
            <a:ext cx="9672917" cy="2438399"/>
            <a:chOff x="2061883" y="1260707"/>
            <a:chExt cx="8202705" cy="2160000"/>
          </a:xfrm>
        </p:grpSpPr>
        <p:grpSp>
          <p:nvGrpSpPr>
            <p:cNvPr id="2" name="그룹 109">
              <a:extLst>
                <a:ext uri="{FF2B5EF4-FFF2-40B4-BE49-F238E27FC236}">
                  <a16:creationId xmlns:a16="http://schemas.microsoft.com/office/drawing/2014/main" xmlns="" id="{9C88DAFC-1ADA-42F2-8B26-07AECB3DFC3E}"/>
                </a:ext>
              </a:extLst>
            </p:cNvPr>
            <p:cNvGrpSpPr/>
            <p:nvPr/>
          </p:nvGrpSpPr>
          <p:grpSpPr>
            <a:xfrm>
              <a:off x="2061883" y="1260707"/>
              <a:ext cx="8202705" cy="2160000"/>
              <a:chOff x="3352800" y="1672440"/>
              <a:chExt cx="5486400" cy="2160000"/>
            </a:xfrm>
          </p:grpSpPr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xmlns="" id="{53CD62E5-6139-45E3-BB10-94ABBF32363C}"/>
                  </a:ext>
                </a:extLst>
              </p:cNvPr>
              <p:cNvSpPr/>
              <p:nvPr/>
            </p:nvSpPr>
            <p:spPr>
              <a:xfrm>
                <a:off x="3352800" y="1672440"/>
                <a:ext cx="1828800" cy="2160000"/>
              </a:xfrm>
              <a:prstGeom prst="snip2DiagRect">
                <a:avLst>
                  <a:gd name="adj1" fmla="val 16666"/>
                  <a:gd name="adj2" fmla="val 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Rectangle 20">
                <a:extLst>
                  <a:ext uri="{FF2B5EF4-FFF2-40B4-BE49-F238E27FC236}">
                    <a16:creationId xmlns:a16="http://schemas.microsoft.com/office/drawing/2014/main" xmlns="" id="{2681F91F-8EF0-416E-8455-264D5CDD8485}"/>
                  </a:ext>
                </a:extLst>
              </p:cNvPr>
              <p:cNvSpPr/>
              <p:nvPr/>
            </p:nvSpPr>
            <p:spPr>
              <a:xfrm>
                <a:off x="5181600" y="1672440"/>
                <a:ext cx="1828800" cy="2160000"/>
              </a:xfrm>
              <a:prstGeom prst="snip2Diag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xmlns="" id="{C4DF876B-3D8B-4062-B627-E508243FAA87}"/>
                  </a:ext>
                </a:extLst>
              </p:cNvPr>
              <p:cNvSpPr/>
              <p:nvPr/>
            </p:nvSpPr>
            <p:spPr>
              <a:xfrm>
                <a:off x="7010400" y="1672440"/>
                <a:ext cx="1828800" cy="2160000"/>
              </a:xfrm>
              <a:prstGeom prst="snip2DiagRect">
                <a:avLst>
                  <a:gd name="adj1" fmla="val 16666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5" name="Group 31">
              <a:extLst>
                <a:ext uri="{FF2B5EF4-FFF2-40B4-BE49-F238E27FC236}">
                  <a16:creationId xmlns:a16="http://schemas.microsoft.com/office/drawing/2014/main" xmlns="" id="{6DEBD238-6727-4CAD-B6B9-06FDF2558467}"/>
                </a:ext>
              </a:extLst>
            </p:cNvPr>
            <p:cNvGrpSpPr/>
            <p:nvPr/>
          </p:nvGrpSpPr>
          <p:grpSpPr>
            <a:xfrm>
              <a:off x="2411507" y="2061943"/>
              <a:ext cx="1999128" cy="1136647"/>
              <a:chOff x="3131840" y="2172943"/>
              <a:chExt cx="3096344" cy="77466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0C86873-701D-41C4-9852-A77B50A59DFA}"/>
                  </a:ext>
                </a:extLst>
              </p:cNvPr>
              <p:cNvSpPr txBox="1"/>
              <p:nvPr/>
            </p:nvSpPr>
            <p:spPr>
              <a:xfrm>
                <a:off x="3131840" y="2172943"/>
                <a:ext cx="3096344" cy="3716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ru-RU" dirty="0" smtClean="0">
                    <a:solidFill>
                      <a:schemeClr val="bg1"/>
                    </a:solidFill>
                    <a:latin typeface="+mj-lt"/>
                  </a:rPr>
                  <a:t>2023 год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+mj-lt"/>
                  </a:rPr>
                  <a:t>(тыс.рублей)</a:t>
                </a:r>
                <a:endParaRPr lang="ru-RU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7F8A95-DE38-44FE-8D58-BFCA0F5CAC0C}"/>
                  </a:ext>
                </a:extLst>
              </p:cNvPr>
              <p:cNvSpPr txBox="1"/>
              <p:nvPr/>
            </p:nvSpPr>
            <p:spPr>
              <a:xfrm>
                <a:off x="3131840" y="2469760"/>
                <a:ext cx="3096344" cy="47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endParaRPr lang="ru-RU" sz="1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b="1" dirty="0" smtClean="0">
                    <a:latin typeface="+mj-lt"/>
                    <a:cs typeface="Times New Roman" pitchFamily="18" charset="0"/>
                  </a:rPr>
                  <a:t>377 076</a:t>
                </a:r>
              </a:p>
            </p:txBody>
          </p:sp>
        </p:grpSp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xmlns="" id="{BCCD711F-FDA2-40E6-B86C-990CA02D7B92}"/>
                </a:ext>
              </a:extLst>
            </p:cNvPr>
            <p:cNvGrpSpPr/>
            <p:nvPr/>
          </p:nvGrpSpPr>
          <p:grpSpPr>
            <a:xfrm>
              <a:off x="5226424" y="2054653"/>
              <a:ext cx="1837763" cy="1134023"/>
              <a:chOff x="3131840" y="2169895"/>
              <a:chExt cx="3096344" cy="78554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B019939-713E-4C23-9167-0BA7D3B12A83}"/>
                  </a:ext>
                </a:extLst>
              </p:cNvPr>
              <p:cNvSpPr txBox="1"/>
              <p:nvPr/>
            </p:nvSpPr>
            <p:spPr>
              <a:xfrm>
                <a:off x="3131840" y="2169895"/>
                <a:ext cx="3096344" cy="3777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ru-RU" dirty="0" smtClean="0">
                    <a:solidFill>
                      <a:schemeClr val="bg1"/>
                    </a:solidFill>
                    <a:latin typeface="+mj-lt"/>
                  </a:rPr>
                  <a:t>2024 год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+mj-lt"/>
                  </a:rPr>
                  <a:t>(тыс.рублей)</a:t>
                </a:r>
                <a:endParaRPr lang="ru-RU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4C3BC87E-A539-4F75-A276-60074453B4E1}"/>
                  </a:ext>
                </a:extLst>
              </p:cNvPr>
              <p:cNvSpPr txBox="1"/>
              <p:nvPr/>
            </p:nvSpPr>
            <p:spPr>
              <a:xfrm>
                <a:off x="3131840" y="2469763"/>
                <a:ext cx="3096344" cy="48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endParaRPr lang="ru-RU" sz="1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ru-RU" sz="2800" b="1" dirty="0" smtClean="0">
                    <a:latin typeface="+mj-lt"/>
                    <a:cs typeface="Times New Roman" pitchFamily="18" charset="0"/>
                  </a:rPr>
                  <a:t>339 352</a:t>
                </a:r>
              </a:p>
            </p:txBody>
          </p:sp>
        </p:grpSp>
        <p:grpSp>
          <p:nvGrpSpPr>
            <p:cNvPr id="7" name="Group 37">
              <a:extLst>
                <a:ext uri="{FF2B5EF4-FFF2-40B4-BE49-F238E27FC236}">
                  <a16:creationId xmlns:a16="http://schemas.microsoft.com/office/drawing/2014/main" xmlns="" id="{2DA33E7E-C2A1-4885-B208-8286E184413C}"/>
                </a:ext>
              </a:extLst>
            </p:cNvPr>
            <p:cNvGrpSpPr/>
            <p:nvPr/>
          </p:nvGrpSpPr>
          <p:grpSpPr>
            <a:xfrm>
              <a:off x="7969623" y="1993806"/>
              <a:ext cx="1864659" cy="1199513"/>
              <a:chOff x="3131840" y="2149701"/>
              <a:chExt cx="3096344" cy="91976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FFCBBB5-12B4-4B91-9F8A-03469E3E630C}"/>
                  </a:ext>
                </a:extLst>
              </p:cNvPr>
              <p:cNvSpPr txBox="1"/>
              <p:nvPr/>
            </p:nvSpPr>
            <p:spPr>
              <a:xfrm>
                <a:off x="3131840" y="2149701"/>
                <a:ext cx="3096344" cy="41810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ru-RU" dirty="0" smtClean="0">
                    <a:solidFill>
                      <a:schemeClr val="bg1"/>
                    </a:solidFill>
                    <a:latin typeface="+mj-lt"/>
                  </a:rPr>
                  <a:t>2025 год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+mj-lt"/>
                  </a:rPr>
                  <a:t>(тыс.рублей)</a:t>
                </a:r>
                <a:endParaRPr lang="ru-RU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E00C4FD-BF2C-40AD-BFB8-F89DBEC9B33E}"/>
                  </a:ext>
                </a:extLst>
              </p:cNvPr>
              <p:cNvSpPr txBox="1"/>
              <p:nvPr/>
            </p:nvSpPr>
            <p:spPr>
              <a:xfrm>
                <a:off x="3131840" y="2531849"/>
                <a:ext cx="3096344" cy="537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endParaRPr lang="ru-RU" sz="1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ru-RU" sz="2800" b="1" dirty="0" smtClean="0">
                    <a:latin typeface="+mj-lt"/>
                    <a:cs typeface="Times New Roman" pitchFamily="18" charset="0"/>
                  </a:rPr>
                  <a:t>339 352</a:t>
                </a:r>
              </a:p>
            </p:txBody>
          </p:sp>
        </p:grpSp>
        <p:sp>
          <p:nvSpPr>
            <p:cNvPr id="26" name="Rounded Rectangle 27">
              <a:extLst>
                <a:ext uri="{FF2B5EF4-FFF2-40B4-BE49-F238E27FC236}">
                  <a16:creationId xmlns:a16="http://schemas.microsoft.com/office/drawing/2014/main" xmlns="" id="{153CA86B-9D4B-4EE8-B817-AC0DC5DBE5A9}"/>
                </a:ext>
              </a:extLst>
            </p:cNvPr>
            <p:cNvSpPr/>
            <p:nvPr/>
          </p:nvSpPr>
          <p:spPr>
            <a:xfrm>
              <a:off x="8797263" y="1514619"/>
              <a:ext cx="346396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xmlns="" id="{FC8964F8-3900-40BF-8300-D2FB164A3722}"/>
                </a:ext>
              </a:extLst>
            </p:cNvPr>
            <p:cNvSpPr/>
            <p:nvPr/>
          </p:nvSpPr>
          <p:spPr>
            <a:xfrm>
              <a:off x="5991629" y="1522590"/>
              <a:ext cx="352176" cy="303924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Freeform 1299"/>
            <p:cNvSpPr>
              <a:spLocks noEditPoints="1"/>
            </p:cNvSpPr>
            <p:nvPr/>
          </p:nvSpPr>
          <p:spPr bwMode="auto">
            <a:xfrm>
              <a:off x="3278497" y="1500494"/>
              <a:ext cx="352207" cy="382095"/>
            </a:xfrm>
            <a:custGeom>
              <a:avLst/>
              <a:gdLst>
                <a:gd name="T0" fmla="*/ 3289 w 3576"/>
                <a:gd name="T1" fmla="*/ 2112 h 3791"/>
                <a:gd name="T2" fmla="*/ 3384 w 3576"/>
                <a:gd name="T3" fmla="*/ 1943 h 3791"/>
                <a:gd name="T4" fmla="*/ 2498 w 3576"/>
                <a:gd name="T5" fmla="*/ 2112 h 3791"/>
                <a:gd name="T6" fmla="*/ 3069 w 3576"/>
                <a:gd name="T7" fmla="*/ 1803 h 3791"/>
                <a:gd name="T8" fmla="*/ 1881 w 3576"/>
                <a:gd name="T9" fmla="*/ 1803 h 3791"/>
                <a:gd name="T10" fmla="*/ 2103 w 3576"/>
                <a:gd name="T11" fmla="*/ 2112 h 3791"/>
                <a:gd name="T12" fmla="*/ 1881 w 3576"/>
                <a:gd name="T13" fmla="*/ 1803 h 3791"/>
                <a:gd name="T14" fmla="*/ 916 w 3576"/>
                <a:gd name="T15" fmla="*/ 2112 h 3791"/>
                <a:gd name="T16" fmla="*/ 1487 w 3576"/>
                <a:gd name="T17" fmla="*/ 1803 h 3791"/>
                <a:gd name="T18" fmla="*/ 386 w 3576"/>
                <a:gd name="T19" fmla="*/ 1803 h 3791"/>
                <a:gd name="T20" fmla="*/ 521 w 3576"/>
                <a:gd name="T21" fmla="*/ 2112 h 3791"/>
                <a:gd name="T22" fmla="*/ 386 w 3576"/>
                <a:gd name="T23" fmla="*/ 1803 h 3791"/>
                <a:gd name="T24" fmla="*/ 219 w 3576"/>
                <a:gd name="T25" fmla="*/ 1243 h 3791"/>
                <a:gd name="T26" fmla="*/ 453 w 3576"/>
                <a:gd name="T27" fmla="*/ 1487 h 3791"/>
                <a:gd name="T28" fmla="*/ 1255 w 3576"/>
                <a:gd name="T29" fmla="*/ 867 h 3791"/>
                <a:gd name="T30" fmla="*/ 824 w 3576"/>
                <a:gd name="T31" fmla="*/ 1352 h 3791"/>
                <a:gd name="T32" fmla="*/ 1255 w 3576"/>
                <a:gd name="T33" fmla="*/ 867 h 3791"/>
                <a:gd name="T34" fmla="*/ 1625 w 3576"/>
                <a:gd name="T35" fmla="*/ 732 h 3791"/>
                <a:gd name="T36" fmla="*/ 1939 w 3576"/>
                <a:gd name="T37" fmla="*/ 947 h 3791"/>
                <a:gd name="T38" fmla="*/ 3085 w 3576"/>
                <a:gd name="T39" fmla="*/ 351 h 3791"/>
                <a:gd name="T40" fmla="*/ 3143 w 3576"/>
                <a:gd name="T41" fmla="*/ 509 h 3791"/>
                <a:gd name="T42" fmla="*/ 2740 w 3576"/>
                <a:gd name="T43" fmla="*/ 327 h 3791"/>
                <a:gd name="T44" fmla="*/ 2310 w 3576"/>
                <a:gd name="T45" fmla="*/ 812 h 3791"/>
                <a:gd name="T46" fmla="*/ 2740 w 3576"/>
                <a:gd name="T47" fmla="*/ 327 h 3791"/>
                <a:gd name="T48" fmla="*/ 3124 w 3576"/>
                <a:gd name="T49" fmla="*/ 5 h 3791"/>
                <a:gd name="T50" fmla="*/ 3160 w 3576"/>
                <a:gd name="T51" fmla="*/ 27 h 3791"/>
                <a:gd name="T52" fmla="*/ 3185 w 3576"/>
                <a:gd name="T53" fmla="*/ 64 h 3791"/>
                <a:gd name="T54" fmla="*/ 3362 w 3576"/>
                <a:gd name="T55" fmla="*/ 559 h 3791"/>
                <a:gd name="T56" fmla="*/ 3353 w 3576"/>
                <a:gd name="T57" fmla="*/ 607 h 3791"/>
                <a:gd name="T58" fmla="*/ 3331 w 3576"/>
                <a:gd name="T59" fmla="*/ 637 h 3791"/>
                <a:gd name="T60" fmla="*/ 3298 w 3576"/>
                <a:gd name="T61" fmla="*/ 657 h 3791"/>
                <a:gd name="T62" fmla="*/ 3480 w 3576"/>
                <a:gd name="T63" fmla="*/ 1611 h 3791"/>
                <a:gd name="T64" fmla="*/ 3529 w 3576"/>
                <a:gd name="T65" fmla="*/ 1624 h 3791"/>
                <a:gd name="T66" fmla="*/ 3563 w 3576"/>
                <a:gd name="T67" fmla="*/ 1658 h 3791"/>
                <a:gd name="T68" fmla="*/ 3576 w 3576"/>
                <a:gd name="T69" fmla="*/ 1707 h 3791"/>
                <a:gd name="T70" fmla="*/ 3573 w 3576"/>
                <a:gd name="T71" fmla="*/ 3720 h 3791"/>
                <a:gd name="T72" fmla="*/ 3548 w 3576"/>
                <a:gd name="T73" fmla="*/ 3763 h 3791"/>
                <a:gd name="T74" fmla="*/ 3506 w 3576"/>
                <a:gd name="T75" fmla="*/ 3787 h 3791"/>
                <a:gd name="T76" fmla="*/ 286 w 3576"/>
                <a:gd name="T77" fmla="*/ 3791 h 3791"/>
                <a:gd name="T78" fmla="*/ 237 w 3576"/>
                <a:gd name="T79" fmla="*/ 3778 h 3791"/>
                <a:gd name="T80" fmla="*/ 203 w 3576"/>
                <a:gd name="T81" fmla="*/ 3743 h 3791"/>
                <a:gd name="T82" fmla="*/ 190 w 3576"/>
                <a:gd name="T83" fmla="*/ 3695 h 3791"/>
                <a:gd name="T84" fmla="*/ 183 w 3576"/>
                <a:gd name="T85" fmla="*/ 1701 h 3791"/>
                <a:gd name="T86" fmla="*/ 6 w 3576"/>
                <a:gd name="T87" fmla="*/ 1219 h 3791"/>
                <a:gd name="T88" fmla="*/ 1 w 3576"/>
                <a:gd name="T89" fmla="*/ 1169 h 3791"/>
                <a:gd name="T90" fmla="*/ 19 w 3576"/>
                <a:gd name="T91" fmla="*/ 1129 h 3791"/>
                <a:gd name="T92" fmla="*/ 46 w 3576"/>
                <a:gd name="T93" fmla="*/ 1104 h 3791"/>
                <a:gd name="T94" fmla="*/ 3061 w 3576"/>
                <a:gd name="T95" fmla="*/ 6 h 3791"/>
                <a:gd name="T96" fmla="*/ 3105 w 3576"/>
                <a:gd name="T97" fmla="*/ 0 h 3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6" h="3791">
                  <a:moveTo>
                    <a:pt x="3384" y="1943"/>
                  </a:moveTo>
                  <a:lnTo>
                    <a:pt x="3289" y="2112"/>
                  </a:lnTo>
                  <a:lnTo>
                    <a:pt x="3384" y="2112"/>
                  </a:lnTo>
                  <a:lnTo>
                    <a:pt x="3384" y="1943"/>
                  </a:lnTo>
                  <a:close/>
                  <a:moveTo>
                    <a:pt x="2673" y="1803"/>
                  </a:moveTo>
                  <a:lnTo>
                    <a:pt x="2498" y="2112"/>
                  </a:lnTo>
                  <a:lnTo>
                    <a:pt x="2894" y="2112"/>
                  </a:lnTo>
                  <a:lnTo>
                    <a:pt x="3069" y="1803"/>
                  </a:lnTo>
                  <a:lnTo>
                    <a:pt x="2673" y="1803"/>
                  </a:lnTo>
                  <a:close/>
                  <a:moveTo>
                    <a:pt x="1881" y="1803"/>
                  </a:moveTo>
                  <a:lnTo>
                    <a:pt x="1708" y="2112"/>
                  </a:lnTo>
                  <a:lnTo>
                    <a:pt x="2103" y="2112"/>
                  </a:lnTo>
                  <a:lnTo>
                    <a:pt x="2278" y="1803"/>
                  </a:lnTo>
                  <a:lnTo>
                    <a:pt x="1881" y="1803"/>
                  </a:lnTo>
                  <a:close/>
                  <a:moveTo>
                    <a:pt x="1091" y="1803"/>
                  </a:moveTo>
                  <a:lnTo>
                    <a:pt x="916" y="2112"/>
                  </a:lnTo>
                  <a:lnTo>
                    <a:pt x="1313" y="2112"/>
                  </a:lnTo>
                  <a:lnTo>
                    <a:pt x="1487" y="1803"/>
                  </a:lnTo>
                  <a:lnTo>
                    <a:pt x="1091" y="1803"/>
                  </a:lnTo>
                  <a:close/>
                  <a:moveTo>
                    <a:pt x="386" y="1803"/>
                  </a:moveTo>
                  <a:lnTo>
                    <a:pt x="386" y="2112"/>
                  </a:lnTo>
                  <a:lnTo>
                    <a:pt x="521" y="2112"/>
                  </a:lnTo>
                  <a:lnTo>
                    <a:pt x="696" y="1803"/>
                  </a:lnTo>
                  <a:lnTo>
                    <a:pt x="386" y="1803"/>
                  </a:lnTo>
                  <a:close/>
                  <a:moveTo>
                    <a:pt x="511" y="1137"/>
                  </a:moveTo>
                  <a:lnTo>
                    <a:pt x="219" y="1243"/>
                  </a:lnTo>
                  <a:lnTo>
                    <a:pt x="326" y="1533"/>
                  </a:lnTo>
                  <a:lnTo>
                    <a:pt x="453" y="1487"/>
                  </a:lnTo>
                  <a:lnTo>
                    <a:pt x="511" y="1137"/>
                  </a:lnTo>
                  <a:close/>
                  <a:moveTo>
                    <a:pt x="1255" y="867"/>
                  </a:moveTo>
                  <a:lnTo>
                    <a:pt x="882" y="1003"/>
                  </a:lnTo>
                  <a:lnTo>
                    <a:pt x="824" y="1352"/>
                  </a:lnTo>
                  <a:lnTo>
                    <a:pt x="1196" y="1217"/>
                  </a:lnTo>
                  <a:lnTo>
                    <a:pt x="1255" y="867"/>
                  </a:lnTo>
                  <a:close/>
                  <a:moveTo>
                    <a:pt x="1997" y="597"/>
                  </a:moveTo>
                  <a:lnTo>
                    <a:pt x="1625" y="732"/>
                  </a:lnTo>
                  <a:lnTo>
                    <a:pt x="1566" y="1083"/>
                  </a:lnTo>
                  <a:lnTo>
                    <a:pt x="1939" y="947"/>
                  </a:lnTo>
                  <a:lnTo>
                    <a:pt x="1997" y="597"/>
                  </a:lnTo>
                  <a:close/>
                  <a:moveTo>
                    <a:pt x="3085" y="351"/>
                  </a:moveTo>
                  <a:lnTo>
                    <a:pt x="3053" y="541"/>
                  </a:lnTo>
                  <a:lnTo>
                    <a:pt x="3143" y="509"/>
                  </a:lnTo>
                  <a:lnTo>
                    <a:pt x="3085" y="351"/>
                  </a:lnTo>
                  <a:close/>
                  <a:moveTo>
                    <a:pt x="2740" y="327"/>
                  </a:moveTo>
                  <a:lnTo>
                    <a:pt x="2368" y="463"/>
                  </a:lnTo>
                  <a:lnTo>
                    <a:pt x="2310" y="812"/>
                  </a:lnTo>
                  <a:lnTo>
                    <a:pt x="2682" y="677"/>
                  </a:lnTo>
                  <a:lnTo>
                    <a:pt x="2740" y="327"/>
                  </a:lnTo>
                  <a:close/>
                  <a:moveTo>
                    <a:pt x="3105" y="0"/>
                  </a:moveTo>
                  <a:lnTo>
                    <a:pt x="3124" y="5"/>
                  </a:lnTo>
                  <a:lnTo>
                    <a:pt x="3144" y="14"/>
                  </a:lnTo>
                  <a:lnTo>
                    <a:pt x="3160" y="27"/>
                  </a:lnTo>
                  <a:lnTo>
                    <a:pt x="3174" y="43"/>
                  </a:lnTo>
                  <a:lnTo>
                    <a:pt x="3185" y="64"/>
                  </a:lnTo>
                  <a:lnTo>
                    <a:pt x="3356" y="533"/>
                  </a:lnTo>
                  <a:lnTo>
                    <a:pt x="3362" y="559"/>
                  </a:lnTo>
                  <a:lnTo>
                    <a:pt x="3361" y="583"/>
                  </a:lnTo>
                  <a:lnTo>
                    <a:pt x="3353" y="607"/>
                  </a:lnTo>
                  <a:lnTo>
                    <a:pt x="3343" y="623"/>
                  </a:lnTo>
                  <a:lnTo>
                    <a:pt x="3331" y="637"/>
                  </a:lnTo>
                  <a:lnTo>
                    <a:pt x="3316" y="649"/>
                  </a:lnTo>
                  <a:lnTo>
                    <a:pt x="3298" y="657"/>
                  </a:lnTo>
                  <a:lnTo>
                    <a:pt x="673" y="1611"/>
                  </a:lnTo>
                  <a:lnTo>
                    <a:pt x="3480" y="1611"/>
                  </a:lnTo>
                  <a:lnTo>
                    <a:pt x="3506" y="1614"/>
                  </a:lnTo>
                  <a:lnTo>
                    <a:pt x="3529" y="1624"/>
                  </a:lnTo>
                  <a:lnTo>
                    <a:pt x="3548" y="1639"/>
                  </a:lnTo>
                  <a:lnTo>
                    <a:pt x="3563" y="1658"/>
                  </a:lnTo>
                  <a:lnTo>
                    <a:pt x="3573" y="1682"/>
                  </a:lnTo>
                  <a:lnTo>
                    <a:pt x="3576" y="1707"/>
                  </a:lnTo>
                  <a:lnTo>
                    <a:pt x="3576" y="3695"/>
                  </a:lnTo>
                  <a:lnTo>
                    <a:pt x="3573" y="3720"/>
                  </a:lnTo>
                  <a:lnTo>
                    <a:pt x="3563" y="3743"/>
                  </a:lnTo>
                  <a:lnTo>
                    <a:pt x="3548" y="3763"/>
                  </a:lnTo>
                  <a:lnTo>
                    <a:pt x="3529" y="3778"/>
                  </a:lnTo>
                  <a:lnTo>
                    <a:pt x="3506" y="3787"/>
                  </a:lnTo>
                  <a:lnTo>
                    <a:pt x="3480" y="3791"/>
                  </a:lnTo>
                  <a:lnTo>
                    <a:pt x="286" y="3791"/>
                  </a:lnTo>
                  <a:lnTo>
                    <a:pt x="259" y="3787"/>
                  </a:lnTo>
                  <a:lnTo>
                    <a:pt x="237" y="3778"/>
                  </a:lnTo>
                  <a:lnTo>
                    <a:pt x="218" y="3763"/>
                  </a:lnTo>
                  <a:lnTo>
                    <a:pt x="203" y="3743"/>
                  </a:lnTo>
                  <a:lnTo>
                    <a:pt x="193" y="3720"/>
                  </a:lnTo>
                  <a:lnTo>
                    <a:pt x="190" y="3695"/>
                  </a:lnTo>
                  <a:lnTo>
                    <a:pt x="190" y="1712"/>
                  </a:lnTo>
                  <a:lnTo>
                    <a:pt x="183" y="1701"/>
                  </a:lnTo>
                  <a:lnTo>
                    <a:pt x="177" y="1690"/>
                  </a:lnTo>
                  <a:lnTo>
                    <a:pt x="6" y="1219"/>
                  </a:lnTo>
                  <a:lnTo>
                    <a:pt x="0" y="1195"/>
                  </a:lnTo>
                  <a:lnTo>
                    <a:pt x="1" y="1169"/>
                  </a:lnTo>
                  <a:lnTo>
                    <a:pt x="9" y="1146"/>
                  </a:lnTo>
                  <a:lnTo>
                    <a:pt x="19" y="1129"/>
                  </a:lnTo>
                  <a:lnTo>
                    <a:pt x="31" y="1115"/>
                  </a:lnTo>
                  <a:lnTo>
                    <a:pt x="46" y="1104"/>
                  </a:lnTo>
                  <a:lnTo>
                    <a:pt x="63" y="1096"/>
                  </a:lnTo>
                  <a:lnTo>
                    <a:pt x="3061" y="6"/>
                  </a:lnTo>
                  <a:lnTo>
                    <a:pt x="3083" y="1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0905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На территории города функционируют:</a:t>
            </a:r>
          </a:p>
          <a:p>
            <a:pPr algn="ctr"/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спортивно-оздоровительный центр «Меркурий»,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физкультурно-спортивный центр «Восток», Шахматный клуб,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10 спортивных школ.</a:t>
            </a:r>
          </a:p>
          <a:p>
            <a:endParaRPr lang="ru-RU" dirty="0" smtClean="0"/>
          </a:p>
          <a:p>
            <a:r>
              <a:rPr lang="ru-RU" dirty="0" smtClean="0"/>
              <a:t>Средства на содержание данных учреждений и мероприятия предусмотрены на: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+mj-lt"/>
              </a:rPr>
              <a:t> 2023 г.- 202 993 тыс.руб.</a:t>
            </a:r>
          </a:p>
          <a:p>
            <a:pPr algn="ctr"/>
            <a:r>
              <a:rPr lang="ru-RU" b="1" dirty="0" smtClean="0">
                <a:latin typeface="+mj-lt"/>
              </a:rPr>
              <a:t>2024 г.- 178 521 тыс.руб. </a:t>
            </a:r>
          </a:p>
          <a:p>
            <a:pPr algn="ctr"/>
            <a:r>
              <a:rPr lang="ru-RU" b="1" dirty="0" smtClean="0">
                <a:latin typeface="+mj-lt"/>
              </a:rPr>
              <a:t>2025 г.- 178 521 тыс.руб.</a:t>
            </a:r>
          </a:p>
          <a:p>
            <a:endParaRPr lang="ru-RU" dirty="0" smtClean="0"/>
          </a:p>
        </p:txBody>
      </p:sp>
      <p:pic>
        <p:nvPicPr>
          <p:cNvPr id="5" name="Рисунок 4" descr="5ad106d139d49817ab1befa7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4452" r="4452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AB788-9260-4C1F-B907-ED694083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2" y="381702"/>
            <a:ext cx="10865180" cy="695924"/>
          </a:xfrm>
        </p:spPr>
        <p:txBody>
          <a:bodyPr/>
          <a:lstStyle/>
          <a:p>
            <a:pPr eaLnBrk="0" hangingPunct="0"/>
            <a:r>
              <a:rPr lang="ru-RU" dirty="0" smtClean="0"/>
              <a:t>ФИЗИЧЕСКАЯ КУЛЬТУРА И СПОРТ</a:t>
            </a:r>
            <a:br>
              <a:rPr lang="ru-RU" dirty="0" smtClean="0"/>
            </a:br>
            <a:r>
              <a:rPr lang="ru-RU" sz="1800" b="0" dirty="0" smtClean="0">
                <a:latin typeface="+mn-lt"/>
              </a:rPr>
              <a:t>(без учета финансовой помощи из областного </a:t>
            </a:r>
            <a:br>
              <a:rPr lang="ru-RU" sz="1800" b="0" dirty="0" smtClean="0">
                <a:latin typeface="+mn-lt"/>
              </a:rPr>
            </a:br>
            <a:r>
              <a:rPr lang="ru-RU" sz="1800" b="0" dirty="0" smtClean="0">
                <a:latin typeface="+mn-lt"/>
              </a:rPr>
              <a:t>бюджета)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063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5630830" y="259953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9382039" y="2599536"/>
            <a:ext cx="93600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671220" y="3762419"/>
            <a:ext cx="335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627 526 тыс. руб.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4405001" y="3771383"/>
            <a:ext cx="335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401 082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8429891" y="3798278"/>
            <a:ext cx="318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401 082 тыс. руб.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879621" y="2599536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0D2693-5A6D-48AB-8264-8E903004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ДОРОЖНОГО ФОНДА </a:t>
            </a:r>
            <a:endParaRPr lang="ru-R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8446" y="2823882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2023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5694" y="2841812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2024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21906" y="2841812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2025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67317" y="1590800"/>
            <a:ext cx="637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  <a:cs typeface="Times New Roman" pitchFamily="18" charset="0"/>
              </a:rPr>
              <a:t>Объем бюджетных ассигнований муниципального дорожного фонда города Курска  предусмотрен: </a:t>
            </a:r>
            <a:endParaRPr lang="ru-RU" sz="20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976" y="4840958"/>
            <a:ext cx="861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Средства дорожного фонда будут направлены на </a:t>
            </a:r>
            <a:r>
              <a:rPr lang="ru-RU" u="sng" dirty="0" smtClean="0">
                <a:latin typeface="+mj-lt"/>
                <a:cs typeface="Times New Roman" pitchFamily="18" charset="0"/>
              </a:rPr>
              <a:t>реконструкцию, ремонт и содержание автомобильных дорог общего пользования</a:t>
            </a:r>
            <a:r>
              <a:rPr lang="ru-RU" dirty="0" smtClean="0">
                <a:latin typeface="+mj-lt"/>
                <a:cs typeface="Times New Roman" pitchFamily="18" charset="0"/>
              </a:rPr>
              <a:t> города Курска.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42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>
            <a:extLst>
              <a:ext uri="{FF2B5EF4-FFF2-40B4-BE49-F238E27FC236}">
                <a16:creationId xmlns:a16="http://schemas.microsoft.com/office/drawing/2014/main" xmlns="" id="{C54B68B1-3091-41B7-BBC1-D7BF2822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r>
              <a:rPr lang="ru-RU" dirty="0" smtClean="0"/>
              <a:t>КАПИТАЛЬНЫЕ ВЛОЖЕНИЯ В ОБЪЕКТЫ МУНИЦИПАЛЬНОЙ СОБСТВЕННОСТИ</a:t>
            </a:r>
            <a:endParaRPr lang="ru-RU" dirty="0">
              <a:latin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84825" y="2105025"/>
            <a:ext cx="11807175" cy="3931708"/>
            <a:chOff x="257825" y="1212851"/>
            <a:chExt cx="11807175" cy="3931708"/>
          </a:xfrm>
        </p:grpSpPr>
        <p:pic>
          <p:nvPicPr>
            <p:cNvPr id="1027" name="Picture 3" descr="C:\Users\Elka\Desktop\ocr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416300" y="1212851"/>
              <a:ext cx="5238749" cy="3931708"/>
            </a:xfrm>
            <a:prstGeom prst="rect">
              <a:avLst/>
            </a:prstGeom>
            <a:noFill/>
          </p:spPr>
        </p:pic>
        <p:sp>
          <p:nvSpPr>
            <p:cNvPr id="6" name="Текст 1">
              <a:extLst>
                <a:ext uri="{FF2B5EF4-FFF2-40B4-BE49-F238E27FC236}">
                  <a16:creationId xmlns:a16="http://schemas.microsoft.com/office/drawing/2014/main" xmlns="" id="{3C12C7AE-3750-4C33-AC6F-0090693BBBB1}"/>
                </a:ext>
              </a:extLst>
            </p:cNvPr>
            <p:cNvSpPr txBox="1">
              <a:spLocks/>
            </p:cNvSpPr>
            <p:nvPr/>
          </p:nvSpPr>
          <p:spPr>
            <a:xfrm>
              <a:off x="257825" y="1635125"/>
              <a:ext cx="3348975" cy="1751013"/>
            </a:xfrm>
            <a:prstGeom prst="rect">
              <a:avLst/>
            </a:prstGeom>
          </p:spPr>
          <p:txBody>
            <a:bodyPr/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noProof="0" dirty="0" smtClean="0">
                  <a:cs typeface="Times New Roman" pitchFamily="18" charset="0"/>
                </a:rPr>
                <a:t>    </a:t>
              </a: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реконструкция системы водоотведения ЮЗЖР самотечного коллектора по  ул. Парк Солянка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ru-RU" dirty="0" smtClean="0">
                  <a:cs typeface="Times New Roman" pitchFamily="18" charset="0"/>
                </a:rPr>
                <a:t>    строительство общеобразовательных школ</a:t>
              </a: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</a:pPr>
              <a:endParaRPr lang="ru-RU" dirty="0" smtClean="0">
                <a:cs typeface="Times New Roman" pitchFamily="18" charset="0"/>
              </a:endParaRPr>
            </a:p>
            <a:p>
              <a:pPr marL="228600"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ru-RU" dirty="0" smtClean="0">
                  <a:cs typeface="Times New Roman" pitchFamily="18" charset="0"/>
                </a:rPr>
                <a:t>    строительство и реконструкцию (модернизацию) объектов питьевого водоснабжения</a:t>
              </a:r>
            </a:p>
            <a:p>
              <a:endParaRPr lang="ru-RU" dirty="0" smtClean="0">
                <a:cs typeface="Times New Roman" pitchFamily="18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Текст 2">
              <a:extLst>
                <a:ext uri="{FF2B5EF4-FFF2-40B4-BE49-F238E27FC236}">
                  <a16:creationId xmlns:a16="http://schemas.microsoft.com/office/drawing/2014/main" xmlns="" id="{4B857DBD-0725-4FEA-BED5-97070181FD07}"/>
                </a:ext>
              </a:extLst>
            </p:cNvPr>
            <p:cNvSpPr txBox="1">
              <a:spLocks/>
            </p:cNvSpPr>
            <p:nvPr/>
          </p:nvSpPr>
          <p:spPr>
            <a:xfrm>
              <a:off x="8496443" y="2660025"/>
              <a:ext cx="3568557" cy="1751013"/>
            </a:xfrm>
            <a:prstGeom prst="rect">
              <a:avLst/>
            </a:prstGeom>
          </p:spPr>
          <p:txBody>
            <a:bodyPr anchor="ctr"/>
            <a:lstStyle/>
            <a:p>
              <a:pPr marL="228600" marR="0" lvl="0" indent="-22860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 </a:t>
              </a:r>
              <a:r>
                <a:rPr kumimoji="0" lang="ru-RU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 </a:t>
              </a: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  строительство насосной станции канализации ЮЗЖР</a:t>
              </a:r>
            </a:p>
            <a:p>
              <a:pPr marL="228600" marR="0" lvl="0" indent="-22860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   </a:t>
              </a:r>
              <a:r>
                <a:rPr kumimoji="0" lang="ru-RU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 </a:t>
              </a:r>
              <a:r>
                <a:rPr lang="ru-RU" dirty="0" smtClean="0">
                  <a:cs typeface="Times New Roman" pitchFamily="18" charset="0"/>
                </a:rPr>
                <a:t>переселение граждан из аварийного жилищного фонда, а также приобретение жилья детям- сиротам</a:t>
              </a:r>
              <a:endPara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  <a:p>
              <a:pPr marL="228600" marR="0" lvl="0" indent="-22860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    реконструкция насосной станции водопровода №7 в    г. Курске</a:t>
              </a:r>
              <a:endPara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57742" y="1466850"/>
              <a:ext cx="2607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88433" y="2909358"/>
              <a:ext cx="2607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58800" y="4017433"/>
              <a:ext cx="2607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788401" y="1456266"/>
              <a:ext cx="2607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830734" y="2556933"/>
              <a:ext cx="2607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830734" y="4030133"/>
              <a:ext cx="26077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 flipH="1">
            <a:off x="3743325" y="1005581"/>
            <a:ext cx="4838699" cy="1667877"/>
            <a:chOff x="4381481" y="1174446"/>
            <a:chExt cx="4195255" cy="1194132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806951" y="1470085"/>
              <a:ext cx="3304117" cy="513232"/>
              <a:chOff x="6314017" y="756111"/>
              <a:chExt cx="3304117" cy="471505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6314017" y="1092150"/>
                <a:ext cx="127000" cy="1354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7977908" y="756111"/>
                <a:ext cx="127000" cy="1354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9491134" y="914400"/>
                <a:ext cx="127000" cy="1354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381481" y="1538453"/>
              <a:ext cx="809213" cy="28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2025 *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41474" y="1174446"/>
              <a:ext cx="711200" cy="28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2024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47900" y="1347848"/>
              <a:ext cx="711200" cy="28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2023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22773" y="2063752"/>
              <a:ext cx="931335" cy="30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76 365</a:t>
              </a:r>
            </a:p>
            <a:p>
              <a:pPr>
                <a:lnSpc>
                  <a:spcPts val="1300"/>
                </a:lnSpc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тыс. руб.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74063" y="1692695"/>
              <a:ext cx="1168402" cy="30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1 182 758</a:t>
              </a:r>
            </a:p>
            <a:p>
              <a:pPr algn="ctr">
                <a:lnSpc>
                  <a:spcPts val="1300"/>
                </a:lnSpc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тыс. руб.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1055" y="1854201"/>
              <a:ext cx="955681" cy="30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893 497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тыс. руб.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27" name="Прямая соединительная линия 26"/>
          <p:cNvCxnSpPr>
            <a:stCxn id="36" idx="2"/>
            <a:endCxn id="35" idx="6"/>
          </p:cNvCxnSpPr>
          <p:nvPr/>
        </p:nvCxnSpPr>
        <p:spPr>
          <a:xfrm flipV="1">
            <a:off x="4426893" y="1521484"/>
            <a:ext cx="1598836" cy="2406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5" idx="2"/>
            <a:endCxn id="34" idx="6"/>
          </p:cNvCxnSpPr>
          <p:nvPr/>
        </p:nvCxnSpPr>
        <p:spPr>
          <a:xfrm>
            <a:off x="6172208" y="1521484"/>
            <a:ext cx="1772610" cy="5108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48925" y="6019800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1"/>
          <p:cNvSpPr txBox="1"/>
          <p:nvPr/>
        </p:nvSpPr>
        <p:spPr>
          <a:xfrm>
            <a:off x="3324225" y="6115051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Расходы за счет финансовой помощи из областного бюджета на 2025 год не распределены</a:t>
            </a:r>
            <a:endParaRPr lang="ru-RU" sz="11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648 958 тыс.рублей</a:t>
            </a:r>
            <a:endParaRPr lang="ru-RU" sz="24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813 704 тыс.рублей</a:t>
            </a:r>
            <a:endParaRPr lang="en-US" sz="2400" dirty="0">
              <a:solidFill>
                <a:schemeClr val="accent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1 263 171 тыс.рублей</a:t>
            </a:r>
            <a:endParaRPr lang="ru-RU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	Жилищно-коммунальное хозяйство включает следующие подразделы: </a:t>
            </a:r>
          </a:p>
          <a:p>
            <a:pPr algn="just">
              <a:buNone/>
            </a:pPr>
            <a:endParaRPr lang="ru-RU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жилищное хозяйство (жилищную сферу);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коммунальное хозяйство, осуществляющее ресурсное обеспечение жилого фонда и других зданий и помещений (водоснабжение, теплоснабжение, газоснабжение, электроснабжение),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уборку и благоустройство территорий населенных пунктов (содержание дорожно-мостового хозяйства, озеленение, вывоз, и утилизация мусора, канализация и т.п.);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другие расходы в области жилищно-коммунального хозяйства (содержание подведомственных учреждений). </a:t>
            </a:r>
          </a:p>
          <a:p>
            <a:pPr algn="just">
              <a:lnSpc>
                <a:spcPct val="50000"/>
              </a:lnSpc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18949"/>
            <a:ext cx="10865180" cy="695924"/>
          </a:xfrm>
        </p:spPr>
        <p:txBody>
          <a:bodyPr/>
          <a:lstStyle/>
          <a:p>
            <a:r>
              <a:rPr lang="ru-RU" dirty="0" smtClean="0"/>
              <a:t>РАСХОДЫ БЮДЖЕТА ГОРОДА КУРСКА НА </a:t>
            </a:r>
            <a:br>
              <a:rPr lang="ru-RU" dirty="0" smtClean="0"/>
            </a:br>
            <a:r>
              <a:rPr lang="ru-RU" dirty="0" smtClean="0"/>
              <a:t>ЖИЛИЩНО-КОММУНАЛЬНОЕ ХОЗЯЙСТВО</a:t>
            </a:r>
            <a:endParaRPr lang="ru-R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741" y="1864659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2023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12" y="3406588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2024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51" y="4956922"/>
            <a:ext cx="101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2025*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3600" y="23759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324225" y="6115051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Расходы за счет финансовой помощи из областного бюджета на 2025 год не распределены</a:t>
            </a:r>
            <a:endParaRPr lang="ru-RU" sz="11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48925" y="6019800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2086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24600" y="1066800"/>
            <a:ext cx="5572125" cy="4114800"/>
            <a:chOff x="1166956" y="2124075"/>
            <a:chExt cx="5262419" cy="3724274"/>
          </a:xfrm>
        </p:grpSpPr>
        <p:sp>
          <p:nvSpPr>
            <p:cNvPr id="3" name="Rectangle: Rounded Corners 29">
              <a:extLst>
                <a:ext uri="{FF2B5EF4-FFF2-40B4-BE49-F238E27FC236}">
                  <a16:creationId xmlns:a16="http://schemas.microsoft.com/office/drawing/2014/main" xmlns="" id="{1084F888-1588-4806-BB49-705D2F659B7D}"/>
                </a:ext>
              </a:extLst>
            </p:cNvPr>
            <p:cNvSpPr/>
            <p:nvPr/>
          </p:nvSpPr>
          <p:spPr>
            <a:xfrm>
              <a:off x="1166956" y="2754412"/>
              <a:ext cx="5262419" cy="3093937"/>
            </a:xfrm>
            <a:prstGeom prst="roundRect">
              <a:avLst>
                <a:gd name="adj" fmla="val 676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0900" name="Picture 4" descr="C:\Users\Elka\Desktop\fmg5da1e5105cd60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8763" y="2124075"/>
              <a:ext cx="4529138" cy="2569059"/>
            </a:xfrm>
            <a:prstGeom prst="rect">
              <a:avLst/>
            </a:prstGeom>
            <a:noFill/>
          </p:spPr>
        </p:pic>
      </p:grp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148A3F41-3706-4111-89D8-C69DBD6D4C7C}"/>
              </a:ext>
            </a:extLst>
          </p:cNvPr>
          <p:cNvSpPr txBox="1">
            <a:spLocks/>
          </p:cNvSpPr>
          <p:nvPr/>
        </p:nvSpPr>
        <p:spPr>
          <a:xfrm>
            <a:off x="379259" y="442404"/>
            <a:ext cx="5631016" cy="2396046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   ИСТОРИЯ ПРОЕКТА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cs typeface="Times New Roman" pitchFamily="18" charset="0"/>
              </a:rPr>
              <a:t>   </a:t>
            </a:r>
            <a:r>
              <a:rPr lang="ru-RU" sz="1600" dirty="0" smtClean="0">
                <a:cs typeface="Times New Roman" pitchFamily="18" charset="0"/>
              </a:rPr>
              <a:t>С 2017 года на территории города Курска действует новый проект «Народный бюджет» - это проект, в котором население участвует в распределении части средств местного бюджета на конкурсной основе, на принципах </a:t>
            </a:r>
            <a:r>
              <a:rPr lang="ru-RU" sz="1600" dirty="0" err="1" smtClean="0">
                <a:cs typeface="Times New Roman" pitchFamily="18" charset="0"/>
              </a:rPr>
              <a:t>софинансирования</a:t>
            </a:r>
            <a:r>
              <a:rPr lang="ru-RU" sz="1600" dirty="0" smtClean="0">
                <a:cs typeface="Times New Roman" pitchFamily="18" charset="0"/>
              </a:rPr>
              <a:t>. То есть на реализацию проекта идут не только бюджетные средства, но и средства самих граждан. Проекты гражданского участия направлены на вовлечение граждан в решение вопросов местного значения.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ru-RU" sz="16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   ПРЕДСТОЯЩИЕ ПЕРСПЕКТИВЫ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   В 2023 году в рамках данного проекта  будут направлены средства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 ремонт и благоустройство общественных территорий, территорий детских дошкольных и общеобразовательных учреждений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учреждений культуры, спортивных школ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города Курска. На указанные цели планируется  направить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средства местного бюджета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в объеме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155 686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тыс.руб. и средства населения –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8 152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тыс.руб.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Доля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областного бюджета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прогнозируется в объеме  60% от сметной стоимости объектов.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5647D56B-B5C5-449B-8F0C-C22F736C4D61}"/>
              </a:ext>
            </a:extLst>
          </p:cNvPr>
          <p:cNvGrpSpPr/>
          <p:nvPr/>
        </p:nvGrpSpPr>
        <p:grpSpPr>
          <a:xfrm>
            <a:off x="6187283" y="2774194"/>
            <a:ext cx="1580050" cy="773891"/>
            <a:chOff x="6129954" y="2843530"/>
            <a:chExt cx="1540439" cy="727427"/>
          </a:xfrm>
          <a:solidFill>
            <a:schemeClr val="accent1"/>
          </a:solidFill>
        </p:grpSpPr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xmlns="" id="{9AB7FDFC-ED34-408C-9A88-BBC04DBBD219}"/>
                </a:ext>
              </a:extLst>
            </p:cNvPr>
            <p:cNvSpPr/>
            <p:nvPr/>
          </p:nvSpPr>
          <p:spPr>
            <a:xfrm>
              <a:off x="6141352" y="2843530"/>
              <a:ext cx="1529041" cy="514777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0" name="Freeform 89">
              <a:extLst>
                <a:ext uri="{FF2B5EF4-FFF2-40B4-BE49-F238E27FC236}">
                  <a16:creationId xmlns:a16="http://schemas.microsoft.com/office/drawing/2014/main" xmlns="" id="{BEFA3C31-8FFD-46FD-8F49-BF5FA49676BF}"/>
                </a:ext>
              </a:extLst>
            </p:cNvPr>
            <p:cNvSpPr/>
            <p:nvPr/>
          </p:nvSpPr>
          <p:spPr>
            <a:xfrm>
              <a:off x="6129954" y="3094399"/>
              <a:ext cx="1415518" cy="476558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532D5653-9DF7-4AE4-99B6-23CACBE41C00}"/>
              </a:ext>
            </a:extLst>
          </p:cNvPr>
          <p:cNvGrpSpPr/>
          <p:nvPr/>
        </p:nvGrpSpPr>
        <p:grpSpPr>
          <a:xfrm>
            <a:off x="4579534" y="2774859"/>
            <a:ext cx="1677831" cy="771491"/>
            <a:chOff x="4562511" y="2844155"/>
            <a:chExt cx="1524010" cy="725171"/>
          </a:xfrm>
          <a:solidFill>
            <a:schemeClr val="accent1"/>
          </a:solidFill>
        </p:grpSpPr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82A42505-B58E-4DEA-B331-4383C55BF6A8}"/>
                </a:ext>
              </a:extLst>
            </p:cNvPr>
            <p:cNvSpPr/>
            <p:nvPr/>
          </p:nvSpPr>
          <p:spPr>
            <a:xfrm>
              <a:off x="4562511" y="2844155"/>
              <a:ext cx="1524010" cy="512392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8" name="Freeform 90">
              <a:extLst>
                <a:ext uri="{FF2B5EF4-FFF2-40B4-BE49-F238E27FC236}">
                  <a16:creationId xmlns:a16="http://schemas.microsoft.com/office/drawing/2014/main" xmlns="" id="{5B29DA35-6E2C-48D1-99FB-37B4D6F03F6F}"/>
                </a:ext>
              </a:extLst>
            </p:cNvPr>
            <p:cNvSpPr/>
            <p:nvPr/>
          </p:nvSpPr>
          <p:spPr>
            <a:xfrm>
              <a:off x="4668333" y="3094977"/>
              <a:ext cx="1410862" cy="474349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xmlns="" id="{EFB46FFF-285F-4BBC-A5C4-4B4433A8C910}"/>
              </a:ext>
            </a:extLst>
          </p:cNvPr>
          <p:cNvGrpSpPr/>
          <p:nvPr/>
        </p:nvGrpSpPr>
        <p:grpSpPr>
          <a:xfrm>
            <a:off x="2766985" y="3213238"/>
            <a:ext cx="1945787" cy="3095487"/>
            <a:chOff x="2795401" y="3256214"/>
            <a:chExt cx="1897006" cy="2909636"/>
          </a:xfrm>
        </p:grpSpPr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xmlns="" id="{C48507E7-0A16-4D95-9B06-612C23D4D1A7}"/>
                </a:ext>
              </a:extLst>
            </p:cNvPr>
            <p:cNvSpPr/>
            <p:nvPr/>
          </p:nvSpPr>
          <p:spPr>
            <a:xfrm>
              <a:off x="3343455" y="3256214"/>
              <a:ext cx="1245061" cy="1152952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" name="Freeform 91">
              <a:extLst>
                <a:ext uri="{FF2B5EF4-FFF2-40B4-BE49-F238E27FC236}">
                  <a16:creationId xmlns:a16="http://schemas.microsoft.com/office/drawing/2014/main" xmlns="" id="{3C5B6664-0C9E-461F-91D1-CA67C0D07DCC}"/>
                </a:ext>
              </a:extLst>
            </p:cNvPr>
            <p:cNvSpPr/>
            <p:nvPr/>
          </p:nvSpPr>
          <p:spPr>
            <a:xfrm>
              <a:off x="3539785" y="3476443"/>
              <a:ext cx="1152622" cy="1067351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xmlns="" id="{D0B1A137-DE3C-4ABA-87DC-C97F06C99D32}"/>
                </a:ext>
              </a:extLst>
            </p:cNvPr>
            <p:cNvGrpSpPr/>
            <p:nvPr/>
          </p:nvGrpSpPr>
          <p:grpSpPr>
            <a:xfrm>
              <a:off x="2795401" y="4381292"/>
              <a:ext cx="834811" cy="1784558"/>
              <a:chOff x="2795401" y="4381292"/>
              <a:chExt cx="834811" cy="1784558"/>
            </a:xfrm>
          </p:grpSpPr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xmlns="" id="{6C2512D5-F197-42D7-ADA1-E7FC1D7A0EC5}"/>
                  </a:ext>
                </a:extLst>
              </p:cNvPr>
              <p:cNvSpPr/>
              <p:nvPr/>
            </p:nvSpPr>
            <p:spPr>
              <a:xfrm>
                <a:off x="2795401" y="4381292"/>
                <a:ext cx="645733" cy="1780015"/>
              </a:xfrm>
              <a:custGeom>
                <a:avLst/>
                <a:gdLst>
                  <a:gd name="connsiteX0" fmla="*/ 432025 w 538429"/>
                  <a:gd name="connsiteY0" fmla="*/ 0 h 1484224"/>
                  <a:gd name="connsiteX1" fmla="*/ 538429 w 538429"/>
                  <a:gd name="connsiteY1" fmla="*/ 61432 h 1484224"/>
                  <a:gd name="connsiteX2" fmla="*/ 461359 w 538429"/>
                  <a:gd name="connsiteY2" fmla="*/ 188876 h 1484224"/>
                  <a:gd name="connsiteX3" fmla="*/ 122880 w 538429"/>
                  <a:gd name="connsiteY3" fmla="*/ 1484223 h 1484224"/>
                  <a:gd name="connsiteX4" fmla="*/ 122880 w 538429"/>
                  <a:gd name="connsiteY4" fmla="*/ 1484224 h 1484224"/>
                  <a:gd name="connsiteX5" fmla="*/ 0 w 538429"/>
                  <a:gd name="connsiteY5" fmla="*/ 1484224 h 1484224"/>
                  <a:gd name="connsiteX6" fmla="*/ 354208 w 538429"/>
                  <a:gd name="connsiteY6" fmla="*/ 128679 h 1484224"/>
                  <a:gd name="connsiteX7" fmla="*/ 432025 w 538429"/>
                  <a:gd name="connsiteY7" fmla="*/ 0 h 14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29" h="1484224">
                    <a:moveTo>
                      <a:pt x="432025" y="0"/>
                    </a:moveTo>
                    <a:lnTo>
                      <a:pt x="538429" y="61432"/>
                    </a:lnTo>
                    <a:lnTo>
                      <a:pt x="461359" y="188876"/>
                    </a:lnTo>
                    <a:cubicBezTo>
                      <a:pt x="245829" y="571697"/>
                      <a:pt x="122880" y="1013602"/>
                      <a:pt x="122880" y="1484223"/>
                    </a:cubicBezTo>
                    <a:lnTo>
                      <a:pt x="122880" y="1484224"/>
                    </a:lnTo>
                    <a:lnTo>
                      <a:pt x="0" y="1484224"/>
                    </a:lnTo>
                    <a:cubicBezTo>
                      <a:pt x="0" y="991732"/>
                      <a:pt x="128663" y="529291"/>
                      <a:pt x="354208" y="128679"/>
                    </a:cubicBezTo>
                    <a:lnTo>
                      <a:pt x="43202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:a16="http://schemas.microsoft.com/office/drawing/2014/main" xmlns="" id="{E03B9626-A4E8-41E3-9690-868982BFEDD5}"/>
                  </a:ext>
                </a:extLst>
              </p:cNvPr>
              <p:cNvSpPr/>
              <p:nvPr/>
            </p:nvSpPr>
            <p:spPr>
              <a:xfrm>
                <a:off x="3032421" y="4517991"/>
                <a:ext cx="597791" cy="1647859"/>
              </a:xfrm>
              <a:custGeom>
                <a:avLst/>
                <a:gdLst>
                  <a:gd name="connsiteX0" fmla="*/ 432025 w 538429"/>
                  <a:gd name="connsiteY0" fmla="*/ 0 h 1484224"/>
                  <a:gd name="connsiteX1" fmla="*/ 538429 w 538429"/>
                  <a:gd name="connsiteY1" fmla="*/ 61432 h 1484224"/>
                  <a:gd name="connsiteX2" fmla="*/ 461359 w 538429"/>
                  <a:gd name="connsiteY2" fmla="*/ 188876 h 1484224"/>
                  <a:gd name="connsiteX3" fmla="*/ 122880 w 538429"/>
                  <a:gd name="connsiteY3" fmla="*/ 1484223 h 1484224"/>
                  <a:gd name="connsiteX4" fmla="*/ 122880 w 538429"/>
                  <a:gd name="connsiteY4" fmla="*/ 1484224 h 1484224"/>
                  <a:gd name="connsiteX5" fmla="*/ 0 w 538429"/>
                  <a:gd name="connsiteY5" fmla="*/ 1484224 h 1484224"/>
                  <a:gd name="connsiteX6" fmla="*/ 354208 w 538429"/>
                  <a:gd name="connsiteY6" fmla="*/ 128679 h 1484224"/>
                  <a:gd name="connsiteX7" fmla="*/ 432025 w 538429"/>
                  <a:gd name="connsiteY7" fmla="*/ 0 h 14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29" h="1484224">
                    <a:moveTo>
                      <a:pt x="432025" y="0"/>
                    </a:moveTo>
                    <a:lnTo>
                      <a:pt x="538429" y="61432"/>
                    </a:lnTo>
                    <a:lnTo>
                      <a:pt x="461359" y="188876"/>
                    </a:lnTo>
                    <a:cubicBezTo>
                      <a:pt x="245829" y="571697"/>
                      <a:pt x="122880" y="1013602"/>
                      <a:pt x="122880" y="1484223"/>
                    </a:cubicBezTo>
                    <a:lnTo>
                      <a:pt x="122880" y="1484224"/>
                    </a:lnTo>
                    <a:lnTo>
                      <a:pt x="0" y="1484224"/>
                    </a:lnTo>
                    <a:cubicBezTo>
                      <a:pt x="0" y="991732"/>
                      <a:pt x="128663" y="529291"/>
                      <a:pt x="354208" y="128679"/>
                    </a:cubicBezTo>
                    <a:lnTo>
                      <a:pt x="43202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xmlns="" id="{E3901422-8DF0-485F-AF6E-702C04AD7FA2}"/>
              </a:ext>
            </a:extLst>
          </p:cNvPr>
          <p:cNvGrpSpPr/>
          <p:nvPr/>
        </p:nvGrpSpPr>
        <p:grpSpPr>
          <a:xfrm>
            <a:off x="7615047" y="3213686"/>
            <a:ext cx="1398449" cy="1371938"/>
            <a:chOff x="7521925" y="3256636"/>
            <a:chExt cx="1363390" cy="1289568"/>
          </a:xfrm>
        </p:grpSpPr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xmlns="" id="{0875D592-15EE-4ECF-9052-90B4C7B2514C}"/>
                </a:ext>
              </a:extLst>
            </p:cNvPr>
            <p:cNvSpPr/>
            <p:nvPr/>
          </p:nvSpPr>
          <p:spPr>
            <a:xfrm>
              <a:off x="7644956" y="3256636"/>
              <a:ext cx="1240359" cy="1155131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xmlns="" id="{60F165FF-D1AB-4775-91B3-BC3316C140EB}"/>
                </a:ext>
              </a:extLst>
            </p:cNvPr>
            <p:cNvSpPr/>
            <p:nvPr/>
          </p:nvSpPr>
          <p:spPr>
            <a:xfrm>
              <a:off x="7521925" y="3476834"/>
              <a:ext cx="1148270" cy="1069370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xmlns="" id="{28E91DEF-FA4A-4DE3-B240-E0AF9D629659}"/>
              </a:ext>
            </a:extLst>
          </p:cNvPr>
          <p:cNvGrpSpPr/>
          <p:nvPr/>
        </p:nvGrpSpPr>
        <p:grpSpPr>
          <a:xfrm>
            <a:off x="8704558" y="4410179"/>
            <a:ext cx="876399" cy="1894884"/>
            <a:chOff x="8584122" y="4381292"/>
            <a:chExt cx="854428" cy="1781116"/>
          </a:xfrm>
        </p:grpSpPr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xmlns="" id="{A5004867-A4C8-48B2-8C30-2C2936AC8F9F}"/>
                </a:ext>
              </a:extLst>
            </p:cNvPr>
            <p:cNvSpPr/>
            <p:nvPr/>
          </p:nvSpPr>
          <p:spPr>
            <a:xfrm>
              <a:off x="8792339" y="4381292"/>
              <a:ext cx="646211" cy="1776297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xmlns="" id="{22FE5514-5FCC-47AA-9A8C-CD403A6B057E}"/>
                </a:ext>
              </a:extLst>
            </p:cNvPr>
            <p:cNvSpPr/>
            <p:nvPr/>
          </p:nvSpPr>
          <p:spPr>
            <a:xfrm>
              <a:off x="8584122" y="4517991"/>
              <a:ext cx="598233" cy="1644417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9" name="Straight Connector 101">
            <a:extLst>
              <a:ext uri="{FF2B5EF4-FFF2-40B4-BE49-F238E27FC236}">
                <a16:creationId xmlns:a16="http://schemas.microsoft.com/office/drawing/2014/main" xmlns="" id="{10F6469A-9E9A-4E51-AB1F-DB5147BF86D2}"/>
              </a:ext>
            </a:extLst>
          </p:cNvPr>
          <p:cNvCxnSpPr/>
          <p:nvPr/>
        </p:nvCxnSpPr>
        <p:spPr>
          <a:xfrm>
            <a:off x="1709759" y="6308725"/>
            <a:ext cx="888498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18">
            <a:extLst>
              <a:ext uri="{FF2B5EF4-FFF2-40B4-BE49-F238E27FC236}">
                <a16:creationId xmlns:a16="http://schemas.microsoft.com/office/drawing/2014/main" xmlns="" id="{E0885A1E-9E04-42D8-B216-F75DB55F7ABF}"/>
              </a:ext>
            </a:extLst>
          </p:cNvPr>
          <p:cNvSpPr/>
          <p:nvPr/>
        </p:nvSpPr>
        <p:spPr>
          <a:xfrm>
            <a:off x="5797477" y="2539316"/>
            <a:ext cx="770484" cy="7991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11" name="Oval 120">
            <a:extLst>
              <a:ext uri="{FF2B5EF4-FFF2-40B4-BE49-F238E27FC236}">
                <a16:creationId xmlns:a16="http://schemas.microsoft.com/office/drawing/2014/main" xmlns="" id="{ADD086B0-FEAE-4236-993B-70D9BAE15350}"/>
              </a:ext>
            </a:extLst>
          </p:cNvPr>
          <p:cNvSpPr/>
          <p:nvPr/>
        </p:nvSpPr>
        <p:spPr>
          <a:xfrm>
            <a:off x="8474338" y="4100071"/>
            <a:ext cx="770484" cy="7991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69346C69-5D62-4D0C-B5CF-25F446D22271}"/>
              </a:ext>
            </a:extLst>
          </p:cNvPr>
          <p:cNvGrpSpPr/>
          <p:nvPr/>
        </p:nvGrpSpPr>
        <p:grpSpPr>
          <a:xfrm>
            <a:off x="3071239" y="4063316"/>
            <a:ext cx="770484" cy="799148"/>
            <a:chOff x="4243519" y="3052505"/>
            <a:chExt cx="751168" cy="751168"/>
          </a:xfrm>
        </p:grpSpPr>
        <p:sp>
          <p:nvSpPr>
            <p:cNvPr id="40" name="Oval 117">
              <a:extLst>
                <a:ext uri="{FF2B5EF4-FFF2-40B4-BE49-F238E27FC236}">
                  <a16:creationId xmlns:a16="http://schemas.microsoft.com/office/drawing/2014/main" xmlns="" id="{320CFD66-332A-4F7B-B598-FDF2D80B5BBC}"/>
                </a:ext>
              </a:extLst>
            </p:cNvPr>
            <p:cNvSpPr/>
            <p:nvPr/>
          </p:nvSpPr>
          <p:spPr>
            <a:xfrm>
              <a:off x="4243519" y="3052505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42" name="Oval 107">
              <a:extLst>
                <a:ext uri="{FF2B5EF4-FFF2-40B4-BE49-F238E27FC236}">
                  <a16:creationId xmlns:a16="http://schemas.microsoft.com/office/drawing/2014/main" xmlns="" id="{3D82B199-D5CF-4D4F-853D-E1887FE10D32}"/>
                </a:ext>
              </a:extLst>
            </p:cNvPr>
            <p:cNvSpPr/>
            <p:nvPr/>
          </p:nvSpPr>
          <p:spPr>
            <a:xfrm>
              <a:off x="4284021" y="3093007"/>
              <a:ext cx="670163" cy="6701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</p:grpSp>
      <p:sp>
        <p:nvSpPr>
          <p:cNvPr id="38" name="Oval 109">
            <a:extLst>
              <a:ext uri="{FF2B5EF4-FFF2-40B4-BE49-F238E27FC236}">
                <a16:creationId xmlns:a16="http://schemas.microsoft.com/office/drawing/2014/main" xmlns="" id="{7B01EFB9-8F81-4A83-B050-FAB1B59DD652}"/>
              </a:ext>
            </a:extLst>
          </p:cNvPr>
          <p:cNvSpPr/>
          <p:nvPr/>
        </p:nvSpPr>
        <p:spPr>
          <a:xfrm>
            <a:off x="5848547" y="2582406"/>
            <a:ext cx="687396" cy="7129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6" name="Oval 110">
            <a:extLst>
              <a:ext uri="{FF2B5EF4-FFF2-40B4-BE49-F238E27FC236}">
                <a16:creationId xmlns:a16="http://schemas.microsoft.com/office/drawing/2014/main" xmlns="" id="{684FC514-CAA7-46B4-B5C6-192E6425A572}"/>
              </a:ext>
            </a:extLst>
          </p:cNvPr>
          <p:cNvSpPr/>
          <p:nvPr/>
        </p:nvSpPr>
        <p:spPr>
          <a:xfrm>
            <a:off x="8521070" y="4143160"/>
            <a:ext cx="687396" cy="7129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xmlns="" id="{B116E826-74BC-4313-9AE3-C0147EB0E5E7}"/>
              </a:ext>
            </a:extLst>
          </p:cNvPr>
          <p:cNvGrpSpPr/>
          <p:nvPr/>
        </p:nvGrpSpPr>
        <p:grpSpPr>
          <a:xfrm>
            <a:off x="9210675" y="3621616"/>
            <a:ext cx="2743200" cy="1462657"/>
            <a:chOff x="9187926" y="4012310"/>
            <a:chExt cx="2674429" cy="2391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3A81C80-FFF5-4D9E-B4F0-463CFCD7950D}"/>
                </a:ext>
              </a:extLst>
            </p:cNvPr>
            <p:cNvSpPr txBox="1"/>
            <p:nvPr/>
          </p:nvSpPr>
          <p:spPr>
            <a:xfrm>
              <a:off x="9232987" y="4012310"/>
              <a:ext cx="2403549" cy="61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«Образование»</a:t>
              </a:r>
              <a:endParaRPr lang="id-ID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374962E-BCAE-474B-9E2D-3D6152B0E1F3}"/>
                </a:ext>
              </a:extLst>
            </p:cNvPr>
            <p:cNvSpPr txBox="1"/>
            <p:nvPr/>
          </p:nvSpPr>
          <p:spPr>
            <a:xfrm>
              <a:off x="9187926" y="4115572"/>
              <a:ext cx="2674429" cy="13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390900" algn="l"/>
                </a:tabLst>
              </a:pPr>
              <a:r>
                <a:rPr lang="ru-RU" sz="1200" dirty="0" smtClean="0"/>
                <a:t>в части </a:t>
              </a:r>
              <a:r>
                <a:rPr lang="ru-RU" sz="1200" dirty="0" err="1" smtClean="0"/>
                <a:t>софинансирования</a:t>
              </a:r>
              <a:r>
                <a:rPr lang="ru-RU" sz="1200" dirty="0" smtClean="0"/>
                <a:t> мероприятий по созданию новых мест в общеобразовательных организациях</a:t>
              </a: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xmlns="" id="{FC8FB948-8C63-42D8-928A-39CE0A9CFA57}"/>
              </a:ext>
            </a:extLst>
          </p:cNvPr>
          <p:cNvGrpSpPr/>
          <p:nvPr/>
        </p:nvGrpSpPr>
        <p:grpSpPr>
          <a:xfrm>
            <a:off x="1057274" y="1495422"/>
            <a:ext cx="10077450" cy="1182418"/>
            <a:chOff x="6938285" y="2851900"/>
            <a:chExt cx="6500654" cy="7111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2A57F49-5E25-43E3-A53E-265AF6694D8D}"/>
                </a:ext>
              </a:extLst>
            </p:cNvPr>
            <p:cNvSpPr txBox="1"/>
            <p:nvPr/>
          </p:nvSpPr>
          <p:spPr>
            <a:xfrm>
              <a:off x="9368446" y="2851900"/>
              <a:ext cx="1775507" cy="329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«Жилье и городская среда»</a:t>
              </a:r>
              <a:endParaRPr lang="id-ID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29943FE-ACF3-42C8-B093-ED81B090BBF2}"/>
                </a:ext>
              </a:extLst>
            </p:cNvPr>
            <p:cNvSpPr txBox="1"/>
            <p:nvPr/>
          </p:nvSpPr>
          <p:spPr>
            <a:xfrm>
              <a:off x="6938285" y="3063265"/>
              <a:ext cx="6500654" cy="49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в части </a:t>
              </a:r>
              <a:r>
                <a:rPr lang="ru-RU" sz="1200" dirty="0" err="1" smtClean="0"/>
                <a:t>софинансирования</a:t>
              </a:r>
              <a:r>
                <a:rPr lang="ru-RU" sz="1200" dirty="0" smtClean="0"/>
                <a:t> мероприятий по:</a:t>
              </a:r>
              <a:endParaRPr lang="ru-RU" sz="1200" b="1" dirty="0" smtClean="0"/>
            </a:p>
            <a:p>
              <a:pPr algn="ctr"/>
              <a:r>
                <a:rPr lang="ru-RU" sz="1200" dirty="0" smtClean="0"/>
                <a:t>       - стимулированию программ развития жилищного строительства; </a:t>
              </a:r>
              <a:endParaRPr lang="ru-RU" sz="1200" b="1" dirty="0" smtClean="0"/>
            </a:p>
            <a:p>
              <a:pPr algn="ctr"/>
              <a:r>
                <a:rPr lang="ru-RU" sz="1200" dirty="0" smtClean="0"/>
                <a:t>       - строительству и реконструкции (модернизации) объектов питьевого водоснабжения;</a:t>
              </a:r>
              <a:endParaRPr lang="ru-RU" sz="1200" b="1" dirty="0" smtClean="0"/>
            </a:p>
            <a:p>
              <a:pPr algn="ctr"/>
              <a:r>
                <a:rPr lang="ru-RU" sz="1200" dirty="0" smtClean="0"/>
                <a:t>       -  формированию современной городской среды;</a:t>
              </a:r>
              <a:endParaRPr lang="ru-RU" sz="1200" b="1" dirty="0"/>
            </a:p>
          </p:txBody>
        </p:sp>
      </p:grp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30CDF617-12E7-44DC-BB78-30818E6E6D90}"/>
              </a:ext>
            </a:extLst>
          </p:cNvPr>
          <p:cNvGrpSpPr/>
          <p:nvPr/>
        </p:nvGrpSpPr>
        <p:grpSpPr>
          <a:xfrm>
            <a:off x="114300" y="3383013"/>
            <a:ext cx="3171826" cy="2573861"/>
            <a:chOff x="1142244" y="4084975"/>
            <a:chExt cx="1896070" cy="6742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8EB801A-C12D-4280-802D-BA77DACE9A5D}"/>
                </a:ext>
              </a:extLst>
            </p:cNvPr>
            <p:cNvSpPr txBox="1"/>
            <p:nvPr/>
          </p:nvSpPr>
          <p:spPr>
            <a:xfrm>
              <a:off x="1142244" y="4084975"/>
              <a:ext cx="1896070" cy="50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 «Безопасные и качественные </a:t>
              </a:r>
            </a:p>
            <a:p>
              <a:pPr algn="ctr"/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автомобильные дороги»</a:t>
              </a:r>
              <a:endParaRPr lang="id-ID" sz="2400" dirty="0" smtClean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 </a:t>
              </a:r>
              <a:endParaRPr lang="id-ID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8AC37A5-1E0B-46C6-B160-5B61F69B6655}"/>
                </a:ext>
              </a:extLst>
            </p:cNvPr>
            <p:cNvSpPr txBox="1"/>
            <p:nvPr/>
          </p:nvSpPr>
          <p:spPr>
            <a:xfrm>
              <a:off x="1347224" y="4493160"/>
              <a:ext cx="1457493" cy="266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3390900" algn="l"/>
                </a:tabLst>
              </a:pPr>
              <a:r>
                <a:rPr lang="ru-RU" sz="1200" dirty="0" smtClean="0"/>
                <a:t>в части </a:t>
              </a:r>
              <a:r>
                <a:rPr lang="ru-RU" sz="1200" dirty="0" err="1" smtClean="0"/>
                <a:t>софинансирования</a:t>
              </a:r>
              <a:r>
                <a:rPr lang="ru-RU" sz="1200" dirty="0" smtClean="0"/>
                <a:t> мероприятий по проведению работ на автомобильных дорогах (улицах), входящих в состав Курской городской агломерации</a:t>
              </a:r>
              <a:endParaRPr lang="en-US" sz="1200" dirty="0" smtClean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A1D8A-3DBE-4713-9F2C-865825E9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09333" y="796436"/>
            <a:ext cx="1082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tabLst>
                <a:tab pos="3390900" algn="l"/>
              </a:tabLst>
            </a:pPr>
            <a:r>
              <a:rPr lang="ru-RU" sz="1500" dirty="0" smtClean="0"/>
              <a:t>В соответствии с Указом Президента России от 7 мая 2018 года №204 «О национальных целях и стратегических задачах развития Российской Федерации на период до 2024 года» в 202</a:t>
            </a:r>
            <a:r>
              <a:rPr lang="en-US" sz="1500" dirty="0" smtClean="0"/>
              <a:t>3</a:t>
            </a:r>
            <a:r>
              <a:rPr lang="ru-RU" sz="1500" dirty="0" smtClean="0"/>
              <a:t> году муниципальное образование «Город Курск» планирует  принять   участие  в  трёх  национальных проектах: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738282" y="5289194"/>
            <a:ext cx="4831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600" dirty="0" smtClean="0"/>
              <a:t>В рамках вышеназванных проектов  планируется финансирование из трех уровней бюджетов (федерального , областного , местного )</a:t>
            </a:r>
          </a:p>
        </p:txBody>
      </p:sp>
      <p:grpSp>
        <p:nvGrpSpPr>
          <p:cNvPr id="73" name="Group 989"/>
          <p:cNvGrpSpPr>
            <a:grpSpLocks noChangeAspect="1"/>
          </p:cNvGrpSpPr>
          <p:nvPr/>
        </p:nvGrpSpPr>
        <p:grpSpPr bwMode="auto">
          <a:xfrm>
            <a:off x="8684854" y="4364270"/>
            <a:ext cx="418502" cy="298473"/>
            <a:chOff x="639" y="2817"/>
            <a:chExt cx="1440" cy="1027"/>
          </a:xfrm>
          <a:solidFill>
            <a:schemeClr val="bg1"/>
          </a:solidFill>
        </p:grpSpPr>
        <p:sp>
          <p:nvSpPr>
            <p:cNvPr id="74" name="Freeform 991"/>
            <p:cNvSpPr>
              <a:spLocks/>
            </p:cNvSpPr>
            <p:nvPr/>
          </p:nvSpPr>
          <p:spPr bwMode="auto">
            <a:xfrm>
              <a:off x="1441" y="2824"/>
              <a:ext cx="251" cy="251"/>
            </a:xfrm>
            <a:custGeom>
              <a:avLst/>
              <a:gdLst>
                <a:gd name="T0" fmla="*/ 377 w 754"/>
                <a:gd name="T1" fmla="*/ 0 h 752"/>
                <a:gd name="T2" fmla="*/ 432 w 754"/>
                <a:gd name="T3" fmla="*/ 3 h 752"/>
                <a:gd name="T4" fmla="*/ 486 w 754"/>
                <a:gd name="T5" fmla="*/ 15 h 752"/>
                <a:gd name="T6" fmla="*/ 536 w 754"/>
                <a:gd name="T7" fmla="*/ 35 h 752"/>
                <a:gd name="T8" fmla="*/ 581 w 754"/>
                <a:gd name="T9" fmla="*/ 60 h 752"/>
                <a:gd name="T10" fmla="*/ 623 w 754"/>
                <a:gd name="T11" fmla="*/ 92 h 752"/>
                <a:gd name="T12" fmla="*/ 661 w 754"/>
                <a:gd name="T13" fmla="*/ 129 h 752"/>
                <a:gd name="T14" fmla="*/ 693 w 754"/>
                <a:gd name="T15" fmla="*/ 171 h 752"/>
                <a:gd name="T16" fmla="*/ 719 w 754"/>
                <a:gd name="T17" fmla="*/ 218 h 752"/>
                <a:gd name="T18" fmla="*/ 737 w 754"/>
                <a:gd name="T19" fmla="*/ 268 h 752"/>
                <a:gd name="T20" fmla="*/ 749 w 754"/>
                <a:gd name="T21" fmla="*/ 320 h 752"/>
                <a:gd name="T22" fmla="*/ 754 w 754"/>
                <a:gd name="T23" fmla="*/ 377 h 752"/>
                <a:gd name="T24" fmla="*/ 749 w 754"/>
                <a:gd name="T25" fmla="*/ 432 h 752"/>
                <a:gd name="T26" fmla="*/ 737 w 754"/>
                <a:gd name="T27" fmla="*/ 485 h 752"/>
                <a:gd name="T28" fmla="*/ 719 w 754"/>
                <a:gd name="T29" fmla="*/ 535 h 752"/>
                <a:gd name="T30" fmla="*/ 693 w 754"/>
                <a:gd name="T31" fmla="*/ 581 h 752"/>
                <a:gd name="T32" fmla="*/ 661 w 754"/>
                <a:gd name="T33" fmla="*/ 623 h 752"/>
                <a:gd name="T34" fmla="*/ 623 w 754"/>
                <a:gd name="T35" fmla="*/ 661 h 752"/>
                <a:gd name="T36" fmla="*/ 581 w 754"/>
                <a:gd name="T37" fmla="*/ 692 h 752"/>
                <a:gd name="T38" fmla="*/ 536 w 754"/>
                <a:gd name="T39" fmla="*/ 718 h 752"/>
                <a:gd name="T40" fmla="*/ 486 w 754"/>
                <a:gd name="T41" fmla="*/ 736 h 752"/>
                <a:gd name="T42" fmla="*/ 432 w 754"/>
                <a:gd name="T43" fmla="*/ 748 h 752"/>
                <a:gd name="T44" fmla="*/ 377 w 754"/>
                <a:gd name="T45" fmla="*/ 752 h 752"/>
                <a:gd name="T46" fmla="*/ 321 w 754"/>
                <a:gd name="T47" fmla="*/ 748 h 752"/>
                <a:gd name="T48" fmla="*/ 268 w 754"/>
                <a:gd name="T49" fmla="*/ 736 h 752"/>
                <a:gd name="T50" fmla="*/ 219 w 754"/>
                <a:gd name="T51" fmla="*/ 718 h 752"/>
                <a:gd name="T52" fmla="*/ 172 w 754"/>
                <a:gd name="T53" fmla="*/ 692 h 752"/>
                <a:gd name="T54" fmla="*/ 130 w 754"/>
                <a:gd name="T55" fmla="*/ 661 h 752"/>
                <a:gd name="T56" fmla="*/ 93 w 754"/>
                <a:gd name="T57" fmla="*/ 623 h 752"/>
                <a:gd name="T58" fmla="*/ 62 w 754"/>
                <a:gd name="T59" fmla="*/ 581 h 752"/>
                <a:gd name="T60" fmla="*/ 35 w 754"/>
                <a:gd name="T61" fmla="*/ 535 h 752"/>
                <a:gd name="T62" fmla="*/ 16 w 754"/>
                <a:gd name="T63" fmla="*/ 485 h 752"/>
                <a:gd name="T64" fmla="*/ 4 w 754"/>
                <a:gd name="T65" fmla="*/ 432 h 752"/>
                <a:gd name="T66" fmla="*/ 0 w 754"/>
                <a:gd name="T67" fmla="*/ 377 h 752"/>
                <a:gd name="T68" fmla="*/ 4 w 754"/>
                <a:gd name="T69" fmla="*/ 320 h 752"/>
                <a:gd name="T70" fmla="*/ 16 w 754"/>
                <a:gd name="T71" fmla="*/ 268 h 752"/>
                <a:gd name="T72" fmla="*/ 35 w 754"/>
                <a:gd name="T73" fmla="*/ 218 h 752"/>
                <a:gd name="T74" fmla="*/ 62 w 754"/>
                <a:gd name="T75" fmla="*/ 171 h 752"/>
                <a:gd name="T76" fmla="*/ 93 w 754"/>
                <a:gd name="T77" fmla="*/ 129 h 752"/>
                <a:gd name="T78" fmla="*/ 130 w 754"/>
                <a:gd name="T79" fmla="*/ 92 h 752"/>
                <a:gd name="T80" fmla="*/ 172 w 754"/>
                <a:gd name="T81" fmla="*/ 60 h 752"/>
                <a:gd name="T82" fmla="*/ 219 w 754"/>
                <a:gd name="T83" fmla="*/ 35 h 752"/>
                <a:gd name="T84" fmla="*/ 268 w 754"/>
                <a:gd name="T85" fmla="*/ 15 h 752"/>
                <a:gd name="T86" fmla="*/ 321 w 754"/>
                <a:gd name="T87" fmla="*/ 3 h 752"/>
                <a:gd name="T88" fmla="*/ 377 w 754"/>
                <a:gd name="T8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4" h="752">
                  <a:moveTo>
                    <a:pt x="377" y="0"/>
                  </a:moveTo>
                  <a:lnTo>
                    <a:pt x="432" y="3"/>
                  </a:lnTo>
                  <a:lnTo>
                    <a:pt x="486" y="15"/>
                  </a:lnTo>
                  <a:lnTo>
                    <a:pt x="536" y="35"/>
                  </a:lnTo>
                  <a:lnTo>
                    <a:pt x="581" y="60"/>
                  </a:lnTo>
                  <a:lnTo>
                    <a:pt x="623" y="92"/>
                  </a:lnTo>
                  <a:lnTo>
                    <a:pt x="661" y="129"/>
                  </a:lnTo>
                  <a:lnTo>
                    <a:pt x="693" y="171"/>
                  </a:lnTo>
                  <a:lnTo>
                    <a:pt x="719" y="218"/>
                  </a:lnTo>
                  <a:lnTo>
                    <a:pt x="737" y="268"/>
                  </a:lnTo>
                  <a:lnTo>
                    <a:pt x="749" y="320"/>
                  </a:lnTo>
                  <a:lnTo>
                    <a:pt x="754" y="377"/>
                  </a:lnTo>
                  <a:lnTo>
                    <a:pt x="749" y="432"/>
                  </a:lnTo>
                  <a:lnTo>
                    <a:pt x="737" y="485"/>
                  </a:lnTo>
                  <a:lnTo>
                    <a:pt x="719" y="535"/>
                  </a:lnTo>
                  <a:lnTo>
                    <a:pt x="693" y="581"/>
                  </a:lnTo>
                  <a:lnTo>
                    <a:pt x="661" y="623"/>
                  </a:lnTo>
                  <a:lnTo>
                    <a:pt x="623" y="661"/>
                  </a:lnTo>
                  <a:lnTo>
                    <a:pt x="581" y="692"/>
                  </a:lnTo>
                  <a:lnTo>
                    <a:pt x="536" y="718"/>
                  </a:lnTo>
                  <a:lnTo>
                    <a:pt x="486" y="736"/>
                  </a:lnTo>
                  <a:lnTo>
                    <a:pt x="432" y="748"/>
                  </a:lnTo>
                  <a:lnTo>
                    <a:pt x="377" y="752"/>
                  </a:lnTo>
                  <a:lnTo>
                    <a:pt x="321" y="748"/>
                  </a:lnTo>
                  <a:lnTo>
                    <a:pt x="268" y="736"/>
                  </a:lnTo>
                  <a:lnTo>
                    <a:pt x="219" y="718"/>
                  </a:lnTo>
                  <a:lnTo>
                    <a:pt x="172" y="692"/>
                  </a:lnTo>
                  <a:lnTo>
                    <a:pt x="130" y="661"/>
                  </a:lnTo>
                  <a:lnTo>
                    <a:pt x="93" y="623"/>
                  </a:lnTo>
                  <a:lnTo>
                    <a:pt x="62" y="581"/>
                  </a:lnTo>
                  <a:lnTo>
                    <a:pt x="35" y="535"/>
                  </a:lnTo>
                  <a:lnTo>
                    <a:pt x="16" y="485"/>
                  </a:lnTo>
                  <a:lnTo>
                    <a:pt x="4" y="432"/>
                  </a:lnTo>
                  <a:lnTo>
                    <a:pt x="0" y="377"/>
                  </a:lnTo>
                  <a:lnTo>
                    <a:pt x="4" y="320"/>
                  </a:lnTo>
                  <a:lnTo>
                    <a:pt x="16" y="268"/>
                  </a:lnTo>
                  <a:lnTo>
                    <a:pt x="35" y="218"/>
                  </a:lnTo>
                  <a:lnTo>
                    <a:pt x="62" y="171"/>
                  </a:lnTo>
                  <a:lnTo>
                    <a:pt x="93" y="129"/>
                  </a:lnTo>
                  <a:lnTo>
                    <a:pt x="130" y="92"/>
                  </a:lnTo>
                  <a:lnTo>
                    <a:pt x="172" y="60"/>
                  </a:lnTo>
                  <a:lnTo>
                    <a:pt x="219" y="35"/>
                  </a:lnTo>
                  <a:lnTo>
                    <a:pt x="268" y="15"/>
                  </a:lnTo>
                  <a:lnTo>
                    <a:pt x="321" y="3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992"/>
            <p:cNvSpPr>
              <a:spLocks noEditPoints="1"/>
            </p:cNvSpPr>
            <p:nvPr/>
          </p:nvSpPr>
          <p:spPr bwMode="auto">
            <a:xfrm>
              <a:off x="1305" y="3096"/>
              <a:ext cx="774" cy="748"/>
            </a:xfrm>
            <a:custGeom>
              <a:avLst/>
              <a:gdLst>
                <a:gd name="T0" fmla="*/ 1690 w 2322"/>
                <a:gd name="T1" fmla="*/ 795 h 2243"/>
                <a:gd name="T2" fmla="*/ 1598 w 2322"/>
                <a:gd name="T3" fmla="*/ 864 h 2243"/>
                <a:gd name="T4" fmla="*/ 1597 w 2322"/>
                <a:gd name="T5" fmla="*/ 907 h 2243"/>
                <a:gd name="T6" fmla="*/ 1751 w 2322"/>
                <a:gd name="T7" fmla="*/ 742 h 2243"/>
                <a:gd name="T8" fmla="*/ 1052 w 2322"/>
                <a:gd name="T9" fmla="*/ 0 h 2243"/>
                <a:gd name="T10" fmla="*/ 1140 w 2322"/>
                <a:gd name="T11" fmla="*/ 32 h 2243"/>
                <a:gd name="T12" fmla="*/ 1474 w 2322"/>
                <a:gd name="T13" fmla="*/ 347 h 2243"/>
                <a:gd name="T14" fmla="*/ 1682 w 2322"/>
                <a:gd name="T15" fmla="*/ 617 h 2243"/>
                <a:gd name="T16" fmla="*/ 1797 w 2322"/>
                <a:gd name="T17" fmla="*/ 653 h 2243"/>
                <a:gd name="T18" fmla="*/ 1927 w 2322"/>
                <a:gd name="T19" fmla="*/ 592 h 2243"/>
                <a:gd name="T20" fmla="*/ 2009 w 2322"/>
                <a:gd name="T21" fmla="*/ 592 h 2243"/>
                <a:gd name="T22" fmla="*/ 2318 w 2322"/>
                <a:gd name="T23" fmla="*/ 913 h 2243"/>
                <a:gd name="T24" fmla="*/ 2297 w 2322"/>
                <a:gd name="T25" fmla="*/ 993 h 2243"/>
                <a:gd name="T26" fmla="*/ 1784 w 2322"/>
                <a:gd name="T27" fmla="*/ 1473 h 2243"/>
                <a:gd name="T28" fmla="*/ 1454 w 2322"/>
                <a:gd name="T29" fmla="*/ 1177 h 2243"/>
                <a:gd name="T30" fmla="*/ 1432 w 2322"/>
                <a:gd name="T31" fmla="*/ 1097 h 2243"/>
                <a:gd name="T32" fmla="*/ 1522 w 2322"/>
                <a:gd name="T33" fmla="*/ 972 h 2243"/>
                <a:gd name="T34" fmla="*/ 1466 w 2322"/>
                <a:gd name="T35" fmla="*/ 845 h 2243"/>
                <a:gd name="T36" fmla="*/ 1283 w 2322"/>
                <a:gd name="T37" fmla="*/ 613 h 2243"/>
                <a:gd name="T38" fmla="*/ 1427 w 2322"/>
                <a:gd name="T39" fmla="*/ 1402 h 2243"/>
                <a:gd name="T40" fmla="*/ 1466 w 2322"/>
                <a:gd name="T41" fmla="*/ 1512 h 2243"/>
                <a:gd name="T42" fmla="*/ 1671 w 2322"/>
                <a:gd name="T43" fmla="*/ 2054 h 2243"/>
                <a:gd name="T44" fmla="*/ 1602 w 2322"/>
                <a:gd name="T45" fmla="*/ 2163 h 2243"/>
                <a:gd name="T46" fmla="*/ 1505 w 2322"/>
                <a:gd name="T47" fmla="*/ 2193 h 2243"/>
                <a:gd name="T48" fmla="*/ 1389 w 2322"/>
                <a:gd name="T49" fmla="*/ 2146 h 2243"/>
                <a:gd name="T50" fmla="*/ 1143 w 2322"/>
                <a:gd name="T51" fmla="*/ 1612 h 2243"/>
                <a:gd name="T52" fmla="*/ 1093 w 2322"/>
                <a:gd name="T53" fmla="*/ 1455 h 2243"/>
                <a:gd name="T54" fmla="*/ 906 w 2322"/>
                <a:gd name="T55" fmla="*/ 1434 h 2243"/>
                <a:gd name="T56" fmla="*/ 903 w 2322"/>
                <a:gd name="T57" fmla="*/ 1558 h 2243"/>
                <a:gd name="T58" fmla="*/ 896 w 2322"/>
                <a:gd name="T59" fmla="*/ 2164 h 2243"/>
                <a:gd name="T60" fmla="*/ 793 w 2322"/>
                <a:gd name="T61" fmla="*/ 2239 h 2243"/>
                <a:gd name="T62" fmla="*/ 690 w 2322"/>
                <a:gd name="T63" fmla="*/ 2231 h 2243"/>
                <a:gd name="T64" fmla="*/ 601 w 2322"/>
                <a:gd name="T65" fmla="*/ 2144 h 2243"/>
                <a:gd name="T66" fmla="*/ 567 w 2322"/>
                <a:gd name="T67" fmla="*/ 1534 h 2243"/>
                <a:gd name="T68" fmla="*/ 573 w 2322"/>
                <a:gd name="T69" fmla="*/ 1376 h 2243"/>
                <a:gd name="T70" fmla="*/ 616 w 2322"/>
                <a:gd name="T71" fmla="*/ 864 h 2243"/>
                <a:gd name="T72" fmla="*/ 601 w 2322"/>
                <a:gd name="T73" fmla="*/ 762 h 2243"/>
                <a:gd name="T74" fmla="*/ 580 w 2322"/>
                <a:gd name="T75" fmla="*/ 640 h 2243"/>
                <a:gd name="T76" fmla="*/ 565 w 2322"/>
                <a:gd name="T77" fmla="*/ 564 h 2243"/>
                <a:gd name="T78" fmla="*/ 501 w 2322"/>
                <a:gd name="T79" fmla="*/ 680 h 2243"/>
                <a:gd name="T80" fmla="*/ 412 w 2322"/>
                <a:gd name="T81" fmla="*/ 796 h 2243"/>
                <a:gd name="T82" fmla="*/ 191 w 2322"/>
                <a:gd name="T83" fmla="*/ 989 h 2243"/>
                <a:gd name="T84" fmla="*/ 73 w 2322"/>
                <a:gd name="T85" fmla="*/ 968 h 2243"/>
                <a:gd name="T86" fmla="*/ 4 w 2322"/>
                <a:gd name="T87" fmla="*/ 869 h 2243"/>
                <a:gd name="T88" fmla="*/ 23 w 2322"/>
                <a:gd name="T89" fmla="*/ 749 h 2243"/>
                <a:gd name="T90" fmla="*/ 210 w 2322"/>
                <a:gd name="T91" fmla="*/ 541 h 2243"/>
                <a:gd name="T92" fmla="*/ 445 w 2322"/>
                <a:gd name="T93" fmla="*/ 88 h 2243"/>
                <a:gd name="T94" fmla="*/ 530 w 2322"/>
                <a:gd name="T95" fmla="*/ 1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2" h="2243">
                  <a:moveTo>
                    <a:pt x="1713" y="719"/>
                  </a:moveTo>
                  <a:lnTo>
                    <a:pt x="1711" y="736"/>
                  </a:lnTo>
                  <a:lnTo>
                    <a:pt x="1703" y="766"/>
                  </a:lnTo>
                  <a:lnTo>
                    <a:pt x="1690" y="795"/>
                  </a:lnTo>
                  <a:lnTo>
                    <a:pt x="1671" y="818"/>
                  </a:lnTo>
                  <a:lnTo>
                    <a:pt x="1648" y="841"/>
                  </a:lnTo>
                  <a:lnTo>
                    <a:pt x="1624" y="855"/>
                  </a:lnTo>
                  <a:lnTo>
                    <a:pt x="1598" y="864"/>
                  </a:lnTo>
                  <a:lnTo>
                    <a:pt x="1571" y="869"/>
                  </a:lnTo>
                  <a:lnTo>
                    <a:pt x="1578" y="886"/>
                  </a:lnTo>
                  <a:lnTo>
                    <a:pt x="1592" y="902"/>
                  </a:lnTo>
                  <a:lnTo>
                    <a:pt x="1597" y="907"/>
                  </a:lnTo>
                  <a:lnTo>
                    <a:pt x="1602" y="911"/>
                  </a:lnTo>
                  <a:lnTo>
                    <a:pt x="1760" y="754"/>
                  </a:lnTo>
                  <a:lnTo>
                    <a:pt x="1756" y="748"/>
                  </a:lnTo>
                  <a:lnTo>
                    <a:pt x="1751" y="742"/>
                  </a:lnTo>
                  <a:lnTo>
                    <a:pt x="1733" y="728"/>
                  </a:lnTo>
                  <a:lnTo>
                    <a:pt x="1713" y="719"/>
                  </a:lnTo>
                  <a:close/>
                  <a:moveTo>
                    <a:pt x="587" y="0"/>
                  </a:moveTo>
                  <a:lnTo>
                    <a:pt x="1052" y="0"/>
                  </a:lnTo>
                  <a:lnTo>
                    <a:pt x="1078" y="3"/>
                  </a:lnTo>
                  <a:lnTo>
                    <a:pt x="1101" y="9"/>
                  </a:lnTo>
                  <a:lnTo>
                    <a:pt x="1122" y="20"/>
                  </a:lnTo>
                  <a:lnTo>
                    <a:pt x="1140" y="32"/>
                  </a:lnTo>
                  <a:lnTo>
                    <a:pt x="1153" y="42"/>
                  </a:lnTo>
                  <a:lnTo>
                    <a:pt x="1419" y="290"/>
                  </a:lnTo>
                  <a:lnTo>
                    <a:pt x="1445" y="316"/>
                  </a:lnTo>
                  <a:lnTo>
                    <a:pt x="1474" y="347"/>
                  </a:lnTo>
                  <a:lnTo>
                    <a:pt x="1503" y="379"/>
                  </a:lnTo>
                  <a:lnTo>
                    <a:pt x="1530" y="411"/>
                  </a:lnTo>
                  <a:lnTo>
                    <a:pt x="1552" y="441"/>
                  </a:lnTo>
                  <a:lnTo>
                    <a:pt x="1682" y="617"/>
                  </a:lnTo>
                  <a:lnTo>
                    <a:pt x="1713" y="619"/>
                  </a:lnTo>
                  <a:lnTo>
                    <a:pt x="1742" y="626"/>
                  </a:lnTo>
                  <a:lnTo>
                    <a:pt x="1771" y="638"/>
                  </a:lnTo>
                  <a:lnTo>
                    <a:pt x="1797" y="653"/>
                  </a:lnTo>
                  <a:lnTo>
                    <a:pt x="1819" y="673"/>
                  </a:lnTo>
                  <a:lnTo>
                    <a:pt x="1830" y="684"/>
                  </a:lnTo>
                  <a:lnTo>
                    <a:pt x="1910" y="605"/>
                  </a:lnTo>
                  <a:lnTo>
                    <a:pt x="1927" y="592"/>
                  </a:lnTo>
                  <a:lnTo>
                    <a:pt x="1946" y="583"/>
                  </a:lnTo>
                  <a:lnTo>
                    <a:pt x="1967" y="580"/>
                  </a:lnTo>
                  <a:lnTo>
                    <a:pt x="1989" y="583"/>
                  </a:lnTo>
                  <a:lnTo>
                    <a:pt x="2009" y="592"/>
                  </a:lnTo>
                  <a:lnTo>
                    <a:pt x="2026" y="605"/>
                  </a:lnTo>
                  <a:lnTo>
                    <a:pt x="2297" y="876"/>
                  </a:lnTo>
                  <a:lnTo>
                    <a:pt x="2310" y="893"/>
                  </a:lnTo>
                  <a:lnTo>
                    <a:pt x="2318" y="913"/>
                  </a:lnTo>
                  <a:lnTo>
                    <a:pt x="2322" y="935"/>
                  </a:lnTo>
                  <a:lnTo>
                    <a:pt x="2318" y="956"/>
                  </a:lnTo>
                  <a:lnTo>
                    <a:pt x="2310" y="975"/>
                  </a:lnTo>
                  <a:lnTo>
                    <a:pt x="2297" y="993"/>
                  </a:lnTo>
                  <a:lnTo>
                    <a:pt x="1842" y="1448"/>
                  </a:lnTo>
                  <a:lnTo>
                    <a:pt x="1825" y="1461"/>
                  </a:lnTo>
                  <a:lnTo>
                    <a:pt x="1805" y="1470"/>
                  </a:lnTo>
                  <a:lnTo>
                    <a:pt x="1784" y="1473"/>
                  </a:lnTo>
                  <a:lnTo>
                    <a:pt x="1762" y="1470"/>
                  </a:lnTo>
                  <a:lnTo>
                    <a:pt x="1742" y="1461"/>
                  </a:lnTo>
                  <a:lnTo>
                    <a:pt x="1725" y="1448"/>
                  </a:lnTo>
                  <a:lnTo>
                    <a:pt x="1454" y="1177"/>
                  </a:lnTo>
                  <a:lnTo>
                    <a:pt x="1441" y="1160"/>
                  </a:lnTo>
                  <a:lnTo>
                    <a:pt x="1432" y="1140"/>
                  </a:lnTo>
                  <a:lnTo>
                    <a:pt x="1429" y="1118"/>
                  </a:lnTo>
                  <a:lnTo>
                    <a:pt x="1432" y="1097"/>
                  </a:lnTo>
                  <a:lnTo>
                    <a:pt x="1441" y="1078"/>
                  </a:lnTo>
                  <a:lnTo>
                    <a:pt x="1454" y="1061"/>
                  </a:lnTo>
                  <a:lnTo>
                    <a:pt x="1533" y="981"/>
                  </a:lnTo>
                  <a:lnTo>
                    <a:pt x="1522" y="972"/>
                  </a:lnTo>
                  <a:lnTo>
                    <a:pt x="1499" y="944"/>
                  </a:lnTo>
                  <a:lnTo>
                    <a:pt x="1482" y="913"/>
                  </a:lnTo>
                  <a:lnTo>
                    <a:pt x="1471" y="880"/>
                  </a:lnTo>
                  <a:lnTo>
                    <a:pt x="1466" y="845"/>
                  </a:lnTo>
                  <a:lnTo>
                    <a:pt x="1444" y="828"/>
                  </a:lnTo>
                  <a:lnTo>
                    <a:pt x="1425" y="805"/>
                  </a:lnTo>
                  <a:lnTo>
                    <a:pt x="1296" y="630"/>
                  </a:lnTo>
                  <a:lnTo>
                    <a:pt x="1283" y="613"/>
                  </a:lnTo>
                  <a:lnTo>
                    <a:pt x="1268" y="595"/>
                  </a:lnTo>
                  <a:lnTo>
                    <a:pt x="1251" y="575"/>
                  </a:lnTo>
                  <a:lnTo>
                    <a:pt x="1420" y="1376"/>
                  </a:lnTo>
                  <a:lnTo>
                    <a:pt x="1427" y="1402"/>
                  </a:lnTo>
                  <a:lnTo>
                    <a:pt x="1436" y="1430"/>
                  </a:lnTo>
                  <a:lnTo>
                    <a:pt x="1445" y="1460"/>
                  </a:lnTo>
                  <a:lnTo>
                    <a:pt x="1455" y="1489"/>
                  </a:lnTo>
                  <a:lnTo>
                    <a:pt x="1466" y="1512"/>
                  </a:lnTo>
                  <a:lnTo>
                    <a:pt x="1660" y="1957"/>
                  </a:lnTo>
                  <a:lnTo>
                    <a:pt x="1670" y="1990"/>
                  </a:lnTo>
                  <a:lnTo>
                    <a:pt x="1674" y="2021"/>
                  </a:lnTo>
                  <a:lnTo>
                    <a:pt x="1671" y="2054"/>
                  </a:lnTo>
                  <a:lnTo>
                    <a:pt x="1662" y="2087"/>
                  </a:lnTo>
                  <a:lnTo>
                    <a:pt x="1647" y="2116"/>
                  </a:lnTo>
                  <a:lnTo>
                    <a:pt x="1627" y="2142"/>
                  </a:lnTo>
                  <a:lnTo>
                    <a:pt x="1602" y="2163"/>
                  </a:lnTo>
                  <a:lnTo>
                    <a:pt x="1573" y="2178"/>
                  </a:lnTo>
                  <a:lnTo>
                    <a:pt x="1542" y="2189"/>
                  </a:lnTo>
                  <a:lnTo>
                    <a:pt x="1510" y="2193"/>
                  </a:lnTo>
                  <a:lnTo>
                    <a:pt x="1505" y="2193"/>
                  </a:lnTo>
                  <a:lnTo>
                    <a:pt x="1472" y="2190"/>
                  </a:lnTo>
                  <a:lnTo>
                    <a:pt x="1442" y="2181"/>
                  </a:lnTo>
                  <a:lnTo>
                    <a:pt x="1413" y="2165"/>
                  </a:lnTo>
                  <a:lnTo>
                    <a:pt x="1389" y="2146"/>
                  </a:lnTo>
                  <a:lnTo>
                    <a:pt x="1368" y="2121"/>
                  </a:lnTo>
                  <a:lnTo>
                    <a:pt x="1352" y="2092"/>
                  </a:lnTo>
                  <a:lnTo>
                    <a:pt x="1157" y="1647"/>
                  </a:lnTo>
                  <a:lnTo>
                    <a:pt x="1143" y="1612"/>
                  </a:lnTo>
                  <a:lnTo>
                    <a:pt x="1128" y="1572"/>
                  </a:lnTo>
                  <a:lnTo>
                    <a:pt x="1115" y="1532"/>
                  </a:lnTo>
                  <a:lnTo>
                    <a:pt x="1103" y="1491"/>
                  </a:lnTo>
                  <a:lnTo>
                    <a:pt x="1093" y="1455"/>
                  </a:lnTo>
                  <a:lnTo>
                    <a:pt x="1001" y="1070"/>
                  </a:lnTo>
                  <a:lnTo>
                    <a:pt x="937" y="1070"/>
                  </a:lnTo>
                  <a:lnTo>
                    <a:pt x="908" y="1406"/>
                  </a:lnTo>
                  <a:lnTo>
                    <a:pt x="906" y="1434"/>
                  </a:lnTo>
                  <a:lnTo>
                    <a:pt x="904" y="1465"/>
                  </a:lnTo>
                  <a:lnTo>
                    <a:pt x="903" y="1498"/>
                  </a:lnTo>
                  <a:lnTo>
                    <a:pt x="903" y="1530"/>
                  </a:lnTo>
                  <a:lnTo>
                    <a:pt x="903" y="1558"/>
                  </a:lnTo>
                  <a:lnTo>
                    <a:pt x="921" y="2070"/>
                  </a:lnTo>
                  <a:lnTo>
                    <a:pt x="919" y="2104"/>
                  </a:lnTo>
                  <a:lnTo>
                    <a:pt x="911" y="2135"/>
                  </a:lnTo>
                  <a:lnTo>
                    <a:pt x="896" y="2164"/>
                  </a:lnTo>
                  <a:lnTo>
                    <a:pt x="877" y="2190"/>
                  </a:lnTo>
                  <a:lnTo>
                    <a:pt x="852" y="2211"/>
                  </a:lnTo>
                  <a:lnTo>
                    <a:pt x="824" y="2228"/>
                  </a:lnTo>
                  <a:lnTo>
                    <a:pt x="793" y="2239"/>
                  </a:lnTo>
                  <a:lnTo>
                    <a:pt x="759" y="2243"/>
                  </a:lnTo>
                  <a:lnTo>
                    <a:pt x="754" y="2243"/>
                  </a:lnTo>
                  <a:lnTo>
                    <a:pt x="720" y="2240"/>
                  </a:lnTo>
                  <a:lnTo>
                    <a:pt x="690" y="2231"/>
                  </a:lnTo>
                  <a:lnTo>
                    <a:pt x="661" y="2216"/>
                  </a:lnTo>
                  <a:lnTo>
                    <a:pt x="636" y="2197"/>
                  </a:lnTo>
                  <a:lnTo>
                    <a:pt x="616" y="2172"/>
                  </a:lnTo>
                  <a:lnTo>
                    <a:pt x="601" y="2144"/>
                  </a:lnTo>
                  <a:lnTo>
                    <a:pt x="590" y="2114"/>
                  </a:lnTo>
                  <a:lnTo>
                    <a:pt x="586" y="2082"/>
                  </a:lnTo>
                  <a:lnTo>
                    <a:pt x="568" y="1570"/>
                  </a:lnTo>
                  <a:lnTo>
                    <a:pt x="567" y="1534"/>
                  </a:lnTo>
                  <a:lnTo>
                    <a:pt x="568" y="1494"/>
                  </a:lnTo>
                  <a:lnTo>
                    <a:pt x="568" y="1452"/>
                  </a:lnTo>
                  <a:lnTo>
                    <a:pt x="570" y="1411"/>
                  </a:lnTo>
                  <a:lnTo>
                    <a:pt x="573" y="1376"/>
                  </a:lnTo>
                  <a:lnTo>
                    <a:pt x="618" y="875"/>
                  </a:lnTo>
                  <a:lnTo>
                    <a:pt x="618" y="872"/>
                  </a:lnTo>
                  <a:lnTo>
                    <a:pt x="618" y="868"/>
                  </a:lnTo>
                  <a:lnTo>
                    <a:pt x="616" y="864"/>
                  </a:lnTo>
                  <a:lnTo>
                    <a:pt x="614" y="845"/>
                  </a:lnTo>
                  <a:lnTo>
                    <a:pt x="610" y="820"/>
                  </a:lnTo>
                  <a:lnTo>
                    <a:pt x="606" y="792"/>
                  </a:lnTo>
                  <a:lnTo>
                    <a:pt x="601" y="762"/>
                  </a:lnTo>
                  <a:lnTo>
                    <a:pt x="595" y="731"/>
                  </a:lnTo>
                  <a:lnTo>
                    <a:pt x="589" y="699"/>
                  </a:lnTo>
                  <a:lnTo>
                    <a:pt x="584" y="669"/>
                  </a:lnTo>
                  <a:lnTo>
                    <a:pt x="580" y="640"/>
                  </a:lnTo>
                  <a:lnTo>
                    <a:pt x="574" y="614"/>
                  </a:lnTo>
                  <a:lnTo>
                    <a:pt x="570" y="592"/>
                  </a:lnTo>
                  <a:lnTo>
                    <a:pt x="568" y="575"/>
                  </a:lnTo>
                  <a:lnTo>
                    <a:pt x="565" y="564"/>
                  </a:lnTo>
                  <a:lnTo>
                    <a:pt x="565" y="561"/>
                  </a:lnTo>
                  <a:lnTo>
                    <a:pt x="536" y="618"/>
                  </a:lnTo>
                  <a:lnTo>
                    <a:pt x="521" y="648"/>
                  </a:lnTo>
                  <a:lnTo>
                    <a:pt x="501" y="680"/>
                  </a:lnTo>
                  <a:lnTo>
                    <a:pt x="480" y="711"/>
                  </a:lnTo>
                  <a:lnTo>
                    <a:pt x="457" y="742"/>
                  </a:lnTo>
                  <a:lnTo>
                    <a:pt x="434" y="771"/>
                  </a:lnTo>
                  <a:lnTo>
                    <a:pt x="412" y="796"/>
                  </a:lnTo>
                  <a:lnTo>
                    <a:pt x="275" y="943"/>
                  </a:lnTo>
                  <a:lnTo>
                    <a:pt x="250" y="964"/>
                  </a:lnTo>
                  <a:lnTo>
                    <a:pt x="222" y="979"/>
                  </a:lnTo>
                  <a:lnTo>
                    <a:pt x="191" y="989"/>
                  </a:lnTo>
                  <a:lnTo>
                    <a:pt x="158" y="993"/>
                  </a:lnTo>
                  <a:lnTo>
                    <a:pt x="128" y="990"/>
                  </a:lnTo>
                  <a:lnTo>
                    <a:pt x="99" y="981"/>
                  </a:lnTo>
                  <a:lnTo>
                    <a:pt x="73" y="968"/>
                  </a:lnTo>
                  <a:lnTo>
                    <a:pt x="49" y="949"/>
                  </a:lnTo>
                  <a:lnTo>
                    <a:pt x="28" y="926"/>
                  </a:lnTo>
                  <a:lnTo>
                    <a:pt x="13" y="898"/>
                  </a:lnTo>
                  <a:lnTo>
                    <a:pt x="4" y="869"/>
                  </a:lnTo>
                  <a:lnTo>
                    <a:pt x="0" y="838"/>
                  </a:lnTo>
                  <a:lnTo>
                    <a:pt x="1" y="807"/>
                  </a:lnTo>
                  <a:lnTo>
                    <a:pt x="9" y="777"/>
                  </a:lnTo>
                  <a:lnTo>
                    <a:pt x="23" y="749"/>
                  </a:lnTo>
                  <a:lnTo>
                    <a:pt x="43" y="724"/>
                  </a:lnTo>
                  <a:lnTo>
                    <a:pt x="179" y="579"/>
                  </a:lnTo>
                  <a:lnTo>
                    <a:pt x="193" y="562"/>
                  </a:lnTo>
                  <a:lnTo>
                    <a:pt x="210" y="541"/>
                  </a:lnTo>
                  <a:lnTo>
                    <a:pt x="226" y="517"/>
                  </a:lnTo>
                  <a:lnTo>
                    <a:pt x="241" y="495"/>
                  </a:lnTo>
                  <a:lnTo>
                    <a:pt x="251" y="475"/>
                  </a:lnTo>
                  <a:lnTo>
                    <a:pt x="445" y="88"/>
                  </a:lnTo>
                  <a:lnTo>
                    <a:pt x="460" y="63"/>
                  </a:lnTo>
                  <a:lnTo>
                    <a:pt x="480" y="41"/>
                  </a:lnTo>
                  <a:lnTo>
                    <a:pt x="504" y="24"/>
                  </a:lnTo>
                  <a:lnTo>
                    <a:pt x="530" y="11"/>
                  </a:lnTo>
                  <a:lnTo>
                    <a:pt x="557" y="3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993"/>
            <p:cNvSpPr>
              <a:spLocks noEditPoints="1"/>
            </p:cNvSpPr>
            <p:nvPr/>
          </p:nvSpPr>
          <p:spPr bwMode="auto">
            <a:xfrm>
              <a:off x="639" y="2817"/>
              <a:ext cx="668" cy="838"/>
            </a:xfrm>
            <a:custGeom>
              <a:avLst/>
              <a:gdLst>
                <a:gd name="T0" fmla="*/ 1314 w 2003"/>
                <a:gd name="T1" fmla="*/ 1458 h 2513"/>
                <a:gd name="T2" fmla="*/ 1337 w 2003"/>
                <a:gd name="T3" fmla="*/ 1776 h 2513"/>
                <a:gd name="T4" fmla="*/ 1656 w 2003"/>
                <a:gd name="T5" fmla="*/ 1754 h 2513"/>
                <a:gd name="T6" fmla="*/ 1632 w 2003"/>
                <a:gd name="T7" fmla="*/ 1434 h 2513"/>
                <a:gd name="T8" fmla="*/ 834 w 2003"/>
                <a:gd name="T9" fmla="*/ 1446 h 2513"/>
                <a:gd name="T10" fmla="*/ 842 w 2003"/>
                <a:gd name="T11" fmla="*/ 2172 h 2513"/>
                <a:gd name="T12" fmla="*/ 1169 w 2003"/>
                <a:gd name="T13" fmla="*/ 2165 h 2513"/>
                <a:gd name="T14" fmla="*/ 1161 w 2003"/>
                <a:gd name="T15" fmla="*/ 1438 h 2513"/>
                <a:gd name="T16" fmla="*/ 360 w 2003"/>
                <a:gd name="T17" fmla="*/ 1438 h 2513"/>
                <a:gd name="T18" fmla="*/ 352 w 2003"/>
                <a:gd name="T19" fmla="*/ 1765 h 2513"/>
                <a:gd name="T20" fmla="*/ 679 w 2003"/>
                <a:gd name="T21" fmla="*/ 1773 h 2513"/>
                <a:gd name="T22" fmla="*/ 687 w 2003"/>
                <a:gd name="T23" fmla="*/ 1446 h 2513"/>
                <a:gd name="T24" fmla="*/ 1337 w 2003"/>
                <a:gd name="T25" fmla="*/ 962 h 2513"/>
                <a:gd name="T26" fmla="*/ 1314 w 2003"/>
                <a:gd name="T27" fmla="*/ 1281 h 2513"/>
                <a:gd name="T28" fmla="*/ 1632 w 2003"/>
                <a:gd name="T29" fmla="*/ 1303 h 2513"/>
                <a:gd name="T30" fmla="*/ 1656 w 2003"/>
                <a:gd name="T31" fmla="*/ 985 h 2513"/>
                <a:gd name="T32" fmla="*/ 1337 w 2003"/>
                <a:gd name="T33" fmla="*/ 962 h 2513"/>
                <a:gd name="T34" fmla="*/ 831 w 2003"/>
                <a:gd name="T35" fmla="*/ 985 h 2513"/>
                <a:gd name="T36" fmla="*/ 854 w 2003"/>
                <a:gd name="T37" fmla="*/ 1303 h 2513"/>
                <a:gd name="T38" fmla="*/ 1173 w 2003"/>
                <a:gd name="T39" fmla="*/ 1281 h 2513"/>
                <a:gd name="T40" fmla="*/ 1149 w 2003"/>
                <a:gd name="T41" fmla="*/ 962 h 2513"/>
                <a:gd name="T42" fmla="*/ 352 w 2003"/>
                <a:gd name="T43" fmla="*/ 973 h 2513"/>
                <a:gd name="T44" fmla="*/ 360 w 2003"/>
                <a:gd name="T45" fmla="*/ 1301 h 2513"/>
                <a:gd name="T46" fmla="*/ 687 w 2003"/>
                <a:gd name="T47" fmla="*/ 1293 h 2513"/>
                <a:gd name="T48" fmla="*/ 679 w 2003"/>
                <a:gd name="T49" fmla="*/ 966 h 2513"/>
                <a:gd name="T50" fmla="*/ 1325 w 2003"/>
                <a:gd name="T51" fmla="*/ 488 h 2513"/>
                <a:gd name="T52" fmla="*/ 1317 w 2003"/>
                <a:gd name="T53" fmla="*/ 814 h 2513"/>
                <a:gd name="T54" fmla="*/ 1644 w 2003"/>
                <a:gd name="T55" fmla="*/ 823 h 2513"/>
                <a:gd name="T56" fmla="*/ 1652 w 2003"/>
                <a:gd name="T57" fmla="*/ 496 h 2513"/>
                <a:gd name="T58" fmla="*/ 854 w 2003"/>
                <a:gd name="T59" fmla="*/ 484 h 2513"/>
                <a:gd name="T60" fmla="*/ 831 w 2003"/>
                <a:gd name="T61" fmla="*/ 803 h 2513"/>
                <a:gd name="T62" fmla="*/ 1149 w 2003"/>
                <a:gd name="T63" fmla="*/ 826 h 2513"/>
                <a:gd name="T64" fmla="*/ 1173 w 2003"/>
                <a:gd name="T65" fmla="*/ 506 h 2513"/>
                <a:gd name="T66" fmla="*/ 854 w 2003"/>
                <a:gd name="T67" fmla="*/ 484 h 2513"/>
                <a:gd name="T68" fmla="*/ 350 w 2003"/>
                <a:gd name="T69" fmla="*/ 506 h 2513"/>
                <a:gd name="T70" fmla="*/ 372 w 2003"/>
                <a:gd name="T71" fmla="*/ 826 h 2513"/>
                <a:gd name="T72" fmla="*/ 691 w 2003"/>
                <a:gd name="T73" fmla="*/ 803 h 2513"/>
                <a:gd name="T74" fmla="*/ 668 w 2003"/>
                <a:gd name="T75" fmla="*/ 484 h 2513"/>
                <a:gd name="T76" fmla="*/ 1478 w 2003"/>
                <a:gd name="T77" fmla="*/ 2 h 2513"/>
                <a:gd name="T78" fmla="*/ 1536 w 2003"/>
                <a:gd name="T79" fmla="*/ 60 h 2513"/>
                <a:gd name="T80" fmla="*/ 1780 w 2003"/>
                <a:gd name="T81" fmla="*/ 227 h 2513"/>
                <a:gd name="T82" fmla="*/ 1838 w 2003"/>
                <a:gd name="T83" fmla="*/ 284 h 2513"/>
                <a:gd name="T84" fmla="*/ 1951 w 2003"/>
                <a:gd name="T85" fmla="*/ 2094 h 2513"/>
                <a:gd name="T86" fmla="*/ 2003 w 2003"/>
                <a:gd name="T87" fmla="*/ 2167 h 2513"/>
                <a:gd name="T88" fmla="*/ 1971 w 2003"/>
                <a:gd name="T89" fmla="*/ 2498 h 2513"/>
                <a:gd name="T90" fmla="*/ 54 w 2003"/>
                <a:gd name="T91" fmla="*/ 2509 h 2513"/>
                <a:gd name="T92" fmla="*/ 0 w 2003"/>
                <a:gd name="T93" fmla="*/ 2436 h 2513"/>
                <a:gd name="T94" fmla="*/ 31 w 2003"/>
                <a:gd name="T95" fmla="*/ 2104 h 2513"/>
                <a:gd name="T96" fmla="*/ 162 w 2003"/>
                <a:gd name="T97" fmla="*/ 306 h 2513"/>
                <a:gd name="T98" fmla="*/ 203 w 2003"/>
                <a:gd name="T99" fmla="*/ 235 h 2513"/>
                <a:gd name="T100" fmla="*/ 466 w 2003"/>
                <a:gd name="T101" fmla="*/ 81 h 2513"/>
                <a:gd name="T102" fmla="*/ 507 w 2003"/>
                <a:gd name="T103" fmla="*/ 1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3" h="2513">
                  <a:moveTo>
                    <a:pt x="1337" y="1434"/>
                  </a:moveTo>
                  <a:lnTo>
                    <a:pt x="1325" y="1438"/>
                  </a:lnTo>
                  <a:lnTo>
                    <a:pt x="1317" y="1446"/>
                  </a:lnTo>
                  <a:lnTo>
                    <a:pt x="1314" y="1458"/>
                  </a:lnTo>
                  <a:lnTo>
                    <a:pt x="1314" y="1754"/>
                  </a:lnTo>
                  <a:lnTo>
                    <a:pt x="1317" y="1765"/>
                  </a:lnTo>
                  <a:lnTo>
                    <a:pt x="1325" y="1773"/>
                  </a:lnTo>
                  <a:lnTo>
                    <a:pt x="1337" y="1776"/>
                  </a:lnTo>
                  <a:lnTo>
                    <a:pt x="1632" y="1776"/>
                  </a:lnTo>
                  <a:lnTo>
                    <a:pt x="1644" y="1773"/>
                  </a:lnTo>
                  <a:lnTo>
                    <a:pt x="1652" y="1765"/>
                  </a:lnTo>
                  <a:lnTo>
                    <a:pt x="1656" y="1754"/>
                  </a:lnTo>
                  <a:lnTo>
                    <a:pt x="1656" y="1458"/>
                  </a:lnTo>
                  <a:lnTo>
                    <a:pt x="1652" y="1446"/>
                  </a:lnTo>
                  <a:lnTo>
                    <a:pt x="1644" y="1438"/>
                  </a:lnTo>
                  <a:lnTo>
                    <a:pt x="1632" y="1434"/>
                  </a:lnTo>
                  <a:lnTo>
                    <a:pt x="1337" y="1434"/>
                  </a:lnTo>
                  <a:close/>
                  <a:moveTo>
                    <a:pt x="854" y="1434"/>
                  </a:moveTo>
                  <a:lnTo>
                    <a:pt x="842" y="1438"/>
                  </a:lnTo>
                  <a:lnTo>
                    <a:pt x="834" y="1446"/>
                  </a:lnTo>
                  <a:lnTo>
                    <a:pt x="831" y="1458"/>
                  </a:lnTo>
                  <a:lnTo>
                    <a:pt x="831" y="2154"/>
                  </a:lnTo>
                  <a:lnTo>
                    <a:pt x="834" y="2165"/>
                  </a:lnTo>
                  <a:lnTo>
                    <a:pt x="842" y="2172"/>
                  </a:lnTo>
                  <a:lnTo>
                    <a:pt x="854" y="2176"/>
                  </a:lnTo>
                  <a:lnTo>
                    <a:pt x="1149" y="2176"/>
                  </a:lnTo>
                  <a:lnTo>
                    <a:pt x="1161" y="2172"/>
                  </a:lnTo>
                  <a:lnTo>
                    <a:pt x="1169" y="2165"/>
                  </a:lnTo>
                  <a:lnTo>
                    <a:pt x="1173" y="2154"/>
                  </a:lnTo>
                  <a:lnTo>
                    <a:pt x="1173" y="1458"/>
                  </a:lnTo>
                  <a:lnTo>
                    <a:pt x="1169" y="1446"/>
                  </a:lnTo>
                  <a:lnTo>
                    <a:pt x="1161" y="1438"/>
                  </a:lnTo>
                  <a:lnTo>
                    <a:pt x="1149" y="1434"/>
                  </a:lnTo>
                  <a:lnTo>
                    <a:pt x="854" y="1434"/>
                  </a:lnTo>
                  <a:close/>
                  <a:moveTo>
                    <a:pt x="372" y="1434"/>
                  </a:moveTo>
                  <a:lnTo>
                    <a:pt x="360" y="1438"/>
                  </a:lnTo>
                  <a:lnTo>
                    <a:pt x="352" y="1446"/>
                  </a:lnTo>
                  <a:lnTo>
                    <a:pt x="350" y="1458"/>
                  </a:lnTo>
                  <a:lnTo>
                    <a:pt x="350" y="1754"/>
                  </a:lnTo>
                  <a:lnTo>
                    <a:pt x="352" y="1765"/>
                  </a:lnTo>
                  <a:lnTo>
                    <a:pt x="360" y="1773"/>
                  </a:lnTo>
                  <a:lnTo>
                    <a:pt x="372" y="1776"/>
                  </a:lnTo>
                  <a:lnTo>
                    <a:pt x="668" y="1776"/>
                  </a:lnTo>
                  <a:lnTo>
                    <a:pt x="679" y="1773"/>
                  </a:lnTo>
                  <a:lnTo>
                    <a:pt x="687" y="1765"/>
                  </a:lnTo>
                  <a:lnTo>
                    <a:pt x="691" y="1754"/>
                  </a:lnTo>
                  <a:lnTo>
                    <a:pt x="691" y="1458"/>
                  </a:lnTo>
                  <a:lnTo>
                    <a:pt x="687" y="1446"/>
                  </a:lnTo>
                  <a:lnTo>
                    <a:pt x="679" y="1438"/>
                  </a:lnTo>
                  <a:lnTo>
                    <a:pt x="668" y="1434"/>
                  </a:lnTo>
                  <a:lnTo>
                    <a:pt x="372" y="1434"/>
                  </a:lnTo>
                  <a:close/>
                  <a:moveTo>
                    <a:pt x="1337" y="962"/>
                  </a:moveTo>
                  <a:lnTo>
                    <a:pt x="1325" y="966"/>
                  </a:lnTo>
                  <a:lnTo>
                    <a:pt x="1317" y="973"/>
                  </a:lnTo>
                  <a:lnTo>
                    <a:pt x="1314" y="985"/>
                  </a:lnTo>
                  <a:lnTo>
                    <a:pt x="1314" y="1281"/>
                  </a:lnTo>
                  <a:lnTo>
                    <a:pt x="1317" y="1293"/>
                  </a:lnTo>
                  <a:lnTo>
                    <a:pt x="1325" y="1301"/>
                  </a:lnTo>
                  <a:lnTo>
                    <a:pt x="1337" y="1303"/>
                  </a:lnTo>
                  <a:lnTo>
                    <a:pt x="1632" y="1303"/>
                  </a:lnTo>
                  <a:lnTo>
                    <a:pt x="1644" y="1301"/>
                  </a:lnTo>
                  <a:lnTo>
                    <a:pt x="1652" y="1293"/>
                  </a:lnTo>
                  <a:lnTo>
                    <a:pt x="1656" y="1281"/>
                  </a:lnTo>
                  <a:lnTo>
                    <a:pt x="1656" y="985"/>
                  </a:lnTo>
                  <a:lnTo>
                    <a:pt x="1652" y="973"/>
                  </a:lnTo>
                  <a:lnTo>
                    <a:pt x="1644" y="966"/>
                  </a:lnTo>
                  <a:lnTo>
                    <a:pt x="1632" y="962"/>
                  </a:lnTo>
                  <a:lnTo>
                    <a:pt x="1337" y="962"/>
                  </a:lnTo>
                  <a:close/>
                  <a:moveTo>
                    <a:pt x="854" y="962"/>
                  </a:moveTo>
                  <a:lnTo>
                    <a:pt x="842" y="966"/>
                  </a:lnTo>
                  <a:lnTo>
                    <a:pt x="834" y="973"/>
                  </a:lnTo>
                  <a:lnTo>
                    <a:pt x="831" y="985"/>
                  </a:lnTo>
                  <a:lnTo>
                    <a:pt x="831" y="1281"/>
                  </a:lnTo>
                  <a:lnTo>
                    <a:pt x="834" y="1293"/>
                  </a:lnTo>
                  <a:lnTo>
                    <a:pt x="842" y="1301"/>
                  </a:lnTo>
                  <a:lnTo>
                    <a:pt x="854" y="1303"/>
                  </a:lnTo>
                  <a:lnTo>
                    <a:pt x="1149" y="1303"/>
                  </a:lnTo>
                  <a:lnTo>
                    <a:pt x="1161" y="1301"/>
                  </a:lnTo>
                  <a:lnTo>
                    <a:pt x="1169" y="1293"/>
                  </a:lnTo>
                  <a:lnTo>
                    <a:pt x="1173" y="1281"/>
                  </a:lnTo>
                  <a:lnTo>
                    <a:pt x="1173" y="985"/>
                  </a:lnTo>
                  <a:lnTo>
                    <a:pt x="1169" y="973"/>
                  </a:lnTo>
                  <a:lnTo>
                    <a:pt x="1161" y="966"/>
                  </a:lnTo>
                  <a:lnTo>
                    <a:pt x="1149" y="962"/>
                  </a:lnTo>
                  <a:lnTo>
                    <a:pt x="854" y="962"/>
                  </a:lnTo>
                  <a:close/>
                  <a:moveTo>
                    <a:pt x="372" y="962"/>
                  </a:moveTo>
                  <a:lnTo>
                    <a:pt x="360" y="966"/>
                  </a:lnTo>
                  <a:lnTo>
                    <a:pt x="352" y="973"/>
                  </a:lnTo>
                  <a:lnTo>
                    <a:pt x="350" y="985"/>
                  </a:lnTo>
                  <a:lnTo>
                    <a:pt x="350" y="1281"/>
                  </a:lnTo>
                  <a:lnTo>
                    <a:pt x="352" y="1293"/>
                  </a:lnTo>
                  <a:lnTo>
                    <a:pt x="360" y="1301"/>
                  </a:lnTo>
                  <a:lnTo>
                    <a:pt x="372" y="1303"/>
                  </a:lnTo>
                  <a:lnTo>
                    <a:pt x="668" y="1303"/>
                  </a:lnTo>
                  <a:lnTo>
                    <a:pt x="679" y="1301"/>
                  </a:lnTo>
                  <a:lnTo>
                    <a:pt x="687" y="1293"/>
                  </a:lnTo>
                  <a:lnTo>
                    <a:pt x="691" y="1281"/>
                  </a:lnTo>
                  <a:lnTo>
                    <a:pt x="691" y="985"/>
                  </a:lnTo>
                  <a:lnTo>
                    <a:pt x="687" y="973"/>
                  </a:lnTo>
                  <a:lnTo>
                    <a:pt x="679" y="966"/>
                  </a:lnTo>
                  <a:lnTo>
                    <a:pt x="668" y="962"/>
                  </a:lnTo>
                  <a:lnTo>
                    <a:pt x="372" y="962"/>
                  </a:lnTo>
                  <a:close/>
                  <a:moveTo>
                    <a:pt x="1337" y="484"/>
                  </a:moveTo>
                  <a:lnTo>
                    <a:pt x="1325" y="488"/>
                  </a:lnTo>
                  <a:lnTo>
                    <a:pt x="1317" y="496"/>
                  </a:lnTo>
                  <a:lnTo>
                    <a:pt x="1314" y="506"/>
                  </a:lnTo>
                  <a:lnTo>
                    <a:pt x="1314" y="803"/>
                  </a:lnTo>
                  <a:lnTo>
                    <a:pt x="1317" y="814"/>
                  </a:lnTo>
                  <a:lnTo>
                    <a:pt x="1325" y="823"/>
                  </a:lnTo>
                  <a:lnTo>
                    <a:pt x="1337" y="826"/>
                  </a:lnTo>
                  <a:lnTo>
                    <a:pt x="1632" y="826"/>
                  </a:lnTo>
                  <a:lnTo>
                    <a:pt x="1644" y="823"/>
                  </a:lnTo>
                  <a:lnTo>
                    <a:pt x="1652" y="814"/>
                  </a:lnTo>
                  <a:lnTo>
                    <a:pt x="1656" y="803"/>
                  </a:lnTo>
                  <a:lnTo>
                    <a:pt x="1656" y="506"/>
                  </a:lnTo>
                  <a:lnTo>
                    <a:pt x="1652" y="496"/>
                  </a:lnTo>
                  <a:lnTo>
                    <a:pt x="1644" y="488"/>
                  </a:lnTo>
                  <a:lnTo>
                    <a:pt x="1632" y="484"/>
                  </a:lnTo>
                  <a:lnTo>
                    <a:pt x="1337" y="484"/>
                  </a:lnTo>
                  <a:close/>
                  <a:moveTo>
                    <a:pt x="854" y="484"/>
                  </a:moveTo>
                  <a:lnTo>
                    <a:pt x="842" y="488"/>
                  </a:lnTo>
                  <a:lnTo>
                    <a:pt x="834" y="496"/>
                  </a:lnTo>
                  <a:lnTo>
                    <a:pt x="831" y="506"/>
                  </a:lnTo>
                  <a:lnTo>
                    <a:pt x="831" y="803"/>
                  </a:lnTo>
                  <a:lnTo>
                    <a:pt x="834" y="814"/>
                  </a:lnTo>
                  <a:lnTo>
                    <a:pt x="842" y="823"/>
                  </a:lnTo>
                  <a:lnTo>
                    <a:pt x="854" y="826"/>
                  </a:lnTo>
                  <a:lnTo>
                    <a:pt x="1149" y="826"/>
                  </a:lnTo>
                  <a:lnTo>
                    <a:pt x="1161" y="823"/>
                  </a:lnTo>
                  <a:lnTo>
                    <a:pt x="1169" y="814"/>
                  </a:lnTo>
                  <a:lnTo>
                    <a:pt x="1173" y="803"/>
                  </a:lnTo>
                  <a:lnTo>
                    <a:pt x="1173" y="506"/>
                  </a:lnTo>
                  <a:lnTo>
                    <a:pt x="1169" y="496"/>
                  </a:lnTo>
                  <a:lnTo>
                    <a:pt x="1161" y="488"/>
                  </a:lnTo>
                  <a:lnTo>
                    <a:pt x="1149" y="484"/>
                  </a:lnTo>
                  <a:lnTo>
                    <a:pt x="854" y="484"/>
                  </a:lnTo>
                  <a:close/>
                  <a:moveTo>
                    <a:pt x="372" y="484"/>
                  </a:moveTo>
                  <a:lnTo>
                    <a:pt x="360" y="488"/>
                  </a:lnTo>
                  <a:lnTo>
                    <a:pt x="352" y="496"/>
                  </a:lnTo>
                  <a:lnTo>
                    <a:pt x="350" y="506"/>
                  </a:lnTo>
                  <a:lnTo>
                    <a:pt x="350" y="803"/>
                  </a:lnTo>
                  <a:lnTo>
                    <a:pt x="352" y="814"/>
                  </a:lnTo>
                  <a:lnTo>
                    <a:pt x="360" y="823"/>
                  </a:lnTo>
                  <a:lnTo>
                    <a:pt x="372" y="826"/>
                  </a:lnTo>
                  <a:lnTo>
                    <a:pt x="668" y="826"/>
                  </a:lnTo>
                  <a:lnTo>
                    <a:pt x="679" y="823"/>
                  </a:lnTo>
                  <a:lnTo>
                    <a:pt x="687" y="814"/>
                  </a:lnTo>
                  <a:lnTo>
                    <a:pt x="691" y="803"/>
                  </a:lnTo>
                  <a:lnTo>
                    <a:pt x="691" y="506"/>
                  </a:lnTo>
                  <a:lnTo>
                    <a:pt x="687" y="496"/>
                  </a:lnTo>
                  <a:lnTo>
                    <a:pt x="679" y="488"/>
                  </a:lnTo>
                  <a:lnTo>
                    <a:pt x="668" y="484"/>
                  </a:lnTo>
                  <a:lnTo>
                    <a:pt x="372" y="484"/>
                  </a:lnTo>
                  <a:close/>
                  <a:moveTo>
                    <a:pt x="547" y="0"/>
                  </a:moveTo>
                  <a:lnTo>
                    <a:pt x="1456" y="0"/>
                  </a:lnTo>
                  <a:lnTo>
                    <a:pt x="1478" y="2"/>
                  </a:lnTo>
                  <a:lnTo>
                    <a:pt x="1498" y="10"/>
                  </a:lnTo>
                  <a:lnTo>
                    <a:pt x="1513" y="23"/>
                  </a:lnTo>
                  <a:lnTo>
                    <a:pt x="1526" y="40"/>
                  </a:lnTo>
                  <a:lnTo>
                    <a:pt x="1536" y="60"/>
                  </a:lnTo>
                  <a:lnTo>
                    <a:pt x="1538" y="81"/>
                  </a:lnTo>
                  <a:lnTo>
                    <a:pt x="1538" y="225"/>
                  </a:lnTo>
                  <a:lnTo>
                    <a:pt x="1759" y="225"/>
                  </a:lnTo>
                  <a:lnTo>
                    <a:pt x="1780" y="227"/>
                  </a:lnTo>
                  <a:lnTo>
                    <a:pt x="1800" y="235"/>
                  </a:lnTo>
                  <a:lnTo>
                    <a:pt x="1817" y="248"/>
                  </a:lnTo>
                  <a:lnTo>
                    <a:pt x="1830" y="265"/>
                  </a:lnTo>
                  <a:lnTo>
                    <a:pt x="1838" y="284"/>
                  </a:lnTo>
                  <a:lnTo>
                    <a:pt x="1841" y="306"/>
                  </a:lnTo>
                  <a:lnTo>
                    <a:pt x="1841" y="2090"/>
                  </a:lnTo>
                  <a:lnTo>
                    <a:pt x="1926" y="2090"/>
                  </a:lnTo>
                  <a:lnTo>
                    <a:pt x="1951" y="2094"/>
                  </a:lnTo>
                  <a:lnTo>
                    <a:pt x="1971" y="2104"/>
                  </a:lnTo>
                  <a:lnTo>
                    <a:pt x="1989" y="2121"/>
                  </a:lnTo>
                  <a:lnTo>
                    <a:pt x="1999" y="2142"/>
                  </a:lnTo>
                  <a:lnTo>
                    <a:pt x="2003" y="2167"/>
                  </a:lnTo>
                  <a:lnTo>
                    <a:pt x="2003" y="2436"/>
                  </a:lnTo>
                  <a:lnTo>
                    <a:pt x="1999" y="2459"/>
                  </a:lnTo>
                  <a:lnTo>
                    <a:pt x="1989" y="2481"/>
                  </a:lnTo>
                  <a:lnTo>
                    <a:pt x="1971" y="2498"/>
                  </a:lnTo>
                  <a:lnTo>
                    <a:pt x="1951" y="2509"/>
                  </a:lnTo>
                  <a:lnTo>
                    <a:pt x="1926" y="2513"/>
                  </a:lnTo>
                  <a:lnTo>
                    <a:pt x="79" y="2513"/>
                  </a:lnTo>
                  <a:lnTo>
                    <a:pt x="54" y="2509"/>
                  </a:lnTo>
                  <a:lnTo>
                    <a:pt x="31" y="2498"/>
                  </a:lnTo>
                  <a:lnTo>
                    <a:pt x="16" y="2481"/>
                  </a:lnTo>
                  <a:lnTo>
                    <a:pt x="4" y="2459"/>
                  </a:lnTo>
                  <a:lnTo>
                    <a:pt x="0" y="2436"/>
                  </a:lnTo>
                  <a:lnTo>
                    <a:pt x="0" y="2167"/>
                  </a:lnTo>
                  <a:lnTo>
                    <a:pt x="4" y="2142"/>
                  </a:lnTo>
                  <a:lnTo>
                    <a:pt x="16" y="2121"/>
                  </a:lnTo>
                  <a:lnTo>
                    <a:pt x="31" y="2104"/>
                  </a:lnTo>
                  <a:lnTo>
                    <a:pt x="54" y="2094"/>
                  </a:lnTo>
                  <a:lnTo>
                    <a:pt x="79" y="2090"/>
                  </a:lnTo>
                  <a:lnTo>
                    <a:pt x="162" y="2090"/>
                  </a:lnTo>
                  <a:lnTo>
                    <a:pt x="162" y="306"/>
                  </a:lnTo>
                  <a:lnTo>
                    <a:pt x="165" y="284"/>
                  </a:lnTo>
                  <a:lnTo>
                    <a:pt x="174" y="265"/>
                  </a:lnTo>
                  <a:lnTo>
                    <a:pt x="186" y="248"/>
                  </a:lnTo>
                  <a:lnTo>
                    <a:pt x="203" y="235"/>
                  </a:lnTo>
                  <a:lnTo>
                    <a:pt x="223" y="227"/>
                  </a:lnTo>
                  <a:lnTo>
                    <a:pt x="243" y="225"/>
                  </a:lnTo>
                  <a:lnTo>
                    <a:pt x="466" y="225"/>
                  </a:lnTo>
                  <a:lnTo>
                    <a:pt x="466" y="81"/>
                  </a:lnTo>
                  <a:lnTo>
                    <a:pt x="469" y="60"/>
                  </a:lnTo>
                  <a:lnTo>
                    <a:pt x="477" y="40"/>
                  </a:lnTo>
                  <a:lnTo>
                    <a:pt x="490" y="23"/>
                  </a:lnTo>
                  <a:lnTo>
                    <a:pt x="507" y="10"/>
                  </a:lnTo>
                  <a:lnTo>
                    <a:pt x="525" y="2"/>
                  </a:lnTo>
                  <a:lnTo>
                    <a:pt x="5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7" name="Group 484"/>
          <p:cNvGrpSpPr/>
          <p:nvPr/>
        </p:nvGrpSpPr>
        <p:grpSpPr>
          <a:xfrm flipH="1">
            <a:off x="6059638" y="2784415"/>
            <a:ext cx="329932" cy="327754"/>
            <a:chOff x="2921000" y="3198813"/>
            <a:chExt cx="481013" cy="477838"/>
          </a:xfrm>
          <a:solidFill>
            <a:schemeClr val="bg1"/>
          </a:solidFill>
        </p:grpSpPr>
        <p:sp>
          <p:nvSpPr>
            <p:cNvPr id="78" name="Freeform 374"/>
            <p:cNvSpPr>
              <a:spLocks noEditPoints="1"/>
            </p:cNvSpPr>
            <p:nvPr/>
          </p:nvSpPr>
          <p:spPr bwMode="auto">
            <a:xfrm>
              <a:off x="2921000" y="3198813"/>
              <a:ext cx="481013" cy="477838"/>
            </a:xfrm>
            <a:custGeom>
              <a:avLst/>
              <a:gdLst>
                <a:gd name="T0" fmla="*/ 304 w 3331"/>
                <a:gd name="T1" fmla="*/ 3008 h 3310"/>
                <a:gd name="T2" fmla="*/ 1438 w 3331"/>
                <a:gd name="T3" fmla="*/ 1805 h 3310"/>
                <a:gd name="T4" fmla="*/ 2385 w 3331"/>
                <a:gd name="T5" fmla="*/ 1389 h 3310"/>
                <a:gd name="T6" fmla="*/ 1742 w 3331"/>
                <a:gd name="T7" fmla="*/ 3008 h 3310"/>
                <a:gd name="T8" fmla="*/ 3028 w 3331"/>
                <a:gd name="T9" fmla="*/ 1743 h 3310"/>
                <a:gd name="T10" fmla="*/ 1174 w 3331"/>
                <a:gd name="T11" fmla="*/ 301 h 3310"/>
                <a:gd name="T12" fmla="*/ 1551 w 3331"/>
                <a:gd name="T13" fmla="*/ 1504 h 3310"/>
                <a:gd name="T14" fmla="*/ 2340 w 3331"/>
                <a:gd name="T15" fmla="*/ 1074 h 3310"/>
                <a:gd name="T16" fmla="*/ 2400 w 3331"/>
                <a:gd name="T17" fmla="*/ 1068 h 3310"/>
                <a:gd name="T18" fmla="*/ 2458 w 3331"/>
                <a:gd name="T19" fmla="*/ 1086 h 3310"/>
                <a:gd name="T20" fmla="*/ 3029 w 3331"/>
                <a:gd name="T21" fmla="*/ 301 h 3310"/>
                <a:gd name="T22" fmla="*/ 1022 w 3331"/>
                <a:gd name="T23" fmla="*/ 0 h 3310"/>
                <a:gd name="T24" fmla="*/ 3210 w 3331"/>
                <a:gd name="T25" fmla="*/ 3 h 3310"/>
                <a:gd name="T26" fmla="*/ 3264 w 3331"/>
                <a:gd name="T27" fmla="*/ 26 h 3310"/>
                <a:gd name="T28" fmla="*/ 3305 w 3331"/>
                <a:gd name="T29" fmla="*/ 67 h 3310"/>
                <a:gd name="T30" fmla="*/ 3328 w 3331"/>
                <a:gd name="T31" fmla="*/ 120 h 3310"/>
                <a:gd name="T32" fmla="*/ 3331 w 3331"/>
                <a:gd name="T33" fmla="*/ 3159 h 3310"/>
                <a:gd name="T34" fmla="*/ 3320 w 3331"/>
                <a:gd name="T35" fmla="*/ 3217 h 3310"/>
                <a:gd name="T36" fmla="*/ 3287 w 3331"/>
                <a:gd name="T37" fmla="*/ 3265 h 3310"/>
                <a:gd name="T38" fmla="*/ 3239 w 3331"/>
                <a:gd name="T39" fmla="*/ 3297 h 3310"/>
                <a:gd name="T40" fmla="*/ 3180 w 3331"/>
                <a:gd name="T41" fmla="*/ 3310 h 3310"/>
                <a:gd name="T42" fmla="*/ 121 w 3331"/>
                <a:gd name="T43" fmla="*/ 3307 h 3310"/>
                <a:gd name="T44" fmla="*/ 67 w 3331"/>
                <a:gd name="T45" fmla="*/ 3284 h 3310"/>
                <a:gd name="T46" fmla="*/ 26 w 3331"/>
                <a:gd name="T47" fmla="*/ 3243 h 3310"/>
                <a:gd name="T48" fmla="*/ 3 w 3331"/>
                <a:gd name="T49" fmla="*/ 3189 h 3310"/>
                <a:gd name="T50" fmla="*/ 0 w 3331"/>
                <a:gd name="T51" fmla="*/ 1655 h 3310"/>
                <a:gd name="T52" fmla="*/ 13 w 3331"/>
                <a:gd name="T53" fmla="*/ 1596 h 3310"/>
                <a:gd name="T54" fmla="*/ 45 w 3331"/>
                <a:gd name="T55" fmla="*/ 1548 h 3310"/>
                <a:gd name="T56" fmla="*/ 93 w 3331"/>
                <a:gd name="T57" fmla="*/ 1516 h 3310"/>
                <a:gd name="T58" fmla="*/ 152 w 3331"/>
                <a:gd name="T59" fmla="*/ 1504 h 3310"/>
                <a:gd name="T60" fmla="*/ 871 w 3331"/>
                <a:gd name="T61" fmla="*/ 150 h 3310"/>
                <a:gd name="T62" fmla="*/ 883 w 3331"/>
                <a:gd name="T63" fmla="*/ 92 h 3310"/>
                <a:gd name="T64" fmla="*/ 915 w 3331"/>
                <a:gd name="T65" fmla="*/ 44 h 3310"/>
                <a:gd name="T66" fmla="*/ 963 w 3331"/>
                <a:gd name="T67" fmla="*/ 12 h 3310"/>
                <a:gd name="T68" fmla="*/ 1022 w 3331"/>
                <a:gd name="T69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1" h="3310">
                  <a:moveTo>
                    <a:pt x="304" y="1805"/>
                  </a:moveTo>
                  <a:lnTo>
                    <a:pt x="304" y="3008"/>
                  </a:lnTo>
                  <a:lnTo>
                    <a:pt x="1438" y="3008"/>
                  </a:lnTo>
                  <a:lnTo>
                    <a:pt x="1438" y="1805"/>
                  </a:lnTo>
                  <a:lnTo>
                    <a:pt x="304" y="1805"/>
                  </a:lnTo>
                  <a:close/>
                  <a:moveTo>
                    <a:pt x="2385" y="1389"/>
                  </a:moveTo>
                  <a:lnTo>
                    <a:pt x="1742" y="1743"/>
                  </a:lnTo>
                  <a:lnTo>
                    <a:pt x="1742" y="3008"/>
                  </a:lnTo>
                  <a:lnTo>
                    <a:pt x="3028" y="3008"/>
                  </a:lnTo>
                  <a:lnTo>
                    <a:pt x="3028" y="1743"/>
                  </a:lnTo>
                  <a:lnTo>
                    <a:pt x="2385" y="1389"/>
                  </a:lnTo>
                  <a:close/>
                  <a:moveTo>
                    <a:pt x="1174" y="301"/>
                  </a:moveTo>
                  <a:lnTo>
                    <a:pt x="1174" y="1504"/>
                  </a:lnTo>
                  <a:lnTo>
                    <a:pt x="1551" y="1504"/>
                  </a:lnTo>
                  <a:lnTo>
                    <a:pt x="2312" y="1086"/>
                  </a:lnTo>
                  <a:lnTo>
                    <a:pt x="2340" y="1074"/>
                  </a:lnTo>
                  <a:lnTo>
                    <a:pt x="2369" y="1068"/>
                  </a:lnTo>
                  <a:lnTo>
                    <a:pt x="2400" y="1068"/>
                  </a:lnTo>
                  <a:lnTo>
                    <a:pt x="2430" y="1074"/>
                  </a:lnTo>
                  <a:lnTo>
                    <a:pt x="2458" y="1086"/>
                  </a:lnTo>
                  <a:lnTo>
                    <a:pt x="3029" y="1399"/>
                  </a:lnTo>
                  <a:lnTo>
                    <a:pt x="3029" y="301"/>
                  </a:lnTo>
                  <a:lnTo>
                    <a:pt x="1174" y="301"/>
                  </a:lnTo>
                  <a:close/>
                  <a:moveTo>
                    <a:pt x="1022" y="0"/>
                  </a:moveTo>
                  <a:lnTo>
                    <a:pt x="3180" y="0"/>
                  </a:lnTo>
                  <a:lnTo>
                    <a:pt x="3210" y="3"/>
                  </a:lnTo>
                  <a:lnTo>
                    <a:pt x="3239" y="12"/>
                  </a:lnTo>
                  <a:lnTo>
                    <a:pt x="3264" y="26"/>
                  </a:lnTo>
                  <a:lnTo>
                    <a:pt x="3287" y="44"/>
                  </a:lnTo>
                  <a:lnTo>
                    <a:pt x="3305" y="67"/>
                  </a:lnTo>
                  <a:lnTo>
                    <a:pt x="3320" y="92"/>
                  </a:lnTo>
                  <a:lnTo>
                    <a:pt x="3328" y="120"/>
                  </a:lnTo>
                  <a:lnTo>
                    <a:pt x="3331" y="150"/>
                  </a:lnTo>
                  <a:lnTo>
                    <a:pt x="3331" y="3159"/>
                  </a:lnTo>
                  <a:lnTo>
                    <a:pt x="3328" y="3189"/>
                  </a:lnTo>
                  <a:lnTo>
                    <a:pt x="3320" y="3217"/>
                  </a:lnTo>
                  <a:lnTo>
                    <a:pt x="3305" y="3243"/>
                  </a:lnTo>
                  <a:lnTo>
                    <a:pt x="3287" y="3265"/>
                  </a:lnTo>
                  <a:lnTo>
                    <a:pt x="3264" y="3284"/>
                  </a:lnTo>
                  <a:lnTo>
                    <a:pt x="3239" y="3297"/>
                  </a:lnTo>
                  <a:lnTo>
                    <a:pt x="3210" y="3307"/>
                  </a:lnTo>
                  <a:lnTo>
                    <a:pt x="3180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655"/>
                  </a:lnTo>
                  <a:lnTo>
                    <a:pt x="3" y="1624"/>
                  </a:lnTo>
                  <a:lnTo>
                    <a:pt x="13" y="1596"/>
                  </a:lnTo>
                  <a:lnTo>
                    <a:pt x="26" y="1571"/>
                  </a:lnTo>
                  <a:lnTo>
                    <a:pt x="45" y="1548"/>
                  </a:lnTo>
                  <a:lnTo>
                    <a:pt x="67" y="1530"/>
                  </a:lnTo>
                  <a:lnTo>
                    <a:pt x="93" y="1516"/>
                  </a:lnTo>
                  <a:lnTo>
                    <a:pt x="121" y="1507"/>
                  </a:lnTo>
                  <a:lnTo>
                    <a:pt x="152" y="1504"/>
                  </a:lnTo>
                  <a:lnTo>
                    <a:pt x="871" y="1504"/>
                  </a:lnTo>
                  <a:lnTo>
                    <a:pt x="871" y="150"/>
                  </a:lnTo>
                  <a:lnTo>
                    <a:pt x="874" y="120"/>
                  </a:lnTo>
                  <a:lnTo>
                    <a:pt x="883" y="92"/>
                  </a:lnTo>
                  <a:lnTo>
                    <a:pt x="897" y="67"/>
                  </a:lnTo>
                  <a:lnTo>
                    <a:pt x="915" y="44"/>
                  </a:lnTo>
                  <a:lnTo>
                    <a:pt x="938" y="26"/>
                  </a:lnTo>
                  <a:lnTo>
                    <a:pt x="963" y="12"/>
                  </a:lnTo>
                  <a:lnTo>
                    <a:pt x="991" y="3"/>
                  </a:lnTo>
                  <a:lnTo>
                    <a:pt x="10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375"/>
            <p:cNvSpPr>
              <a:spLocks/>
            </p:cNvSpPr>
            <p:nvPr/>
          </p:nvSpPr>
          <p:spPr bwMode="auto">
            <a:xfrm>
              <a:off x="2986088" y="3486150"/>
              <a:ext cx="44450" cy="44450"/>
            </a:xfrm>
            <a:custGeom>
              <a:avLst/>
              <a:gdLst>
                <a:gd name="T0" fmla="*/ 38 w 303"/>
                <a:gd name="T1" fmla="*/ 0 h 301"/>
                <a:gd name="T2" fmla="*/ 265 w 303"/>
                <a:gd name="T3" fmla="*/ 0 h 301"/>
                <a:gd name="T4" fmla="*/ 280 w 303"/>
                <a:gd name="T5" fmla="*/ 3 h 301"/>
                <a:gd name="T6" fmla="*/ 292 w 303"/>
                <a:gd name="T7" fmla="*/ 11 h 301"/>
                <a:gd name="T8" fmla="*/ 301 w 303"/>
                <a:gd name="T9" fmla="*/ 23 h 301"/>
                <a:gd name="T10" fmla="*/ 303 w 303"/>
                <a:gd name="T11" fmla="*/ 37 h 301"/>
                <a:gd name="T12" fmla="*/ 303 w 303"/>
                <a:gd name="T13" fmla="*/ 263 h 301"/>
                <a:gd name="T14" fmla="*/ 300 w 303"/>
                <a:gd name="T15" fmla="*/ 278 h 301"/>
                <a:gd name="T16" fmla="*/ 292 w 303"/>
                <a:gd name="T17" fmla="*/ 290 h 301"/>
                <a:gd name="T18" fmla="*/ 280 w 303"/>
                <a:gd name="T19" fmla="*/ 297 h 301"/>
                <a:gd name="T20" fmla="*/ 265 w 303"/>
                <a:gd name="T21" fmla="*/ 301 h 301"/>
                <a:gd name="T22" fmla="*/ 38 w 303"/>
                <a:gd name="T23" fmla="*/ 301 h 301"/>
                <a:gd name="T24" fmla="*/ 23 w 303"/>
                <a:gd name="T25" fmla="*/ 297 h 301"/>
                <a:gd name="T26" fmla="*/ 12 w 303"/>
                <a:gd name="T27" fmla="*/ 290 h 301"/>
                <a:gd name="T28" fmla="*/ 3 w 303"/>
                <a:gd name="T29" fmla="*/ 278 h 301"/>
                <a:gd name="T30" fmla="*/ 0 w 303"/>
                <a:gd name="T31" fmla="*/ 263 h 301"/>
                <a:gd name="T32" fmla="*/ 0 w 303"/>
                <a:gd name="T33" fmla="*/ 37 h 301"/>
                <a:gd name="T34" fmla="*/ 3 w 303"/>
                <a:gd name="T35" fmla="*/ 23 h 301"/>
                <a:gd name="T36" fmla="*/ 12 w 303"/>
                <a:gd name="T37" fmla="*/ 11 h 301"/>
                <a:gd name="T38" fmla="*/ 23 w 303"/>
                <a:gd name="T39" fmla="*/ 3 h 301"/>
                <a:gd name="T40" fmla="*/ 38 w 303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1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3" y="37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7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376"/>
            <p:cNvSpPr>
              <a:spLocks/>
            </p:cNvSpPr>
            <p:nvPr/>
          </p:nvSpPr>
          <p:spPr bwMode="auto">
            <a:xfrm>
              <a:off x="3062288" y="3486150"/>
              <a:ext cx="44450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377"/>
            <p:cNvSpPr>
              <a:spLocks/>
            </p:cNvSpPr>
            <p:nvPr/>
          </p:nvSpPr>
          <p:spPr bwMode="auto">
            <a:xfrm>
              <a:off x="2986088" y="3562350"/>
              <a:ext cx="44450" cy="44450"/>
            </a:xfrm>
            <a:custGeom>
              <a:avLst/>
              <a:gdLst>
                <a:gd name="T0" fmla="*/ 38 w 303"/>
                <a:gd name="T1" fmla="*/ 0 h 302"/>
                <a:gd name="T2" fmla="*/ 265 w 303"/>
                <a:gd name="T3" fmla="*/ 0 h 302"/>
                <a:gd name="T4" fmla="*/ 280 w 303"/>
                <a:gd name="T5" fmla="*/ 3 h 302"/>
                <a:gd name="T6" fmla="*/ 292 w 303"/>
                <a:gd name="T7" fmla="*/ 12 h 302"/>
                <a:gd name="T8" fmla="*/ 301 w 303"/>
                <a:gd name="T9" fmla="*/ 23 h 302"/>
                <a:gd name="T10" fmla="*/ 303 w 303"/>
                <a:gd name="T11" fmla="*/ 38 h 302"/>
                <a:gd name="T12" fmla="*/ 303 w 303"/>
                <a:gd name="T13" fmla="*/ 263 h 302"/>
                <a:gd name="T14" fmla="*/ 300 w 303"/>
                <a:gd name="T15" fmla="*/ 278 h 302"/>
                <a:gd name="T16" fmla="*/ 292 w 303"/>
                <a:gd name="T17" fmla="*/ 290 h 302"/>
                <a:gd name="T18" fmla="*/ 280 w 303"/>
                <a:gd name="T19" fmla="*/ 299 h 302"/>
                <a:gd name="T20" fmla="*/ 265 w 303"/>
                <a:gd name="T21" fmla="*/ 302 h 302"/>
                <a:gd name="T22" fmla="*/ 38 w 303"/>
                <a:gd name="T23" fmla="*/ 302 h 302"/>
                <a:gd name="T24" fmla="*/ 23 w 303"/>
                <a:gd name="T25" fmla="*/ 299 h 302"/>
                <a:gd name="T26" fmla="*/ 12 w 303"/>
                <a:gd name="T27" fmla="*/ 290 h 302"/>
                <a:gd name="T28" fmla="*/ 3 w 303"/>
                <a:gd name="T29" fmla="*/ 278 h 302"/>
                <a:gd name="T30" fmla="*/ 0 w 303"/>
                <a:gd name="T31" fmla="*/ 263 h 302"/>
                <a:gd name="T32" fmla="*/ 0 w 303"/>
                <a:gd name="T33" fmla="*/ 38 h 302"/>
                <a:gd name="T34" fmla="*/ 3 w 303"/>
                <a:gd name="T35" fmla="*/ 23 h 302"/>
                <a:gd name="T36" fmla="*/ 12 w 303"/>
                <a:gd name="T37" fmla="*/ 12 h 302"/>
                <a:gd name="T38" fmla="*/ 23 w 303"/>
                <a:gd name="T39" fmla="*/ 3 h 302"/>
                <a:gd name="T40" fmla="*/ 38 w 303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3" y="38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78"/>
            <p:cNvSpPr>
              <a:spLocks/>
            </p:cNvSpPr>
            <p:nvPr/>
          </p:nvSpPr>
          <p:spPr bwMode="auto">
            <a:xfrm>
              <a:off x="3062288" y="3562350"/>
              <a:ext cx="44450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79"/>
            <p:cNvSpPr>
              <a:spLocks/>
            </p:cNvSpPr>
            <p:nvPr/>
          </p:nvSpPr>
          <p:spPr bwMode="auto">
            <a:xfrm>
              <a:off x="3205163" y="348615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80"/>
            <p:cNvSpPr>
              <a:spLocks/>
            </p:cNvSpPr>
            <p:nvPr/>
          </p:nvSpPr>
          <p:spPr bwMode="auto">
            <a:xfrm>
              <a:off x="3281363" y="3486150"/>
              <a:ext cx="44450" cy="44450"/>
            </a:xfrm>
            <a:custGeom>
              <a:avLst/>
              <a:gdLst>
                <a:gd name="T0" fmla="*/ 39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0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0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9 w 304"/>
                <a:gd name="T23" fmla="*/ 301 h 301"/>
                <a:gd name="T24" fmla="*/ 24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4 w 304"/>
                <a:gd name="T39" fmla="*/ 3 h 301"/>
                <a:gd name="T40" fmla="*/ 39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0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9" y="301"/>
                  </a:lnTo>
                  <a:lnTo>
                    <a:pt x="24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381"/>
            <p:cNvSpPr>
              <a:spLocks/>
            </p:cNvSpPr>
            <p:nvPr/>
          </p:nvSpPr>
          <p:spPr bwMode="auto">
            <a:xfrm>
              <a:off x="3205163" y="356235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82"/>
            <p:cNvSpPr>
              <a:spLocks/>
            </p:cNvSpPr>
            <p:nvPr/>
          </p:nvSpPr>
          <p:spPr bwMode="auto">
            <a:xfrm>
              <a:off x="3281363" y="356235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0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383"/>
            <p:cNvSpPr>
              <a:spLocks/>
            </p:cNvSpPr>
            <p:nvPr/>
          </p:nvSpPr>
          <p:spPr bwMode="auto">
            <a:xfrm>
              <a:off x="31289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5 w 304"/>
                <a:gd name="T3" fmla="*/ 0 h 302"/>
                <a:gd name="T4" fmla="*/ 280 w 304"/>
                <a:gd name="T5" fmla="*/ 3 h 302"/>
                <a:gd name="T6" fmla="*/ 293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3 w 304"/>
                <a:gd name="T17" fmla="*/ 290 h 302"/>
                <a:gd name="T18" fmla="*/ 280 w 304"/>
                <a:gd name="T19" fmla="*/ 299 h 302"/>
                <a:gd name="T20" fmla="*/ 265 w 304"/>
                <a:gd name="T21" fmla="*/ 302 h 302"/>
                <a:gd name="T22" fmla="*/ 38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4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4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3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3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4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84"/>
            <p:cNvSpPr>
              <a:spLocks/>
            </p:cNvSpPr>
            <p:nvPr/>
          </p:nvSpPr>
          <p:spPr bwMode="auto">
            <a:xfrm>
              <a:off x="32051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385"/>
            <p:cNvSpPr>
              <a:spLocks/>
            </p:cNvSpPr>
            <p:nvPr/>
          </p:nvSpPr>
          <p:spPr bwMode="auto">
            <a:xfrm>
              <a:off x="3128963" y="335280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5 w 304"/>
                <a:gd name="T3" fmla="*/ 0 h 301"/>
                <a:gd name="T4" fmla="*/ 280 w 304"/>
                <a:gd name="T5" fmla="*/ 4 h 301"/>
                <a:gd name="T6" fmla="*/ 293 w 304"/>
                <a:gd name="T7" fmla="*/ 11 h 301"/>
                <a:gd name="T8" fmla="*/ 301 w 304"/>
                <a:gd name="T9" fmla="*/ 23 h 301"/>
                <a:gd name="T10" fmla="*/ 304 w 304"/>
                <a:gd name="T11" fmla="*/ 38 h 301"/>
                <a:gd name="T12" fmla="*/ 304 w 304"/>
                <a:gd name="T13" fmla="*/ 264 h 301"/>
                <a:gd name="T14" fmla="*/ 301 w 304"/>
                <a:gd name="T15" fmla="*/ 278 h 301"/>
                <a:gd name="T16" fmla="*/ 293 w 304"/>
                <a:gd name="T17" fmla="*/ 290 h 301"/>
                <a:gd name="T18" fmla="*/ 280 w 304"/>
                <a:gd name="T19" fmla="*/ 298 h 301"/>
                <a:gd name="T20" fmla="*/ 265 w 304"/>
                <a:gd name="T21" fmla="*/ 301 h 301"/>
                <a:gd name="T22" fmla="*/ 38 w 304"/>
                <a:gd name="T23" fmla="*/ 301 h 301"/>
                <a:gd name="T24" fmla="*/ 24 w 304"/>
                <a:gd name="T25" fmla="*/ 298 h 301"/>
                <a:gd name="T26" fmla="*/ 12 w 304"/>
                <a:gd name="T27" fmla="*/ 290 h 301"/>
                <a:gd name="T28" fmla="*/ 4 w 304"/>
                <a:gd name="T29" fmla="*/ 278 h 301"/>
                <a:gd name="T30" fmla="*/ 0 w 304"/>
                <a:gd name="T31" fmla="*/ 264 h 301"/>
                <a:gd name="T32" fmla="*/ 0 w 304"/>
                <a:gd name="T33" fmla="*/ 38 h 301"/>
                <a:gd name="T34" fmla="*/ 4 w 304"/>
                <a:gd name="T35" fmla="*/ 23 h 301"/>
                <a:gd name="T36" fmla="*/ 12 w 304"/>
                <a:gd name="T37" fmla="*/ 11 h 301"/>
                <a:gd name="T38" fmla="*/ 24 w 304"/>
                <a:gd name="T39" fmla="*/ 4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5" y="0"/>
                  </a:lnTo>
                  <a:lnTo>
                    <a:pt x="280" y="4"/>
                  </a:lnTo>
                  <a:lnTo>
                    <a:pt x="293" y="11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4"/>
                  </a:lnTo>
                  <a:lnTo>
                    <a:pt x="301" y="278"/>
                  </a:lnTo>
                  <a:lnTo>
                    <a:pt x="293" y="290"/>
                  </a:lnTo>
                  <a:lnTo>
                    <a:pt x="280" y="298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4" y="298"/>
                  </a:lnTo>
                  <a:lnTo>
                    <a:pt x="12" y="290"/>
                  </a:lnTo>
                  <a:lnTo>
                    <a:pt x="4" y="278"/>
                  </a:lnTo>
                  <a:lnTo>
                    <a:pt x="0" y="264"/>
                  </a:lnTo>
                  <a:lnTo>
                    <a:pt x="0" y="38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86"/>
            <p:cNvSpPr>
              <a:spLocks/>
            </p:cNvSpPr>
            <p:nvPr/>
          </p:nvSpPr>
          <p:spPr bwMode="auto">
            <a:xfrm>
              <a:off x="3281363" y="327660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0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0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496"/>
          <p:cNvGrpSpPr/>
          <p:nvPr/>
        </p:nvGrpSpPr>
        <p:grpSpPr>
          <a:xfrm rot="10800000" flipH="1">
            <a:off x="3266818" y="4304708"/>
            <a:ext cx="329932" cy="327754"/>
            <a:chOff x="9899650" y="3357563"/>
            <a:chExt cx="481013" cy="477838"/>
          </a:xfrm>
          <a:solidFill>
            <a:schemeClr val="bg1"/>
          </a:solidFill>
        </p:grpSpPr>
        <p:sp>
          <p:nvSpPr>
            <p:cNvPr id="92" name="Freeform 228"/>
            <p:cNvSpPr>
              <a:spLocks/>
            </p:cNvSpPr>
            <p:nvPr/>
          </p:nvSpPr>
          <p:spPr bwMode="auto">
            <a:xfrm>
              <a:off x="9899650" y="3357563"/>
              <a:ext cx="481013" cy="287338"/>
            </a:xfrm>
            <a:custGeom>
              <a:avLst/>
              <a:gdLst>
                <a:gd name="T0" fmla="*/ 3180 w 3331"/>
                <a:gd name="T1" fmla="*/ 0 h 1992"/>
                <a:gd name="T2" fmla="*/ 3238 w 3331"/>
                <a:gd name="T3" fmla="*/ 12 h 1992"/>
                <a:gd name="T4" fmla="*/ 3286 w 3331"/>
                <a:gd name="T5" fmla="*/ 44 h 1992"/>
                <a:gd name="T6" fmla="*/ 3320 w 3331"/>
                <a:gd name="T7" fmla="*/ 92 h 1992"/>
                <a:gd name="T8" fmla="*/ 3331 w 3331"/>
                <a:gd name="T9" fmla="*/ 150 h 1992"/>
                <a:gd name="T10" fmla="*/ 3052 w 3331"/>
                <a:gd name="T11" fmla="*/ 859 h 1992"/>
                <a:gd name="T12" fmla="*/ 3028 w 3331"/>
                <a:gd name="T13" fmla="*/ 301 h 1992"/>
                <a:gd name="T14" fmla="*/ 2310 w 3331"/>
                <a:gd name="T15" fmla="*/ 752 h 1992"/>
                <a:gd name="T16" fmla="*/ 2594 w 3331"/>
                <a:gd name="T17" fmla="*/ 755 h 1992"/>
                <a:gd name="T18" fmla="*/ 2628 w 3331"/>
                <a:gd name="T19" fmla="*/ 774 h 1992"/>
                <a:gd name="T20" fmla="*/ 2647 w 3331"/>
                <a:gd name="T21" fmla="*/ 807 h 1992"/>
                <a:gd name="T22" fmla="*/ 2647 w 3331"/>
                <a:gd name="T23" fmla="*/ 847 h 1992"/>
                <a:gd name="T24" fmla="*/ 2628 w 3331"/>
                <a:gd name="T25" fmla="*/ 880 h 1992"/>
                <a:gd name="T26" fmla="*/ 2594 w 3331"/>
                <a:gd name="T27" fmla="*/ 900 h 1992"/>
                <a:gd name="T28" fmla="*/ 1893 w 3331"/>
                <a:gd name="T29" fmla="*/ 903 h 1992"/>
                <a:gd name="T30" fmla="*/ 1854 w 3331"/>
                <a:gd name="T31" fmla="*/ 893 h 1992"/>
                <a:gd name="T32" fmla="*/ 1827 w 3331"/>
                <a:gd name="T33" fmla="*/ 866 h 1992"/>
                <a:gd name="T34" fmla="*/ 1817 w 3331"/>
                <a:gd name="T35" fmla="*/ 827 h 1992"/>
                <a:gd name="T36" fmla="*/ 1827 w 3331"/>
                <a:gd name="T37" fmla="*/ 790 h 1992"/>
                <a:gd name="T38" fmla="*/ 1854 w 3331"/>
                <a:gd name="T39" fmla="*/ 763 h 1992"/>
                <a:gd name="T40" fmla="*/ 1893 w 3331"/>
                <a:gd name="T41" fmla="*/ 752 h 1992"/>
                <a:gd name="T42" fmla="*/ 2158 w 3331"/>
                <a:gd name="T43" fmla="*/ 301 h 1992"/>
                <a:gd name="T44" fmla="*/ 1438 w 3331"/>
                <a:gd name="T45" fmla="*/ 978 h 1992"/>
                <a:gd name="T46" fmla="*/ 1428 w 3331"/>
                <a:gd name="T47" fmla="*/ 1015 h 1992"/>
                <a:gd name="T48" fmla="*/ 1401 w 3331"/>
                <a:gd name="T49" fmla="*/ 1042 h 1992"/>
                <a:gd name="T50" fmla="*/ 1363 w 3331"/>
                <a:gd name="T51" fmla="*/ 1053 h 1992"/>
                <a:gd name="T52" fmla="*/ 1324 w 3331"/>
                <a:gd name="T53" fmla="*/ 1042 h 1992"/>
                <a:gd name="T54" fmla="*/ 1297 w 3331"/>
                <a:gd name="T55" fmla="*/ 1015 h 1992"/>
                <a:gd name="T56" fmla="*/ 1288 w 3331"/>
                <a:gd name="T57" fmla="*/ 978 h 1992"/>
                <a:gd name="T58" fmla="*/ 304 w 3331"/>
                <a:gd name="T59" fmla="*/ 301 h 1992"/>
                <a:gd name="T60" fmla="*/ 909 w 3331"/>
                <a:gd name="T61" fmla="*/ 752 h 1992"/>
                <a:gd name="T62" fmla="*/ 946 w 3331"/>
                <a:gd name="T63" fmla="*/ 763 h 1992"/>
                <a:gd name="T64" fmla="*/ 974 w 3331"/>
                <a:gd name="T65" fmla="*/ 790 h 1992"/>
                <a:gd name="T66" fmla="*/ 984 w 3331"/>
                <a:gd name="T67" fmla="*/ 827 h 1992"/>
                <a:gd name="T68" fmla="*/ 1288 w 3331"/>
                <a:gd name="T69" fmla="*/ 1279 h 1992"/>
                <a:gd name="T70" fmla="*/ 1325 w 3331"/>
                <a:gd name="T71" fmla="*/ 1289 h 1992"/>
                <a:gd name="T72" fmla="*/ 1353 w 3331"/>
                <a:gd name="T73" fmla="*/ 1316 h 1992"/>
                <a:gd name="T74" fmla="*/ 1363 w 3331"/>
                <a:gd name="T75" fmla="*/ 1354 h 1992"/>
                <a:gd name="T76" fmla="*/ 1353 w 3331"/>
                <a:gd name="T77" fmla="*/ 1392 h 1992"/>
                <a:gd name="T78" fmla="*/ 1325 w 3331"/>
                <a:gd name="T79" fmla="*/ 1419 h 1992"/>
                <a:gd name="T80" fmla="*/ 1288 w 3331"/>
                <a:gd name="T81" fmla="*/ 1429 h 1992"/>
                <a:gd name="T82" fmla="*/ 889 w 3331"/>
                <a:gd name="T83" fmla="*/ 1426 h 1992"/>
                <a:gd name="T84" fmla="*/ 855 w 3331"/>
                <a:gd name="T85" fmla="*/ 1407 h 1992"/>
                <a:gd name="T86" fmla="*/ 835 w 3331"/>
                <a:gd name="T87" fmla="*/ 1374 h 1992"/>
                <a:gd name="T88" fmla="*/ 833 w 3331"/>
                <a:gd name="T89" fmla="*/ 903 h 1992"/>
                <a:gd name="T90" fmla="*/ 304 w 3331"/>
                <a:gd name="T91" fmla="*/ 1730 h 1992"/>
                <a:gd name="T92" fmla="*/ 777 w 3331"/>
                <a:gd name="T93" fmla="*/ 1733 h 1992"/>
                <a:gd name="T94" fmla="*/ 810 w 3331"/>
                <a:gd name="T95" fmla="*/ 1752 h 1992"/>
                <a:gd name="T96" fmla="*/ 830 w 3331"/>
                <a:gd name="T97" fmla="*/ 1785 h 1992"/>
                <a:gd name="T98" fmla="*/ 830 w 3331"/>
                <a:gd name="T99" fmla="*/ 1825 h 1992"/>
                <a:gd name="T100" fmla="*/ 810 w 3331"/>
                <a:gd name="T101" fmla="*/ 1858 h 1992"/>
                <a:gd name="T102" fmla="*/ 778 w 3331"/>
                <a:gd name="T103" fmla="*/ 1878 h 1992"/>
                <a:gd name="T104" fmla="*/ 304 w 3331"/>
                <a:gd name="T105" fmla="*/ 1881 h 1992"/>
                <a:gd name="T106" fmla="*/ 141 w 3331"/>
                <a:gd name="T107" fmla="*/ 1956 h 1992"/>
                <a:gd name="T108" fmla="*/ 68 w 3331"/>
                <a:gd name="T109" fmla="*/ 1965 h 1992"/>
                <a:gd name="T110" fmla="*/ 0 w 3331"/>
                <a:gd name="T111" fmla="*/ 1992 h 1992"/>
                <a:gd name="T112" fmla="*/ 3 w 3331"/>
                <a:gd name="T113" fmla="*/ 120 h 1992"/>
                <a:gd name="T114" fmla="*/ 26 w 3331"/>
                <a:gd name="T115" fmla="*/ 67 h 1992"/>
                <a:gd name="T116" fmla="*/ 67 w 3331"/>
                <a:gd name="T117" fmla="*/ 26 h 1992"/>
                <a:gd name="T118" fmla="*/ 121 w 3331"/>
                <a:gd name="T119" fmla="*/ 3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1992">
                  <a:moveTo>
                    <a:pt x="152" y="0"/>
                  </a:moveTo>
                  <a:lnTo>
                    <a:pt x="3180" y="0"/>
                  </a:lnTo>
                  <a:lnTo>
                    <a:pt x="3210" y="3"/>
                  </a:lnTo>
                  <a:lnTo>
                    <a:pt x="3238" y="12"/>
                  </a:lnTo>
                  <a:lnTo>
                    <a:pt x="3264" y="26"/>
                  </a:lnTo>
                  <a:lnTo>
                    <a:pt x="3286" y="44"/>
                  </a:lnTo>
                  <a:lnTo>
                    <a:pt x="3305" y="67"/>
                  </a:lnTo>
                  <a:lnTo>
                    <a:pt x="3320" y="92"/>
                  </a:lnTo>
                  <a:lnTo>
                    <a:pt x="3328" y="120"/>
                  </a:lnTo>
                  <a:lnTo>
                    <a:pt x="3331" y="150"/>
                  </a:lnTo>
                  <a:lnTo>
                    <a:pt x="3331" y="1045"/>
                  </a:lnTo>
                  <a:lnTo>
                    <a:pt x="3052" y="859"/>
                  </a:lnTo>
                  <a:lnTo>
                    <a:pt x="3028" y="846"/>
                  </a:lnTo>
                  <a:lnTo>
                    <a:pt x="3028" y="301"/>
                  </a:lnTo>
                  <a:lnTo>
                    <a:pt x="2310" y="301"/>
                  </a:lnTo>
                  <a:lnTo>
                    <a:pt x="2310" y="752"/>
                  </a:lnTo>
                  <a:lnTo>
                    <a:pt x="2574" y="752"/>
                  </a:lnTo>
                  <a:lnTo>
                    <a:pt x="2594" y="755"/>
                  </a:lnTo>
                  <a:lnTo>
                    <a:pt x="2612" y="763"/>
                  </a:lnTo>
                  <a:lnTo>
                    <a:pt x="2628" y="774"/>
                  </a:lnTo>
                  <a:lnTo>
                    <a:pt x="2639" y="790"/>
                  </a:lnTo>
                  <a:lnTo>
                    <a:pt x="2647" y="807"/>
                  </a:lnTo>
                  <a:lnTo>
                    <a:pt x="2650" y="827"/>
                  </a:lnTo>
                  <a:lnTo>
                    <a:pt x="2647" y="847"/>
                  </a:lnTo>
                  <a:lnTo>
                    <a:pt x="2639" y="866"/>
                  </a:lnTo>
                  <a:lnTo>
                    <a:pt x="2628" y="880"/>
                  </a:lnTo>
                  <a:lnTo>
                    <a:pt x="2612" y="893"/>
                  </a:lnTo>
                  <a:lnTo>
                    <a:pt x="2594" y="900"/>
                  </a:lnTo>
                  <a:lnTo>
                    <a:pt x="2574" y="903"/>
                  </a:lnTo>
                  <a:lnTo>
                    <a:pt x="1893" y="903"/>
                  </a:lnTo>
                  <a:lnTo>
                    <a:pt x="1873" y="900"/>
                  </a:lnTo>
                  <a:lnTo>
                    <a:pt x="1854" y="893"/>
                  </a:lnTo>
                  <a:lnTo>
                    <a:pt x="1839" y="880"/>
                  </a:lnTo>
                  <a:lnTo>
                    <a:pt x="1827" y="866"/>
                  </a:lnTo>
                  <a:lnTo>
                    <a:pt x="1820" y="847"/>
                  </a:lnTo>
                  <a:lnTo>
                    <a:pt x="1817" y="827"/>
                  </a:lnTo>
                  <a:lnTo>
                    <a:pt x="1820" y="807"/>
                  </a:lnTo>
                  <a:lnTo>
                    <a:pt x="1827" y="790"/>
                  </a:lnTo>
                  <a:lnTo>
                    <a:pt x="1839" y="774"/>
                  </a:lnTo>
                  <a:lnTo>
                    <a:pt x="1854" y="763"/>
                  </a:lnTo>
                  <a:lnTo>
                    <a:pt x="1873" y="755"/>
                  </a:lnTo>
                  <a:lnTo>
                    <a:pt x="1893" y="752"/>
                  </a:lnTo>
                  <a:lnTo>
                    <a:pt x="2158" y="752"/>
                  </a:lnTo>
                  <a:lnTo>
                    <a:pt x="2158" y="301"/>
                  </a:lnTo>
                  <a:lnTo>
                    <a:pt x="1438" y="301"/>
                  </a:lnTo>
                  <a:lnTo>
                    <a:pt x="1438" y="978"/>
                  </a:lnTo>
                  <a:lnTo>
                    <a:pt x="1435" y="998"/>
                  </a:lnTo>
                  <a:lnTo>
                    <a:pt x="1428" y="1015"/>
                  </a:lnTo>
                  <a:lnTo>
                    <a:pt x="1416" y="1031"/>
                  </a:lnTo>
                  <a:lnTo>
                    <a:pt x="1401" y="1042"/>
                  </a:lnTo>
                  <a:lnTo>
                    <a:pt x="1383" y="1051"/>
                  </a:lnTo>
                  <a:lnTo>
                    <a:pt x="1363" y="1053"/>
                  </a:lnTo>
                  <a:lnTo>
                    <a:pt x="1343" y="1051"/>
                  </a:lnTo>
                  <a:lnTo>
                    <a:pt x="1324" y="1042"/>
                  </a:lnTo>
                  <a:lnTo>
                    <a:pt x="1310" y="1031"/>
                  </a:lnTo>
                  <a:lnTo>
                    <a:pt x="1297" y="1015"/>
                  </a:lnTo>
                  <a:lnTo>
                    <a:pt x="1290" y="998"/>
                  </a:lnTo>
                  <a:lnTo>
                    <a:pt x="1288" y="978"/>
                  </a:lnTo>
                  <a:lnTo>
                    <a:pt x="1288" y="301"/>
                  </a:lnTo>
                  <a:lnTo>
                    <a:pt x="304" y="301"/>
                  </a:lnTo>
                  <a:lnTo>
                    <a:pt x="304" y="752"/>
                  </a:lnTo>
                  <a:lnTo>
                    <a:pt x="909" y="752"/>
                  </a:lnTo>
                  <a:lnTo>
                    <a:pt x="929" y="755"/>
                  </a:lnTo>
                  <a:lnTo>
                    <a:pt x="946" y="763"/>
                  </a:lnTo>
                  <a:lnTo>
                    <a:pt x="962" y="774"/>
                  </a:lnTo>
                  <a:lnTo>
                    <a:pt x="974" y="790"/>
                  </a:lnTo>
                  <a:lnTo>
                    <a:pt x="982" y="807"/>
                  </a:lnTo>
                  <a:lnTo>
                    <a:pt x="984" y="827"/>
                  </a:lnTo>
                  <a:lnTo>
                    <a:pt x="984" y="1279"/>
                  </a:lnTo>
                  <a:lnTo>
                    <a:pt x="1288" y="1279"/>
                  </a:lnTo>
                  <a:lnTo>
                    <a:pt x="1308" y="1282"/>
                  </a:lnTo>
                  <a:lnTo>
                    <a:pt x="1325" y="1289"/>
                  </a:lnTo>
                  <a:lnTo>
                    <a:pt x="1341" y="1300"/>
                  </a:lnTo>
                  <a:lnTo>
                    <a:pt x="1353" y="1316"/>
                  </a:lnTo>
                  <a:lnTo>
                    <a:pt x="1360" y="1334"/>
                  </a:lnTo>
                  <a:lnTo>
                    <a:pt x="1363" y="1354"/>
                  </a:lnTo>
                  <a:lnTo>
                    <a:pt x="1360" y="1374"/>
                  </a:lnTo>
                  <a:lnTo>
                    <a:pt x="1353" y="1392"/>
                  </a:lnTo>
                  <a:lnTo>
                    <a:pt x="1341" y="1407"/>
                  </a:lnTo>
                  <a:lnTo>
                    <a:pt x="1325" y="1419"/>
                  </a:lnTo>
                  <a:lnTo>
                    <a:pt x="1308" y="1426"/>
                  </a:lnTo>
                  <a:lnTo>
                    <a:pt x="1288" y="1429"/>
                  </a:lnTo>
                  <a:lnTo>
                    <a:pt x="909" y="1429"/>
                  </a:lnTo>
                  <a:lnTo>
                    <a:pt x="889" y="1426"/>
                  </a:lnTo>
                  <a:lnTo>
                    <a:pt x="870" y="1419"/>
                  </a:lnTo>
                  <a:lnTo>
                    <a:pt x="855" y="1407"/>
                  </a:lnTo>
                  <a:lnTo>
                    <a:pt x="843" y="1392"/>
                  </a:lnTo>
                  <a:lnTo>
                    <a:pt x="835" y="1374"/>
                  </a:lnTo>
                  <a:lnTo>
                    <a:pt x="833" y="1354"/>
                  </a:lnTo>
                  <a:lnTo>
                    <a:pt x="833" y="903"/>
                  </a:lnTo>
                  <a:lnTo>
                    <a:pt x="304" y="903"/>
                  </a:lnTo>
                  <a:lnTo>
                    <a:pt x="304" y="1730"/>
                  </a:lnTo>
                  <a:lnTo>
                    <a:pt x="757" y="1730"/>
                  </a:lnTo>
                  <a:lnTo>
                    <a:pt x="777" y="1733"/>
                  </a:lnTo>
                  <a:lnTo>
                    <a:pt x="796" y="1740"/>
                  </a:lnTo>
                  <a:lnTo>
                    <a:pt x="810" y="1752"/>
                  </a:lnTo>
                  <a:lnTo>
                    <a:pt x="823" y="1767"/>
                  </a:lnTo>
                  <a:lnTo>
                    <a:pt x="830" y="1785"/>
                  </a:lnTo>
                  <a:lnTo>
                    <a:pt x="833" y="1805"/>
                  </a:lnTo>
                  <a:lnTo>
                    <a:pt x="830" y="1825"/>
                  </a:lnTo>
                  <a:lnTo>
                    <a:pt x="823" y="1843"/>
                  </a:lnTo>
                  <a:lnTo>
                    <a:pt x="810" y="1858"/>
                  </a:lnTo>
                  <a:lnTo>
                    <a:pt x="796" y="1870"/>
                  </a:lnTo>
                  <a:lnTo>
                    <a:pt x="778" y="1878"/>
                  </a:lnTo>
                  <a:lnTo>
                    <a:pt x="757" y="1881"/>
                  </a:lnTo>
                  <a:lnTo>
                    <a:pt x="304" y="1881"/>
                  </a:lnTo>
                  <a:lnTo>
                    <a:pt x="304" y="1956"/>
                  </a:lnTo>
                  <a:lnTo>
                    <a:pt x="141" y="1956"/>
                  </a:lnTo>
                  <a:lnTo>
                    <a:pt x="104" y="1958"/>
                  </a:lnTo>
                  <a:lnTo>
                    <a:pt x="68" y="1965"/>
                  </a:lnTo>
                  <a:lnTo>
                    <a:pt x="33" y="1976"/>
                  </a:lnTo>
                  <a:lnTo>
                    <a:pt x="0" y="1992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sp>
          <p:nvSpPr>
            <p:cNvPr id="93" name="Freeform 229"/>
            <p:cNvSpPr>
              <a:spLocks/>
            </p:cNvSpPr>
            <p:nvPr/>
          </p:nvSpPr>
          <p:spPr bwMode="auto">
            <a:xfrm>
              <a:off x="9899650" y="3576638"/>
              <a:ext cx="481013" cy="258763"/>
            </a:xfrm>
            <a:custGeom>
              <a:avLst/>
              <a:gdLst>
                <a:gd name="T0" fmla="*/ 3331 w 3331"/>
                <a:gd name="T1" fmla="*/ 1645 h 1795"/>
                <a:gd name="T2" fmla="*/ 3320 w 3331"/>
                <a:gd name="T3" fmla="*/ 1703 h 1795"/>
                <a:gd name="T4" fmla="*/ 3287 w 3331"/>
                <a:gd name="T5" fmla="*/ 1751 h 1795"/>
                <a:gd name="T6" fmla="*/ 3239 w 3331"/>
                <a:gd name="T7" fmla="*/ 1783 h 1795"/>
                <a:gd name="T8" fmla="*/ 3180 w 3331"/>
                <a:gd name="T9" fmla="*/ 1795 h 1795"/>
                <a:gd name="T10" fmla="*/ 121 w 3331"/>
                <a:gd name="T11" fmla="*/ 1791 h 1795"/>
                <a:gd name="T12" fmla="*/ 67 w 3331"/>
                <a:gd name="T13" fmla="*/ 1770 h 1795"/>
                <a:gd name="T14" fmla="*/ 26 w 3331"/>
                <a:gd name="T15" fmla="*/ 1729 h 1795"/>
                <a:gd name="T16" fmla="*/ 3 w 3331"/>
                <a:gd name="T17" fmla="*/ 1675 h 1795"/>
                <a:gd name="T18" fmla="*/ 0 w 3331"/>
                <a:gd name="T19" fmla="*/ 1006 h 1795"/>
                <a:gd name="T20" fmla="*/ 68 w 3331"/>
                <a:gd name="T21" fmla="*/ 1033 h 1795"/>
                <a:gd name="T22" fmla="*/ 141 w 3331"/>
                <a:gd name="T23" fmla="*/ 1043 h 1795"/>
                <a:gd name="T24" fmla="*/ 304 w 3331"/>
                <a:gd name="T25" fmla="*/ 1494 h 1795"/>
                <a:gd name="T26" fmla="*/ 1666 w 3331"/>
                <a:gd name="T27" fmla="*/ 1268 h 1795"/>
                <a:gd name="T28" fmla="*/ 964 w 3331"/>
                <a:gd name="T29" fmla="*/ 1266 h 1795"/>
                <a:gd name="T30" fmla="*/ 931 w 3331"/>
                <a:gd name="T31" fmla="*/ 1247 h 1795"/>
                <a:gd name="T32" fmla="*/ 912 w 3331"/>
                <a:gd name="T33" fmla="*/ 1213 h 1795"/>
                <a:gd name="T34" fmla="*/ 912 w 3331"/>
                <a:gd name="T35" fmla="*/ 1174 h 1795"/>
                <a:gd name="T36" fmla="*/ 931 w 3331"/>
                <a:gd name="T37" fmla="*/ 1140 h 1795"/>
                <a:gd name="T38" fmla="*/ 964 w 3331"/>
                <a:gd name="T39" fmla="*/ 1121 h 1795"/>
                <a:gd name="T40" fmla="*/ 1666 w 3331"/>
                <a:gd name="T41" fmla="*/ 1119 h 1795"/>
                <a:gd name="T42" fmla="*/ 1669 w 3331"/>
                <a:gd name="T43" fmla="*/ 797 h 1795"/>
                <a:gd name="T44" fmla="*/ 1688 w 3331"/>
                <a:gd name="T45" fmla="*/ 764 h 1795"/>
                <a:gd name="T46" fmla="*/ 1721 w 3331"/>
                <a:gd name="T47" fmla="*/ 745 h 1795"/>
                <a:gd name="T48" fmla="*/ 2045 w 3331"/>
                <a:gd name="T49" fmla="*/ 742 h 1795"/>
                <a:gd name="T50" fmla="*/ 2082 w 3331"/>
                <a:gd name="T51" fmla="*/ 753 h 1795"/>
                <a:gd name="T52" fmla="*/ 2110 w 3331"/>
                <a:gd name="T53" fmla="*/ 780 h 1795"/>
                <a:gd name="T54" fmla="*/ 2120 w 3331"/>
                <a:gd name="T55" fmla="*/ 818 h 1795"/>
                <a:gd name="T56" fmla="*/ 2110 w 3331"/>
                <a:gd name="T57" fmla="*/ 855 h 1795"/>
                <a:gd name="T58" fmla="*/ 2082 w 3331"/>
                <a:gd name="T59" fmla="*/ 883 h 1795"/>
                <a:gd name="T60" fmla="*/ 2045 w 3331"/>
                <a:gd name="T61" fmla="*/ 893 h 1795"/>
                <a:gd name="T62" fmla="*/ 1817 w 3331"/>
                <a:gd name="T63" fmla="*/ 1494 h 1795"/>
                <a:gd name="T64" fmla="*/ 3029 w 3331"/>
                <a:gd name="T65" fmla="*/ 667 h 1795"/>
                <a:gd name="T66" fmla="*/ 2498 w 3331"/>
                <a:gd name="T67" fmla="*/ 1119 h 1795"/>
                <a:gd name="T68" fmla="*/ 2489 w 3331"/>
                <a:gd name="T69" fmla="*/ 1156 h 1795"/>
                <a:gd name="T70" fmla="*/ 2461 w 3331"/>
                <a:gd name="T71" fmla="*/ 1183 h 1795"/>
                <a:gd name="T72" fmla="*/ 2423 w 3331"/>
                <a:gd name="T73" fmla="*/ 1193 h 1795"/>
                <a:gd name="T74" fmla="*/ 2385 w 3331"/>
                <a:gd name="T75" fmla="*/ 1183 h 1795"/>
                <a:gd name="T76" fmla="*/ 2358 w 3331"/>
                <a:gd name="T77" fmla="*/ 1156 h 1795"/>
                <a:gd name="T78" fmla="*/ 2347 w 3331"/>
                <a:gd name="T79" fmla="*/ 1119 h 1795"/>
                <a:gd name="T80" fmla="*/ 2350 w 3331"/>
                <a:gd name="T81" fmla="*/ 196 h 1795"/>
                <a:gd name="T82" fmla="*/ 2369 w 3331"/>
                <a:gd name="T83" fmla="*/ 163 h 1795"/>
                <a:gd name="T84" fmla="*/ 2403 w 3331"/>
                <a:gd name="T85" fmla="*/ 143 h 1795"/>
                <a:gd name="T86" fmla="*/ 2443 w 3331"/>
                <a:gd name="T87" fmla="*/ 143 h 1795"/>
                <a:gd name="T88" fmla="*/ 2476 w 3331"/>
                <a:gd name="T89" fmla="*/ 163 h 1795"/>
                <a:gd name="T90" fmla="*/ 2496 w 3331"/>
                <a:gd name="T91" fmla="*/ 196 h 1795"/>
                <a:gd name="T92" fmla="*/ 2498 w 3331"/>
                <a:gd name="T93" fmla="*/ 516 h 1795"/>
                <a:gd name="T94" fmla="*/ 3029 w 3331"/>
                <a:gd name="T95" fmla="*/ 197 h 1795"/>
                <a:gd name="T96" fmla="*/ 3331 w 3331"/>
                <a:gd name="T97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31" h="1795">
                  <a:moveTo>
                    <a:pt x="3331" y="0"/>
                  </a:moveTo>
                  <a:lnTo>
                    <a:pt x="3331" y="1645"/>
                  </a:lnTo>
                  <a:lnTo>
                    <a:pt x="3328" y="1675"/>
                  </a:lnTo>
                  <a:lnTo>
                    <a:pt x="3320" y="1703"/>
                  </a:lnTo>
                  <a:lnTo>
                    <a:pt x="3305" y="1729"/>
                  </a:lnTo>
                  <a:lnTo>
                    <a:pt x="3287" y="1751"/>
                  </a:lnTo>
                  <a:lnTo>
                    <a:pt x="3264" y="1770"/>
                  </a:lnTo>
                  <a:lnTo>
                    <a:pt x="3239" y="1783"/>
                  </a:lnTo>
                  <a:lnTo>
                    <a:pt x="3210" y="1791"/>
                  </a:lnTo>
                  <a:lnTo>
                    <a:pt x="3180" y="1795"/>
                  </a:lnTo>
                  <a:lnTo>
                    <a:pt x="152" y="1795"/>
                  </a:lnTo>
                  <a:lnTo>
                    <a:pt x="121" y="1791"/>
                  </a:lnTo>
                  <a:lnTo>
                    <a:pt x="93" y="1783"/>
                  </a:lnTo>
                  <a:lnTo>
                    <a:pt x="67" y="1770"/>
                  </a:lnTo>
                  <a:lnTo>
                    <a:pt x="45" y="1751"/>
                  </a:lnTo>
                  <a:lnTo>
                    <a:pt x="26" y="1729"/>
                  </a:lnTo>
                  <a:lnTo>
                    <a:pt x="13" y="1703"/>
                  </a:lnTo>
                  <a:lnTo>
                    <a:pt x="3" y="1675"/>
                  </a:lnTo>
                  <a:lnTo>
                    <a:pt x="0" y="1645"/>
                  </a:lnTo>
                  <a:lnTo>
                    <a:pt x="0" y="1006"/>
                  </a:lnTo>
                  <a:lnTo>
                    <a:pt x="33" y="1022"/>
                  </a:lnTo>
                  <a:lnTo>
                    <a:pt x="68" y="1033"/>
                  </a:lnTo>
                  <a:lnTo>
                    <a:pt x="104" y="1041"/>
                  </a:lnTo>
                  <a:lnTo>
                    <a:pt x="141" y="1043"/>
                  </a:lnTo>
                  <a:lnTo>
                    <a:pt x="304" y="1043"/>
                  </a:lnTo>
                  <a:lnTo>
                    <a:pt x="304" y="1494"/>
                  </a:lnTo>
                  <a:lnTo>
                    <a:pt x="1666" y="1494"/>
                  </a:lnTo>
                  <a:lnTo>
                    <a:pt x="1666" y="1268"/>
                  </a:lnTo>
                  <a:lnTo>
                    <a:pt x="984" y="1268"/>
                  </a:lnTo>
                  <a:lnTo>
                    <a:pt x="964" y="1266"/>
                  </a:lnTo>
                  <a:lnTo>
                    <a:pt x="946" y="1258"/>
                  </a:lnTo>
                  <a:lnTo>
                    <a:pt x="931" y="1247"/>
                  </a:lnTo>
                  <a:lnTo>
                    <a:pt x="919" y="1231"/>
                  </a:lnTo>
                  <a:lnTo>
                    <a:pt x="912" y="1213"/>
                  </a:lnTo>
                  <a:lnTo>
                    <a:pt x="909" y="1193"/>
                  </a:lnTo>
                  <a:lnTo>
                    <a:pt x="912" y="1174"/>
                  </a:lnTo>
                  <a:lnTo>
                    <a:pt x="919" y="1156"/>
                  </a:lnTo>
                  <a:lnTo>
                    <a:pt x="931" y="1140"/>
                  </a:lnTo>
                  <a:lnTo>
                    <a:pt x="946" y="1129"/>
                  </a:lnTo>
                  <a:lnTo>
                    <a:pt x="964" y="1121"/>
                  </a:lnTo>
                  <a:lnTo>
                    <a:pt x="984" y="1119"/>
                  </a:lnTo>
                  <a:lnTo>
                    <a:pt x="1666" y="1119"/>
                  </a:lnTo>
                  <a:lnTo>
                    <a:pt x="1666" y="818"/>
                  </a:lnTo>
                  <a:lnTo>
                    <a:pt x="1669" y="797"/>
                  </a:lnTo>
                  <a:lnTo>
                    <a:pt x="1676" y="780"/>
                  </a:lnTo>
                  <a:lnTo>
                    <a:pt x="1688" y="764"/>
                  </a:lnTo>
                  <a:lnTo>
                    <a:pt x="1703" y="753"/>
                  </a:lnTo>
                  <a:lnTo>
                    <a:pt x="1721" y="745"/>
                  </a:lnTo>
                  <a:lnTo>
                    <a:pt x="1742" y="742"/>
                  </a:lnTo>
                  <a:lnTo>
                    <a:pt x="2045" y="742"/>
                  </a:lnTo>
                  <a:lnTo>
                    <a:pt x="2065" y="745"/>
                  </a:lnTo>
                  <a:lnTo>
                    <a:pt x="2082" y="753"/>
                  </a:lnTo>
                  <a:lnTo>
                    <a:pt x="2098" y="764"/>
                  </a:lnTo>
                  <a:lnTo>
                    <a:pt x="2110" y="780"/>
                  </a:lnTo>
                  <a:lnTo>
                    <a:pt x="2117" y="797"/>
                  </a:lnTo>
                  <a:lnTo>
                    <a:pt x="2120" y="818"/>
                  </a:lnTo>
                  <a:lnTo>
                    <a:pt x="2117" y="838"/>
                  </a:lnTo>
                  <a:lnTo>
                    <a:pt x="2110" y="855"/>
                  </a:lnTo>
                  <a:lnTo>
                    <a:pt x="2098" y="871"/>
                  </a:lnTo>
                  <a:lnTo>
                    <a:pt x="2082" y="883"/>
                  </a:lnTo>
                  <a:lnTo>
                    <a:pt x="2065" y="890"/>
                  </a:lnTo>
                  <a:lnTo>
                    <a:pt x="2045" y="893"/>
                  </a:lnTo>
                  <a:lnTo>
                    <a:pt x="1817" y="893"/>
                  </a:lnTo>
                  <a:lnTo>
                    <a:pt x="1817" y="1494"/>
                  </a:lnTo>
                  <a:lnTo>
                    <a:pt x="3029" y="1494"/>
                  </a:lnTo>
                  <a:lnTo>
                    <a:pt x="3029" y="667"/>
                  </a:lnTo>
                  <a:lnTo>
                    <a:pt x="2498" y="667"/>
                  </a:lnTo>
                  <a:lnTo>
                    <a:pt x="2498" y="1119"/>
                  </a:lnTo>
                  <a:lnTo>
                    <a:pt x="2496" y="1138"/>
                  </a:lnTo>
                  <a:lnTo>
                    <a:pt x="2489" y="1156"/>
                  </a:lnTo>
                  <a:lnTo>
                    <a:pt x="2476" y="1172"/>
                  </a:lnTo>
                  <a:lnTo>
                    <a:pt x="2461" y="1183"/>
                  </a:lnTo>
                  <a:lnTo>
                    <a:pt x="2443" y="1191"/>
                  </a:lnTo>
                  <a:lnTo>
                    <a:pt x="2423" y="1193"/>
                  </a:lnTo>
                  <a:lnTo>
                    <a:pt x="2403" y="1191"/>
                  </a:lnTo>
                  <a:lnTo>
                    <a:pt x="2385" y="1183"/>
                  </a:lnTo>
                  <a:lnTo>
                    <a:pt x="2369" y="1172"/>
                  </a:lnTo>
                  <a:lnTo>
                    <a:pt x="2358" y="1156"/>
                  </a:lnTo>
                  <a:lnTo>
                    <a:pt x="2350" y="1138"/>
                  </a:lnTo>
                  <a:lnTo>
                    <a:pt x="2347" y="1119"/>
                  </a:lnTo>
                  <a:lnTo>
                    <a:pt x="2347" y="216"/>
                  </a:lnTo>
                  <a:lnTo>
                    <a:pt x="2350" y="196"/>
                  </a:lnTo>
                  <a:lnTo>
                    <a:pt x="2358" y="178"/>
                  </a:lnTo>
                  <a:lnTo>
                    <a:pt x="2369" y="163"/>
                  </a:lnTo>
                  <a:lnTo>
                    <a:pt x="2385" y="151"/>
                  </a:lnTo>
                  <a:lnTo>
                    <a:pt x="2403" y="143"/>
                  </a:lnTo>
                  <a:lnTo>
                    <a:pt x="2423" y="141"/>
                  </a:lnTo>
                  <a:lnTo>
                    <a:pt x="2443" y="143"/>
                  </a:lnTo>
                  <a:lnTo>
                    <a:pt x="2461" y="151"/>
                  </a:lnTo>
                  <a:lnTo>
                    <a:pt x="2476" y="163"/>
                  </a:lnTo>
                  <a:lnTo>
                    <a:pt x="2488" y="178"/>
                  </a:lnTo>
                  <a:lnTo>
                    <a:pt x="2496" y="196"/>
                  </a:lnTo>
                  <a:lnTo>
                    <a:pt x="2498" y="216"/>
                  </a:lnTo>
                  <a:lnTo>
                    <a:pt x="2498" y="516"/>
                  </a:lnTo>
                  <a:lnTo>
                    <a:pt x="3029" y="516"/>
                  </a:lnTo>
                  <a:lnTo>
                    <a:pt x="3029" y="197"/>
                  </a:lnTo>
                  <a:lnTo>
                    <a:pt x="3052" y="185"/>
                  </a:lnTo>
                  <a:lnTo>
                    <a:pt x="3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30"/>
            <p:cNvSpPr>
              <a:spLocks/>
            </p:cNvSpPr>
            <p:nvPr/>
          </p:nvSpPr>
          <p:spPr bwMode="auto">
            <a:xfrm>
              <a:off x="9899650" y="3497263"/>
              <a:ext cx="481013" cy="207963"/>
            </a:xfrm>
            <a:custGeom>
              <a:avLst/>
              <a:gdLst>
                <a:gd name="T0" fmla="*/ 2933 w 3331"/>
                <a:gd name="T1" fmla="*/ 2 h 1442"/>
                <a:gd name="T2" fmla="*/ 2978 w 3331"/>
                <a:gd name="T3" fmla="*/ 19 h 1442"/>
                <a:gd name="T4" fmla="*/ 3298 w 3331"/>
                <a:gd name="T5" fmla="*/ 234 h 1442"/>
                <a:gd name="T6" fmla="*/ 3323 w 3331"/>
                <a:gd name="T7" fmla="*/ 270 h 1442"/>
                <a:gd name="T8" fmla="*/ 3331 w 3331"/>
                <a:gd name="T9" fmla="*/ 314 h 1442"/>
                <a:gd name="T10" fmla="*/ 3323 w 3331"/>
                <a:gd name="T11" fmla="*/ 357 h 1442"/>
                <a:gd name="T12" fmla="*/ 3298 w 3331"/>
                <a:gd name="T13" fmla="*/ 394 h 1442"/>
                <a:gd name="T14" fmla="*/ 2978 w 3331"/>
                <a:gd name="T15" fmla="*/ 608 h 1442"/>
                <a:gd name="T16" fmla="*/ 2937 w 3331"/>
                <a:gd name="T17" fmla="*/ 626 h 1442"/>
                <a:gd name="T18" fmla="*/ 2897 w 3331"/>
                <a:gd name="T19" fmla="*/ 626 h 1442"/>
                <a:gd name="T20" fmla="*/ 2861 w 3331"/>
                <a:gd name="T21" fmla="*/ 614 h 1442"/>
                <a:gd name="T22" fmla="*/ 2825 w 3331"/>
                <a:gd name="T23" fmla="*/ 582 h 1442"/>
                <a:gd name="T24" fmla="*/ 2804 w 3331"/>
                <a:gd name="T25" fmla="*/ 538 h 1442"/>
                <a:gd name="T26" fmla="*/ 2802 w 3331"/>
                <a:gd name="T27" fmla="*/ 464 h 1442"/>
                <a:gd name="T28" fmla="*/ 2054 w 3331"/>
                <a:gd name="T29" fmla="*/ 916 h 1442"/>
                <a:gd name="T30" fmla="*/ 2043 w 3331"/>
                <a:gd name="T31" fmla="*/ 974 h 1442"/>
                <a:gd name="T32" fmla="*/ 2010 w 3331"/>
                <a:gd name="T33" fmla="*/ 1022 h 1442"/>
                <a:gd name="T34" fmla="*/ 1962 w 3331"/>
                <a:gd name="T35" fmla="*/ 1054 h 1442"/>
                <a:gd name="T36" fmla="*/ 1903 w 3331"/>
                <a:gd name="T37" fmla="*/ 1065 h 1442"/>
                <a:gd name="T38" fmla="*/ 1449 w 3331"/>
                <a:gd name="T39" fmla="*/ 1291 h 1442"/>
                <a:gd name="T40" fmla="*/ 1437 w 3331"/>
                <a:gd name="T41" fmla="*/ 1349 h 1442"/>
                <a:gd name="T42" fmla="*/ 1405 w 3331"/>
                <a:gd name="T43" fmla="*/ 1397 h 1442"/>
                <a:gd name="T44" fmla="*/ 1357 w 3331"/>
                <a:gd name="T45" fmla="*/ 1429 h 1442"/>
                <a:gd name="T46" fmla="*/ 1297 w 3331"/>
                <a:gd name="T47" fmla="*/ 1442 h 1442"/>
                <a:gd name="T48" fmla="*/ 121 w 3331"/>
                <a:gd name="T49" fmla="*/ 1439 h 1442"/>
                <a:gd name="T50" fmla="*/ 67 w 3331"/>
                <a:gd name="T51" fmla="*/ 1416 h 1442"/>
                <a:gd name="T52" fmla="*/ 26 w 3331"/>
                <a:gd name="T53" fmla="*/ 1375 h 1442"/>
                <a:gd name="T54" fmla="*/ 3 w 3331"/>
                <a:gd name="T55" fmla="*/ 1321 h 1442"/>
                <a:gd name="T56" fmla="*/ 3 w 3331"/>
                <a:gd name="T57" fmla="*/ 1261 h 1442"/>
                <a:gd name="T58" fmla="*/ 26 w 3331"/>
                <a:gd name="T59" fmla="*/ 1207 h 1442"/>
                <a:gd name="T60" fmla="*/ 67 w 3331"/>
                <a:gd name="T61" fmla="*/ 1166 h 1442"/>
                <a:gd name="T62" fmla="*/ 121 w 3331"/>
                <a:gd name="T63" fmla="*/ 1143 h 1442"/>
                <a:gd name="T64" fmla="*/ 1146 w 3331"/>
                <a:gd name="T65" fmla="*/ 1140 h 1442"/>
                <a:gd name="T66" fmla="*/ 1150 w 3331"/>
                <a:gd name="T67" fmla="*/ 886 h 1442"/>
                <a:gd name="T68" fmla="*/ 1172 w 3331"/>
                <a:gd name="T69" fmla="*/ 831 h 1442"/>
                <a:gd name="T70" fmla="*/ 1212 w 3331"/>
                <a:gd name="T71" fmla="*/ 791 h 1442"/>
                <a:gd name="T72" fmla="*/ 1267 w 3331"/>
                <a:gd name="T73" fmla="*/ 768 h 1442"/>
                <a:gd name="T74" fmla="*/ 1752 w 3331"/>
                <a:gd name="T75" fmla="*/ 765 h 1442"/>
                <a:gd name="T76" fmla="*/ 1755 w 3331"/>
                <a:gd name="T77" fmla="*/ 283 h 1442"/>
                <a:gd name="T78" fmla="*/ 1778 w 3331"/>
                <a:gd name="T79" fmla="*/ 229 h 1442"/>
                <a:gd name="T80" fmla="*/ 1819 w 3331"/>
                <a:gd name="T81" fmla="*/ 189 h 1442"/>
                <a:gd name="T82" fmla="*/ 1873 w 3331"/>
                <a:gd name="T83" fmla="*/ 167 h 1442"/>
                <a:gd name="T84" fmla="*/ 2802 w 3331"/>
                <a:gd name="T85" fmla="*/ 164 h 1442"/>
                <a:gd name="T86" fmla="*/ 2804 w 3331"/>
                <a:gd name="T87" fmla="*/ 89 h 1442"/>
                <a:gd name="T88" fmla="*/ 2825 w 3331"/>
                <a:gd name="T89" fmla="*/ 45 h 1442"/>
                <a:gd name="T90" fmla="*/ 2861 w 3331"/>
                <a:gd name="T91" fmla="*/ 14 h 1442"/>
                <a:gd name="T92" fmla="*/ 2908 w 3331"/>
                <a:gd name="T93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31" h="1442">
                  <a:moveTo>
                    <a:pt x="2908" y="0"/>
                  </a:moveTo>
                  <a:lnTo>
                    <a:pt x="2933" y="2"/>
                  </a:lnTo>
                  <a:lnTo>
                    <a:pt x="2956" y="8"/>
                  </a:lnTo>
                  <a:lnTo>
                    <a:pt x="2978" y="19"/>
                  </a:lnTo>
                  <a:lnTo>
                    <a:pt x="3280" y="220"/>
                  </a:lnTo>
                  <a:lnTo>
                    <a:pt x="3298" y="234"/>
                  </a:lnTo>
                  <a:lnTo>
                    <a:pt x="3313" y="251"/>
                  </a:lnTo>
                  <a:lnTo>
                    <a:pt x="3323" y="270"/>
                  </a:lnTo>
                  <a:lnTo>
                    <a:pt x="3329" y="292"/>
                  </a:lnTo>
                  <a:lnTo>
                    <a:pt x="3331" y="314"/>
                  </a:lnTo>
                  <a:lnTo>
                    <a:pt x="3329" y="336"/>
                  </a:lnTo>
                  <a:lnTo>
                    <a:pt x="3323" y="357"/>
                  </a:lnTo>
                  <a:lnTo>
                    <a:pt x="3313" y="376"/>
                  </a:lnTo>
                  <a:lnTo>
                    <a:pt x="3298" y="394"/>
                  </a:lnTo>
                  <a:lnTo>
                    <a:pt x="3281" y="407"/>
                  </a:lnTo>
                  <a:lnTo>
                    <a:pt x="2978" y="608"/>
                  </a:lnTo>
                  <a:lnTo>
                    <a:pt x="2958" y="618"/>
                  </a:lnTo>
                  <a:lnTo>
                    <a:pt x="2937" y="626"/>
                  </a:lnTo>
                  <a:lnTo>
                    <a:pt x="2915" y="628"/>
                  </a:lnTo>
                  <a:lnTo>
                    <a:pt x="2897" y="626"/>
                  </a:lnTo>
                  <a:lnTo>
                    <a:pt x="2878" y="621"/>
                  </a:lnTo>
                  <a:lnTo>
                    <a:pt x="2861" y="614"/>
                  </a:lnTo>
                  <a:lnTo>
                    <a:pt x="2840" y="600"/>
                  </a:lnTo>
                  <a:lnTo>
                    <a:pt x="2825" y="582"/>
                  </a:lnTo>
                  <a:lnTo>
                    <a:pt x="2812" y="561"/>
                  </a:lnTo>
                  <a:lnTo>
                    <a:pt x="2804" y="538"/>
                  </a:lnTo>
                  <a:lnTo>
                    <a:pt x="2802" y="514"/>
                  </a:lnTo>
                  <a:lnTo>
                    <a:pt x="2802" y="464"/>
                  </a:lnTo>
                  <a:lnTo>
                    <a:pt x="2054" y="464"/>
                  </a:lnTo>
                  <a:lnTo>
                    <a:pt x="2054" y="916"/>
                  </a:lnTo>
                  <a:lnTo>
                    <a:pt x="2051" y="946"/>
                  </a:lnTo>
                  <a:lnTo>
                    <a:pt x="2043" y="974"/>
                  </a:lnTo>
                  <a:lnTo>
                    <a:pt x="2029" y="999"/>
                  </a:lnTo>
                  <a:lnTo>
                    <a:pt x="2010" y="1022"/>
                  </a:lnTo>
                  <a:lnTo>
                    <a:pt x="1988" y="1039"/>
                  </a:lnTo>
                  <a:lnTo>
                    <a:pt x="1962" y="1054"/>
                  </a:lnTo>
                  <a:lnTo>
                    <a:pt x="1934" y="1062"/>
                  </a:lnTo>
                  <a:lnTo>
                    <a:pt x="1903" y="1065"/>
                  </a:lnTo>
                  <a:lnTo>
                    <a:pt x="1449" y="1065"/>
                  </a:lnTo>
                  <a:lnTo>
                    <a:pt x="1449" y="1291"/>
                  </a:lnTo>
                  <a:lnTo>
                    <a:pt x="1446" y="1321"/>
                  </a:lnTo>
                  <a:lnTo>
                    <a:pt x="1437" y="1349"/>
                  </a:lnTo>
                  <a:lnTo>
                    <a:pt x="1423" y="1375"/>
                  </a:lnTo>
                  <a:lnTo>
                    <a:pt x="1405" y="1397"/>
                  </a:lnTo>
                  <a:lnTo>
                    <a:pt x="1382" y="1416"/>
                  </a:lnTo>
                  <a:lnTo>
                    <a:pt x="1357" y="1429"/>
                  </a:lnTo>
                  <a:lnTo>
                    <a:pt x="1328" y="1439"/>
                  </a:lnTo>
                  <a:lnTo>
                    <a:pt x="1297" y="1442"/>
                  </a:lnTo>
                  <a:lnTo>
                    <a:pt x="152" y="1442"/>
                  </a:lnTo>
                  <a:lnTo>
                    <a:pt x="121" y="1439"/>
                  </a:lnTo>
                  <a:lnTo>
                    <a:pt x="93" y="1429"/>
                  </a:lnTo>
                  <a:lnTo>
                    <a:pt x="67" y="1416"/>
                  </a:lnTo>
                  <a:lnTo>
                    <a:pt x="45" y="1397"/>
                  </a:lnTo>
                  <a:lnTo>
                    <a:pt x="26" y="1375"/>
                  </a:lnTo>
                  <a:lnTo>
                    <a:pt x="13" y="1349"/>
                  </a:lnTo>
                  <a:lnTo>
                    <a:pt x="3" y="1321"/>
                  </a:lnTo>
                  <a:lnTo>
                    <a:pt x="0" y="1291"/>
                  </a:lnTo>
                  <a:lnTo>
                    <a:pt x="3" y="1261"/>
                  </a:lnTo>
                  <a:lnTo>
                    <a:pt x="13" y="1233"/>
                  </a:lnTo>
                  <a:lnTo>
                    <a:pt x="26" y="1207"/>
                  </a:lnTo>
                  <a:lnTo>
                    <a:pt x="45" y="1185"/>
                  </a:lnTo>
                  <a:lnTo>
                    <a:pt x="67" y="1166"/>
                  </a:lnTo>
                  <a:lnTo>
                    <a:pt x="93" y="1153"/>
                  </a:lnTo>
                  <a:lnTo>
                    <a:pt x="121" y="1143"/>
                  </a:lnTo>
                  <a:lnTo>
                    <a:pt x="152" y="1140"/>
                  </a:lnTo>
                  <a:lnTo>
                    <a:pt x="1146" y="1140"/>
                  </a:lnTo>
                  <a:lnTo>
                    <a:pt x="1146" y="916"/>
                  </a:lnTo>
                  <a:lnTo>
                    <a:pt x="1150" y="886"/>
                  </a:lnTo>
                  <a:lnTo>
                    <a:pt x="1158" y="856"/>
                  </a:lnTo>
                  <a:lnTo>
                    <a:pt x="1172" y="831"/>
                  </a:lnTo>
                  <a:lnTo>
                    <a:pt x="1190" y="809"/>
                  </a:lnTo>
                  <a:lnTo>
                    <a:pt x="1212" y="791"/>
                  </a:lnTo>
                  <a:lnTo>
                    <a:pt x="1239" y="777"/>
                  </a:lnTo>
                  <a:lnTo>
                    <a:pt x="1267" y="768"/>
                  </a:lnTo>
                  <a:lnTo>
                    <a:pt x="1297" y="765"/>
                  </a:lnTo>
                  <a:lnTo>
                    <a:pt x="1752" y="765"/>
                  </a:lnTo>
                  <a:lnTo>
                    <a:pt x="1752" y="314"/>
                  </a:lnTo>
                  <a:lnTo>
                    <a:pt x="1755" y="283"/>
                  </a:lnTo>
                  <a:lnTo>
                    <a:pt x="1764" y="255"/>
                  </a:lnTo>
                  <a:lnTo>
                    <a:pt x="1778" y="229"/>
                  </a:lnTo>
                  <a:lnTo>
                    <a:pt x="1796" y="207"/>
                  </a:lnTo>
                  <a:lnTo>
                    <a:pt x="1819" y="189"/>
                  </a:lnTo>
                  <a:lnTo>
                    <a:pt x="1844" y="175"/>
                  </a:lnTo>
                  <a:lnTo>
                    <a:pt x="1873" y="167"/>
                  </a:lnTo>
                  <a:lnTo>
                    <a:pt x="1903" y="164"/>
                  </a:lnTo>
                  <a:lnTo>
                    <a:pt x="2802" y="164"/>
                  </a:lnTo>
                  <a:lnTo>
                    <a:pt x="2802" y="113"/>
                  </a:lnTo>
                  <a:lnTo>
                    <a:pt x="2804" y="89"/>
                  </a:lnTo>
                  <a:lnTo>
                    <a:pt x="2812" y="66"/>
                  </a:lnTo>
                  <a:lnTo>
                    <a:pt x="2825" y="45"/>
                  </a:lnTo>
                  <a:lnTo>
                    <a:pt x="2840" y="28"/>
                  </a:lnTo>
                  <a:lnTo>
                    <a:pt x="2861" y="14"/>
                  </a:lnTo>
                  <a:lnTo>
                    <a:pt x="2884" y="5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84881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9267825" y="5517118"/>
            <a:ext cx="292417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При указанном объеме муниципального долга оценка долговой устойчивости  имеет  средний уровень</a:t>
            </a:r>
            <a:endParaRPr lang="ru-RU" sz="1400" dirty="0"/>
          </a:p>
        </p:txBody>
      </p:sp>
      <p:pic>
        <p:nvPicPr>
          <p:cNvPr id="1032" name="Picture 8" descr="C:\Users\Elka\Desktop\biz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000" r="-211" b="4425"/>
          <a:stretch>
            <a:fillRect/>
          </a:stretch>
        </p:blipFill>
        <p:spPr bwMode="auto">
          <a:xfrm>
            <a:off x="0" y="567266"/>
            <a:ext cx="11040533" cy="28448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11138958" cy="139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УПРАВЛЕНИЕ МУНИЦИПАЛЬНЫМ ДОЛГОМ НА 2023-2025 ГГ.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89466" y="3908229"/>
            <a:ext cx="8211410" cy="2260117"/>
            <a:chOff x="-134651" y="3857429"/>
            <a:chExt cx="8211410" cy="2260117"/>
          </a:xfrm>
        </p:grpSpPr>
        <p:graphicFrame>
          <p:nvGraphicFramePr>
            <p:cNvPr id="29" name="Диаграмма 28"/>
            <p:cNvGraphicFramePr/>
            <p:nvPr/>
          </p:nvGraphicFramePr>
          <p:xfrm>
            <a:off x="-134651" y="3857429"/>
            <a:ext cx="3031706" cy="2256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0" name="Диаграмма 29"/>
            <p:cNvGraphicFramePr/>
            <p:nvPr/>
          </p:nvGraphicFramePr>
          <p:xfrm>
            <a:off x="2446067" y="3859682"/>
            <a:ext cx="3031200" cy="225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1" name="Диаграмма 30"/>
            <p:cNvGraphicFramePr/>
            <p:nvPr/>
          </p:nvGraphicFramePr>
          <p:xfrm>
            <a:off x="5045559" y="3860346"/>
            <a:ext cx="3031200" cy="225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787401" y="4707467"/>
              <a:ext cx="119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2023</a:t>
              </a:r>
              <a:endParaRPr lang="ru-RU" sz="3200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69734" y="4699000"/>
              <a:ext cx="119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2024</a:t>
              </a:r>
              <a:endParaRPr lang="ru-RU" sz="3200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77467" y="4707467"/>
              <a:ext cx="119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2025</a:t>
              </a:r>
              <a:endParaRPr lang="ru-RU" sz="3200" dirty="0">
                <a:latin typeface="+mj-lt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125134" y="5994400"/>
            <a:ext cx="1955799" cy="394732"/>
            <a:chOff x="2125134" y="5994400"/>
            <a:chExt cx="1955799" cy="394732"/>
          </a:xfrm>
        </p:grpSpPr>
        <p:cxnSp>
          <p:nvCxnSpPr>
            <p:cNvPr id="37" name="Соединительная линия уступом 36"/>
            <p:cNvCxnSpPr/>
            <p:nvPr/>
          </p:nvCxnSpPr>
          <p:spPr>
            <a:xfrm>
              <a:off x="2125134" y="5994400"/>
              <a:ext cx="1811866" cy="389467"/>
            </a:xfrm>
            <a:prstGeom prst="bentConnector3">
              <a:avLst>
                <a:gd name="adj1" fmla="val 14954"/>
              </a:avLst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396066" y="6019800"/>
              <a:ext cx="168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3 336 967 </a:t>
              </a:r>
              <a:r>
                <a:rPr lang="ru-RU" sz="800" dirty="0" smtClean="0"/>
                <a:t>ТЫС.РУБ. </a:t>
              </a:r>
              <a:endParaRPr lang="ru-RU" sz="8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61925" y="3615267"/>
            <a:ext cx="1549400" cy="440266"/>
            <a:chOff x="161925" y="3615267"/>
            <a:chExt cx="1549400" cy="440266"/>
          </a:xfrm>
        </p:grpSpPr>
        <p:cxnSp>
          <p:nvCxnSpPr>
            <p:cNvPr id="51" name="Соединительная линия уступом 50"/>
            <p:cNvCxnSpPr/>
            <p:nvPr/>
          </p:nvCxnSpPr>
          <p:spPr>
            <a:xfrm rot="10800000">
              <a:off x="203201" y="3615267"/>
              <a:ext cx="1507067" cy="440266"/>
            </a:xfrm>
            <a:prstGeom prst="bentConnector3">
              <a:avLst>
                <a:gd name="adj1" fmla="val 12360"/>
              </a:avLst>
            </a:prstGeom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61925" y="3622675"/>
              <a:ext cx="154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221 843 </a:t>
              </a:r>
              <a:r>
                <a:rPr lang="ru-RU" sz="800" dirty="0" smtClean="0"/>
                <a:t>ТЫС.РУБ. </a:t>
              </a:r>
              <a:endParaRPr lang="ru-RU" sz="800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697693" y="3623734"/>
            <a:ext cx="1577975" cy="440266"/>
            <a:chOff x="132293" y="3615267"/>
            <a:chExt cx="1577975" cy="440266"/>
          </a:xfrm>
        </p:grpSpPr>
        <p:cxnSp>
          <p:nvCxnSpPr>
            <p:cNvPr id="56" name="Соединительная линия уступом 55"/>
            <p:cNvCxnSpPr/>
            <p:nvPr/>
          </p:nvCxnSpPr>
          <p:spPr>
            <a:xfrm rot="10800000">
              <a:off x="203201" y="3615267"/>
              <a:ext cx="1507067" cy="440266"/>
            </a:xfrm>
            <a:prstGeom prst="bentConnector3">
              <a:avLst>
                <a:gd name="adj1" fmla="val 12360"/>
              </a:avLst>
            </a:prstGeom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32293" y="3622675"/>
              <a:ext cx="154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266 876 </a:t>
              </a:r>
              <a:r>
                <a:rPr lang="ru-RU" sz="800" dirty="0" smtClean="0"/>
                <a:t>ТЫС.РУБ. </a:t>
              </a:r>
              <a:endParaRPr lang="ru-RU" sz="800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712802" y="6003894"/>
            <a:ext cx="1955799" cy="394732"/>
            <a:chOff x="2125134" y="5994400"/>
            <a:chExt cx="1955799" cy="394732"/>
          </a:xfrm>
        </p:grpSpPr>
        <p:cxnSp>
          <p:nvCxnSpPr>
            <p:cNvPr id="60" name="Соединительная линия уступом 59"/>
            <p:cNvCxnSpPr/>
            <p:nvPr/>
          </p:nvCxnSpPr>
          <p:spPr>
            <a:xfrm>
              <a:off x="2125134" y="5994400"/>
              <a:ext cx="1811866" cy="389467"/>
            </a:xfrm>
            <a:prstGeom prst="bentConnector3">
              <a:avLst>
                <a:gd name="adj1" fmla="val 14954"/>
              </a:avLst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396066" y="6019800"/>
              <a:ext cx="168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3 336 967 </a:t>
              </a:r>
              <a:r>
                <a:rPr lang="ru-RU" sz="800" dirty="0" smtClean="0"/>
                <a:t>ТЫС.РУБ. </a:t>
              </a:r>
              <a:endParaRPr lang="ru-RU" sz="8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318443" y="6003864"/>
            <a:ext cx="1955799" cy="394732"/>
            <a:chOff x="2125134" y="5994400"/>
            <a:chExt cx="1955799" cy="394732"/>
          </a:xfrm>
        </p:grpSpPr>
        <p:cxnSp>
          <p:nvCxnSpPr>
            <p:cNvPr id="63" name="Соединительная линия уступом 62"/>
            <p:cNvCxnSpPr/>
            <p:nvPr/>
          </p:nvCxnSpPr>
          <p:spPr>
            <a:xfrm>
              <a:off x="2125134" y="5994400"/>
              <a:ext cx="1811866" cy="389467"/>
            </a:xfrm>
            <a:prstGeom prst="bentConnector3">
              <a:avLst>
                <a:gd name="adj1" fmla="val 14954"/>
              </a:avLst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396066" y="6019800"/>
              <a:ext cx="168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3 336 967 </a:t>
              </a:r>
              <a:r>
                <a:rPr lang="ru-RU" sz="800" dirty="0" smtClean="0"/>
                <a:t>ТЫС.РУБ. </a:t>
              </a:r>
              <a:endParaRPr lang="ru-RU" sz="8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317068" y="3614209"/>
            <a:ext cx="1577975" cy="440266"/>
            <a:chOff x="132293" y="3615267"/>
            <a:chExt cx="1577975" cy="440266"/>
          </a:xfrm>
        </p:grpSpPr>
        <p:cxnSp>
          <p:nvCxnSpPr>
            <p:cNvPr id="66" name="Соединительная линия уступом 65"/>
            <p:cNvCxnSpPr/>
            <p:nvPr/>
          </p:nvCxnSpPr>
          <p:spPr>
            <a:xfrm rot="10800000">
              <a:off x="203201" y="3615267"/>
              <a:ext cx="1507067" cy="440266"/>
            </a:xfrm>
            <a:prstGeom prst="bentConnector3">
              <a:avLst>
                <a:gd name="adj1" fmla="val 12360"/>
              </a:avLst>
            </a:prstGeom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32293" y="3632200"/>
              <a:ext cx="154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283 240 </a:t>
              </a:r>
              <a:r>
                <a:rPr lang="ru-RU" sz="800" dirty="0" smtClean="0"/>
                <a:t>ТЫС.РУБ. </a:t>
              </a:r>
              <a:endParaRPr lang="ru-RU" sz="800" dirty="0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8997378" y="3653909"/>
            <a:ext cx="26724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Объем муниципального </a:t>
            </a:r>
          </a:p>
          <a:p>
            <a:pPr algn="just"/>
            <a:r>
              <a:rPr lang="ru-RU" dirty="0" smtClean="0"/>
              <a:t>долга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Объем расходов </a:t>
            </a:r>
          </a:p>
          <a:p>
            <a:pPr algn="just"/>
            <a:r>
              <a:rPr lang="ru-RU" dirty="0" smtClean="0"/>
              <a:t>на обслуживание </a:t>
            </a:r>
          </a:p>
          <a:p>
            <a:pPr algn="just"/>
            <a:r>
              <a:rPr lang="ru-RU" dirty="0" smtClean="0"/>
              <a:t>муниципального долга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743950" y="4829175"/>
            <a:ext cx="238125" cy="247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743950" y="3876675"/>
            <a:ext cx="238125" cy="2476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B7D1135-7C07-4AEB-A962-6B9D7D9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35" y="516172"/>
            <a:ext cx="11214847" cy="695924"/>
          </a:xfrm>
        </p:spPr>
        <p:txBody>
          <a:bodyPr/>
          <a:lstStyle/>
          <a:p>
            <a:r>
              <a:rPr lang="ru-RU" dirty="0" smtClean="0"/>
              <a:t>ОСНОВНЫЕ НАПРАВЛЕНИЯ ДОЛГОВОЙ ПОЛИТИКИ МО «ГОРОД КУРСК» НА 2023 ГОДУ И ПЛАНОВОМ ПЕРИОДЕ 2024 И 2025 ГГ.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030942" y="1851464"/>
            <a:ext cx="10174940" cy="4316252"/>
            <a:chOff x="1049754" y="2192124"/>
            <a:chExt cx="7462667" cy="3494560"/>
          </a:xfrm>
        </p:grpSpPr>
        <p:sp>
          <p:nvSpPr>
            <p:cNvPr id="34" name="Snip Single Corner Rectangle 3">
              <a:extLst>
                <a:ext uri="{FF2B5EF4-FFF2-40B4-BE49-F238E27FC236}">
                  <a16:creationId xmlns:a16="http://schemas.microsoft.com/office/drawing/2014/main" xmlns="" id="{62FFA9DA-F5BA-4E1E-9D84-0977BF971FC3}"/>
                </a:ext>
              </a:extLst>
            </p:cNvPr>
            <p:cNvSpPr/>
            <p:nvPr/>
          </p:nvSpPr>
          <p:spPr>
            <a:xfrm>
              <a:off x="1049754" y="2192124"/>
              <a:ext cx="2269165" cy="3494560"/>
            </a:xfrm>
            <a:prstGeom prst="snip1Rect">
              <a:avLst/>
            </a:prstGeom>
            <a:solidFill>
              <a:schemeClr val="bg1"/>
            </a:solidFill>
            <a:ln w="38100">
              <a:solidFill>
                <a:schemeClr val="accent1"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xmlns="" id="{53FB9C39-9EBB-4689-B464-2BFD7D4E9DBD}"/>
                </a:ext>
              </a:extLst>
            </p:cNvPr>
            <p:cNvSpPr/>
            <p:nvPr/>
          </p:nvSpPr>
          <p:spPr>
            <a:xfrm>
              <a:off x="1049754" y="2590643"/>
              <a:ext cx="2269165" cy="4877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C745936-946A-4B68-A3C9-3D0723F83FD0}"/>
                </a:ext>
              </a:extLst>
            </p:cNvPr>
            <p:cNvSpPr txBox="1"/>
            <p:nvPr/>
          </p:nvSpPr>
          <p:spPr>
            <a:xfrm>
              <a:off x="4015060" y="2671048"/>
              <a:ext cx="1557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a typeface="Roboto" panose="02000000000000000000" pitchFamily="2" charset="0"/>
                </a:rPr>
                <a:t>Perfect Concept</a:t>
              </a:r>
            </a:p>
          </p:txBody>
        </p:sp>
        <p:sp>
          <p:nvSpPr>
            <p:cNvPr id="38" name="Snip Single Corner Rectangle 11">
              <a:extLst>
                <a:ext uri="{FF2B5EF4-FFF2-40B4-BE49-F238E27FC236}">
                  <a16:creationId xmlns:a16="http://schemas.microsoft.com/office/drawing/2014/main" xmlns="" id="{543495E1-B7DB-425E-BFF5-886F9F092BFE}"/>
                </a:ext>
              </a:extLst>
            </p:cNvPr>
            <p:cNvSpPr/>
            <p:nvPr/>
          </p:nvSpPr>
          <p:spPr>
            <a:xfrm>
              <a:off x="3646505" y="2192124"/>
              <a:ext cx="2269165" cy="3494560"/>
            </a:xfrm>
            <a:prstGeom prst="snip1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xmlns="" id="{473F1A32-16EE-4B5E-9ABD-FF49B6678BCD}"/>
                </a:ext>
              </a:extLst>
            </p:cNvPr>
            <p:cNvSpPr/>
            <p:nvPr/>
          </p:nvSpPr>
          <p:spPr>
            <a:xfrm>
              <a:off x="3646505" y="2590643"/>
              <a:ext cx="2269165" cy="4877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Snip Single Corner Rectangle 27">
              <a:extLst>
                <a:ext uri="{FF2B5EF4-FFF2-40B4-BE49-F238E27FC236}">
                  <a16:creationId xmlns:a16="http://schemas.microsoft.com/office/drawing/2014/main" xmlns="" id="{062BAB97-95A6-4E27-9A57-4767002B9B4B}"/>
                </a:ext>
              </a:extLst>
            </p:cNvPr>
            <p:cNvSpPr/>
            <p:nvPr/>
          </p:nvSpPr>
          <p:spPr>
            <a:xfrm>
              <a:off x="6243256" y="2192124"/>
              <a:ext cx="2269165" cy="3494560"/>
            </a:xfrm>
            <a:prstGeom prst="snip1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xmlns="" id="{53B38A2A-91E0-4B59-AF95-33E34F13B448}"/>
                </a:ext>
              </a:extLst>
            </p:cNvPr>
            <p:cNvSpPr/>
            <p:nvPr/>
          </p:nvSpPr>
          <p:spPr>
            <a:xfrm>
              <a:off x="6243256" y="2590643"/>
              <a:ext cx="2269165" cy="487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xmlns="" id="{051A5C2E-9C71-4ACC-B3F2-F3D43C9F6454}"/>
                </a:ext>
              </a:extLst>
            </p:cNvPr>
            <p:cNvSpPr/>
            <p:nvPr/>
          </p:nvSpPr>
          <p:spPr>
            <a:xfrm>
              <a:off x="1092299" y="4027949"/>
              <a:ext cx="2184530" cy="142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Поддержание  объема муниципального долга в рамках ограничений, установленных бюджетным законодательством</a:t>
              </a:r>
              <a:endParaRPr lang="ru-RU" dirty="0"/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xmlns="" id="{A58F8F0B-C6C4-4C57-8730-33F9D315E85D}"/>
                </a:ext>
              </a:extLst>
            </p:cNvPr>
            <p:cNvSpPr/>
            <p:nvPr/>
          </p:nvSpPr>
          <p:spPr>
            <a:xfrm>
              <a:off x="3691891" y="4035207"/>
              <a:ext cx="2155403" cy="971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Реализация </a:t>
              </a:r>
              <a:r>
                <a:rPr lang="ru-RU" smtClean="0"/>
                <a:t>возможного повышения уровня </a:t>
              </a:r>
              <a:r>
                <a:rPr lang="ru-RU" dirty="0" smtClean="0"/>
                <a:t>долговой  устойчивости бюджета города Курска</a:t>
              </a:r>
            </a:p>
          </p:txBody>
        </p:sp>
        <p:sp>
          <p:nvSpPr>
            <p:cNvPr id="57" name="Rectangle 57">
              <a:extLst>
                <a:ext uri="{FF2B5EF4-FFF2-40B4-BE49-F238E27FC236}">
                  <a16:creationId xmlns:a16="http://schemas.microsoft.com/office/drawing/2014/main" xmlns="" id="{BF051932-71AF-4368-81FB-0BE9A78A3A73}"/>
                </a:ext>
              </a:extLst>
            </p:cNvPr>
            <p:cNvSpPr/>
            <p:nvPr/>
          </p:nvSpPr>
          <p:spPr>
            <a:xfrm>
              <a:off x="6298764" y="3919078"/>
              <a:ext cx="2118995" cy="1644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Привлечение бюджетного кредита на пополнение остатка средств на едином счете бюджета, как основного нерыночного инструмента реализации долговой политики</a:t>
              </a:r>
            </a:p>
          </p:txBody>
        </p:sp>
      </p:grpSp>
      <p:grpSp>
        <p:nvGrpSpPr>
          <p:cNvPr id="29" name="Group 836"/>
          <p:cNvGrpSpPr>
            <a:grpSpLocks noChangeAspect="1"/>
          </p:cNvGrpSpPr>
          <p:nvPr/>
        </p:nvGrpSpPr>
        <p:grpSpPr bwMode="auto">
          <a:xfrm>
            <a:off x="2167532" y="3104245"/>
            <a:ext cx="719104" cy="992302"/>
            <a:chOff x="536" y="300"/>
            <a:chExt cx="687" cy="948"/>
          </a:xfrm>
          <a:solidFill>
            <a:schemeClr val="accent1"/>
          </a:solidFill>
        </p:grpSpPr>
        <p:sp>
          <p:nvSpPr>
            <p:cNvPr id="30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9" name="Freeform 425"/>
          <p:cNvSpPr>
            <a:spLocks noEditPoints="1"/>
          </p:cNvSpPr>
          <p:nvPr/>
        </p:nvSpPr>
        <p:spPr bwMode="auto">
          <a:xfrm>
            <a:off x="9261713" y="3140788"/>
            <a:ext cx="814615" cy="803683"/>
          </a:xfrm>
          <a:custGeom>
            <a:avLst/>
            <a:gdLst>
              <a:gd name="T0" fmla="*/ 1438 w 3450"/>
              <a:gd name="T1" fmla="*/ 2689 h 3097"/>
              <a:gd name="T2" fmla="*/ 2503 w 3450"/>
              <a:gd name="T3" fmla="*/ 2645 h 3097"/>
              <a:gd name="T4" fmla="*/ 2703 w 3450"/>
              <a:gd name="T5" fmla="*/ 2892 h 3097"/>
              <a:gd name="T6" fmla="*/ 3039 w 3450"/>
              <a:gd name="T7" fmla="*/ 2518 h 3097"/>
              <a:gd name="T8" fmla="*/ 313 w 3450"/>
              <a:gd name="T9" fmla="*/ 2735 h 3097"/>
              <a:gd name="T10" fmla="*/ 2916 w 3450"/>
              <a:gd name="T11" fmla="*/ 2262 h 3097"/>
              <a:gd name="T12" fmla="*/ 2091 w 3450"/>
              <a:gd name="T13" fmla="*/ 2441 h 3097"/>
              <a:gd name="T14" fmla="*/ 610 w 3450"/>
              <a:gd name="T15" fmla="*/ 2385 h 3097"/>
              <a:gd name="T16" fmla="*/ 604 w 3450"/>
              <a:gd name="T17" fmla="*/ 2456 h 3097"/>
              <a:gd name="T18" fmla="*/ 1923 w 3450"/>
              <a:gd name="T19" fmla="*/ 2578 h 3097"/>
              <a:gd name="T20" fmla="*/ 3106 w 3450"/>
              <a:gd name="T21" fmla="*/ 2357 h 3097"/>
              <a:gd name="T22" fmla="*/ 1658 w 3450"/>
              <a:gd name="T23" fmla="*/ 2064 h 3097"/>
              <a:gd name="T24" fmla="*/ 1495 w 3450"/>
              <a:gd name="T25" fmla="*/ 2065 h 3097"/>
              <a:gd name="T26" fmla="*/ 984 w 3450"/>
              <a:gd name="T27" fmla="*/ 2323 h 3097"/>
              <a:gd name="T28" fmla="*/ 690 w 3450"/>
              <a:gd name="T29" fmla="*/ 2283 h 3097"/>
              <a:gd name="T30" fmla="*/ 408 w 3450"/>
              <a:gd name="T31" fmla="*/ 2220 h 3097"/>
              <a:gd name="T32" fmla="*/ 2964 w 3450"/>
              <a:gd name="T33" fmla="*/ 2100 h 3097"/>
              <a:gd name="T34" fmla="*/ 288 w 3450"/>
              <a:gd name="T35" fmla="*/ 1906 h 3097"/>
              <a:gd name="T36" fmla="*/ 116 w 3450"/>
              <a:gd name="T37" fmla="*/ 1668 h 3097"/>
              <a:gd name="T38" fmla="*/ 953 w 3450"/>
              <a:gd name="T39" fmla="*/ 1919 h 3097"/>
              <a:gd name="T40" fmla="*/ 2324 w 3450"/>
              <a:gd name="T41" fmla="*/ 1897 h 3097"/>
              <a:gd name="T42" fmla="*/ 2244 w 3450"/>
              <a:gd name="T43" fmla="*/ 1825 h 3097"/>
              <a:gd name="T44" fmla="*/ 997 w 3450"/>
              <a:gd name="T45" fmla="*/ 1761 h 3097"/>
              <a:gd name="T46" fmla="*/ 2098 w 3450"/>
              <a:gd name="T47" fmla="*/ 1431 h 3097"/>
              <a:gd name="T48" fmla="*/ 1792 w 3450"/>
              <a:gd name="T49" fmla="*/ 1433 h 3097"/>
              <a:gd name="T50" fmla="*/ 1327 w 3450"/>
              <a:gd name="T51" fmla="*/ 1693 h 3097"/>
              <a:gd name="T52" fmla="*/ 2757 w 3450"/>
              <a:gd name="T53" fmla="*/ 1653 h 3097"/>
              <a:gd name="T54" fmla="*/ 2875 w 3450"/>
              <a:gd name="T55" fmla="*/ 1351 h 3097"/>
              <a:gd name="T56" fmla="*/ 748 w 3450"/>
              <a:gd name="T57" fmla="*/ 1310 h 3097"/>
              <a:gd name="T58" fmla="*/ 460 w 3450"/>
              <a:gd name="T59" fmla="*/ 1196 h 3097"/>
              <a:gd name="T60" fmla="*/ 3003 w 3450"/>
              <a:gd name="T61" fmla="*/ 896 h 3097"/>
              <a:gd name="T62" fmla="*/ 2475 w 3450"/>
              <a:gd name="T63" fmla="*/ 1070 h 3097"/>
              <a:gd name="T64" fmla="*/ 1206 w 3450"/>
              <a:gd name="T65" fmla="*/ 1137 h 3097"/>
              <a:gd name="T66" fmla="*/ 461 w 3450"/>
              <a:gd name="T67" fmla="*/ 1038 h 3097"/>
              <a:gd name="T68" fmla="*/ 1298 w 3450"/>
              <a:gd name="T69" fmla="*/ 1288 h 3097"/>
              <a:gd name="T70" fmla="*/ 2695 w 3450"/>
              <a:gd name="T71" fmla="*/ 1262 h 3097"/>
              <a:gd name="T72" fmla="*/ 3326 w 3450"/>
              <a:gd name="T73" fmla="*/ 1022 h 3097"/>
              <a:gd name="T74" fmla="*/ 1673 w 3450"/>
              <a:gd name="T75" fmla="*/ 1032 h 3097"/>
              <a:gd name="T76" fmla="*/ 2042 w 3450"/>
              <a:gd name="T77" fmla="*/ 726 h 3097"/>
              <a:gd name="T78" fmla="*/ 2243 w 3450"/>
              <a:gd name="T79" fmla="*/ 990 h 3097"/>
              <a:gd name="T80" fmla="*/ 2530 w 3450"/>
              <a:gd name="T81" fmla="*/ 941 h 3097"/>
              <a:gd name="T82" fmla="*/ 2953 w 3450"/>
              <a:gd name="T83" fmla="*/ 530 h 3097"/>
              <a:gd name="T84" fmla="*/ 115 w 3450"/>
              <a:gd name="T85" fmla="*/ 746 h 3097"/>
              <a:gd name="T86" fmla="*/ 1306 w 3450"/>
              <a:gd name="T87" fmla="*/ 119 h 3097"/>
              <a:gd name="T88" fmla="*/ 167 w 3450"/>
              <a:gd name="T89" fmla="*/ 297 h 3097"/>
              <a:gd name="T90" fmla="*/ 580 w 3450"/>
              <a:gd name="T91" fmla="*/ 541 h 3097"/>
              <a:gd name="T92" fmla="*/ 1931 w 3450"/>
              <a:gd name="T93" fmla="*/ 619 h 3097"/>
              <a:gd name="T94" fmla="*/ 2972 w 3450"/>
              <a:gd name="T95" fmla="*/ 377 h 3097"/>
              <a:gd name="T96" fmla="*/ 2401 w 3450"/>
              <a:gd name="T97" fmla="*/ 164 h 3097"/>
              <a:gd name="T98" fmla="*/ 1772 w 3450"/>
              <a:gd name="T99" fmla="*/ 4 h 3097"/>
              <a:gd name="T100" fmla="*/ 2709 w 3450"/>
              <a:gd name="T101" fmla="*/ 102 h 3097"/>
              <a:gd name="T102" fmla="*/ 3092 w 3450"/>
              <a:gd name="T103" fmla="*/ 799 h 3097"/>
              <a:gd name="T104" fmla="*/ 3399 w 3450"/>
              <a:gd name="T105" fmla="*/ 1542 h 3097"/>
              <a:gd name="T106" fmla="*/ 3263 w 3450"/>
              <a:gd name="T107" fmla="*/ 2244 h 3097"/>
              <a:gd name="T108" fmla="*/ 2858 w 3450"/>
              <a:gd name="T109" fmla="*/ 2973 h 3097"/>
              <a:gd name="T110" fmla="*/ 2070 w 3450"/>
              <a:gd name="T111" fmla="*/ 3087 h 3097"/>
              <a:gd name="T112" fmla="*/ 1093 w 3450"/>
              <a:gd name="T113" fmla="*/ 3063 h 3097"/>
              <a:gd name="T114" fmla="*/ 290 w 3450"/>
              <a:gd name="T115" fmla="*/ 2855 h 3097"/>
              <a:gd name="T116" fmla="*/ 13 w 3450"/>
              <a:gd name="T117" fmla="*/ 2120 h 3097"/>
              <a:gd name="T118" fmla="*/ 346 w 3450"/>
              <a:gd name="T119" fmla="*/ 1033 h 3097"/>
              <a:gd name="T120" fmla="*/ 17 w 3450"/>
              <a:gd name="T121" fmla="*/ 290 h 3097"/>
              <a:gd name="T122" fmla="*/ 757 w 3450"/>
              <a:gd name="T123" fmla="*/ 43 h 3097"/>
              <a:gd name="T124" fmla="*/ 1536 w 3450"/>
              <a:gd name="T125" fmla="*/ 0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0" h="3097">
                <a:moveTo>
                  <a:pt x="2013" y="2689"/>
                </a:moveTo>
                <a:lnTo>
                  <a:pt x="1839" y="2695"/>
                </a:lnTo>
                <a:lnTo>
                  <a:pt x="1830" y="2695"/>
                </a:lnTo>
                <a:lnTo>
                  <a:pt x="1783" y="2696"/>
                </a:lnTo>
                <a:lnTo>
                  <a:pt x="1783" y="2982"/>
                </a:lnTo>
                <a:lnTo>
                  <a:pt x="1900" y="2980"/>
                </a:lnTo>
                <a:lnTo>
                  <a:pt x="2013" y="2975"/>
                </a:lnTo>
                <a:lnTo>
                  <a:pt x="2013" y="2689"/>
                </a:lnTo>
                <a:close/>
                <a:moveTo>
                  <a:pt x="1438" y="2689"/>
                </a:moveTo>
                <a:lnTo>
                  <a:pt x="1438" y="2976"/>
                </a:lnTo>
                <a:lnTo>
                  <a:pt x="1550" y="2980"/>
                </a:lnTo>
                <a:lnTo>
                  <a:pt x="1668" y="2982"/>
                </a:lnTo>
                <a:lnTo>
                  <a:pt x="1668" y="2696"/>
                </a:lnTo>
                <a:lnTo>
                  <a:pt x="1620" y="2695"/>
                </a:lnTo>
                <a:lnTo>
                  <a:pt x="1611" y="2695"/>
                </a:lnTo>
                <a:lnTo>
                  <a:pt x="1438" y="2689"/>
                </a:lnTo>
                <a:close/>
                <a:moveTo>
                  <a:pt x="2300" y="2669"/>
                </a:moveTo>
                <a:lnTo>
                  <a:pt x="2214" y="2676"/>
                </a:lnTo>
                <a:lnTo>
                  <a:pt x="2128" y="2682"/>
                </a:lnTo>
                <a:lnTo>
                  <a:pt x="2128" y="2969"/>
                </a:lnTo>
                <a:lnTo>
                  <a:pt x="2215" y="2962"/>
                </a:lnTo>
                <a:lnTo>
                  <a:pt x="2300" y="2953"/>
                </a:lnTo>
                <a:lnTo>
                  <a:pt x="2300" y="2669"/>
                </a:lnTo>
                <a:close/>
                <a:moveTo>
                  <a:pt x="1150" y="2669"/>
                </a:moveTo>
                <a:lnTo>
                  <a:pt x="1150" y="2953"/>
                </a:lnTo>
                <a:lnTo>
                  <a:pt x="1235" y="2962"/>
                </a:lnTo>
                <a:lnTo>
                  <a:pt x="1323" y="2969"/>
                </a:lnTo>
                <a:lnTo>
                  <a:pt x="1323" y="2683"/>
                </a:lnTo>
                <a:lnTo>
                  <a:pt x="1236" y="2676"/>
                </a:lnTo>
                <a:lnTo>
                  <a:pt x="1150" y="2669"/>
                </a:lnTo>
                <a:close/>
                <a:moveTo>
                  <a:pt x="2588" y="2632"/>
                </a:moveTo>
                <a:lnTo>
                  <a:pt x="2503" y="2645"/>
                </a:lnTo>
                <a:lnTo>
                  <a:pt x="2415" y="2656"/>
                </a:lnTo>
                <a:lnTo>
                  <a:pt x="2415" y="2940"/>
                </a:lnTo>
                <a:lnTo>
                  <a:pt x="2504" y="2927"/>
                </a:lnTo>
                <a:lnTo>
                  <a:pt x="2588" y="2914"/>
                </a:lnTo>
                <a:lnTo>
                  <a:pt x="2588" y="2632"/>
                </a:lnTo>
                <a:close/>
                <a:moveTo>
                  <a:pt x="863" y="2632"/>
                </a:moveTo>
                <a:lnTo>
                  <a:pt x="863" y="2914"/>
                </a:lnTo>
                <a:lnTo>
                  <a:pt x="946" y="2927"/>
                </a:lnTo>
                <a:lnTo>
                  <a:pt x="1035" y="2940"/>
                </a:lnTo>
                <a:lnTo>
                  <a:pt x="1035" y="2656"/>
                </a:lnTo>
                <a:lnTo>
                  <a:pt x="947" y="2645"/>
                </a:lnTo>
                <a:lnTo>
                  <a:pt x="863" y="2632"/>
                </a:lnTo>
                <a:close/>
                <a:moveTo>
                  <a:pt x="2875" y="2573"/>
                </a:moveTo>
                <a:lnTo>
                  <a:pt x="2791" y="2592"/>
                </a:lnTo>
                <a:lnTo>
                  <a:pt x="2703" y="2611"/>
                </a:lnTo>
                <a:lnTo>
                  <a:pt x="2703" y="2892"/>
                </a:lnTo>
                <a:lnTo>
                  <a:pt x="2764" y="2878"/>
                </a:lnTo>
                <a:lnTo>
                  <a:pt x="2822" y="2863"/>
                </a:lnTo>
                <a:lnTo>
                  <a:pt x="2875" y="2849"/>
                </a:lnTo>
                <a:lnTo>
                  <a:pt x="2875" y="2573"/>
                </a:lnTo>
                <a:close/>
                <a:moveTo>
                  <a:pt x="575" y="2573"/>
                </a:moveTo>
                <a:lnTo>
                  <a:pt x="575" y="2849"/>
                </a:lnTo>
                <a:lnTo>
                  <a:pt x="628" y="2863"/>
                </a:lnTo>
                <a:lnTo>
                  <a:pt x="686" y="2878"/>
                </a:lnTo>
                <a:lnTo>
                  <a:pt x="748" y="2892"/>
                </a:lnTo>
                <a:lnTo>
                  <a:pt x="748" y="2611"/>
                </a:lnTo>
                <a:lnTo>
                  <a:pt x="659" y="2592"/>
                </a:lnTo>
                <a:lnTo>
                  <a:pt x="575" y="2573"/>
                </a:lnTo>
                <a:close/>
                <a:moveTo>
                  <a:pt x="3163" y="2458"/>
                </a:moveTo>
                <a:lnTo>
                  <a:pt x="3126" y="2480"/>
                </a:lnTo>
                <a:lnTo>
                  <a:pt x="3085" y="2500"/>
                </a:lnTo>
                <a:lnTo>
                  <a:pt x="3039" y="2518"/>
                </a:lnTo>
                <a:lnTo>
                  <a:pt x="2990" y="2537"/>
                </a:lnTo>
                <a:lnTo>
                  <a:pt x="2990" y="2811"/>
                </a:lnTo>
                <a:lnTo>
                  <a:pt x="3030" y="2796"/>
                </a:lnTo>
                <a:lnTo>
                  <a:pt x="3064" y="2780"/>
                </a:lnTo>
                <a:lnTo>
                  <a:pt x="3094" y="2765"/>
                </a:lnTo>
                <a:lnTo>
                  <a:pt x="3119" y="2750"/>
                </a:lnTo>
                <a:lnTo>
                  <a:pt x="3137" y="2735"/>
                </a:lnTo>
                <a:lnTo>
                  <a:pt x="3151" y="2722"/>
                </a:lnTo>
                <a:lnTo>
                  <a:pt x="3159" y="2708"/>
                </a:lnTo>
                <a:lnTo>
                  <a:pt x="3163" y="2696"/>
                </a:lnTo>
                <a:lnTo>
                  <a:pt x="3163" y="2458"/>
                </a:lnTo>
                <a:close/>
                <a:moveTo>
                  <a:pt x="288" y="2458"/>
                </a:moveTo>
                <a:lnTo>
                  <a:pt x="288" y="2696"/>
                </a:lnTo>
                <a:lnTo>
                  <a:pt x="291" y="2708"/>
                </a:lnTo>
                <a:lnTo>
                  <a:pt x="299" y="2722"/>
                </a:lnTo>
                <a:lnTo>
                  <a:pt x="313" y="2735"/>
                </a:lnTo>
                <a:lnTo>
                  <a:pt x="331" y="2750"/>
                </a:lnTo>
                <a:lnTo>
                  <a:pt x="357" y="2765"/>
                </a:lnTo>
                <a:lnTo>
                  <a:pt x="386" y="2780"/>
                </a:lnTo>
                <a:lnTo>
                  <a:pt x="420" y="2796"/>
                </a:lnTo>
                <a:lnTo>
                  <a:pt x="460" y="2811"/>
                </a:lnTo>
                <a:lnTo>
                  <a:pt x="460" y="2537"/>
                </a:lnTo>
                <a:lnTo>
                  <a:pt x="411" y="2518"/>
                </a:lnTo>
                <a:lnTo>
                  <a:pt x="365" y="2500"/>
                </a:lnTo>
                <a:lnTo>
                  <a:pt x="324" y="2480"/>
                </a:lnTo>
                <a:lnTo>
                  <a:pt x="288" y="2458"/>
                </a:lnTo>
                <a:close/>
                <a:moveTo>
                  <a:pt x="3013" y="2208"/>
                </a:moveTo>
                <a:lnTo>
                  <a:pt x="3005" y="2213"/>
                </a:lnTo>
                <a:lnTo>
                  <a:pt x="2996" y="2218"/>
                </a:lnTo>
                <a:lnTo>
                  <a:pt x="2977" y="2230"/>
                </a:lnTo>
                <a:lnTo>
                  <a:pt x="2962" y="2239"/>
                </a:lnTo>
                <a:lnTo>
                  <a:pt x="2916" y="2262"/>
                </a:lnTo>
                <a:lnTo>
                  <a:pt x="2865" y="2285"/>
                </a:lnTo>
                <a:lnTo>
                  <a:pt x="2809" y="2305"/>
                </a:lnTo>
                <a:lnTo>
                  <a:pt x="2749" y="2324"/>
                </a:lnTo>
                <a:lnTo>
                  <a:pt x="2684" y="2342"/>
                </a:lnTo>
                <a:lnTo>
                  <a:pt x="2616" y="2359"/>
                </a:lnTo>
                <a:lnTo>
                  <a:pt x="2545" y="2374"/>
                </a:lnTo>
                <a:lnTo>
                  <a:pt x="2538" y="2376"/>
                </a:lnTo>
                <a:lnTo>
                  <a:pt x="2532" y="2378"/>
                </a:lnTo>
                <a:lnTo>
                  <a:pt x="2478" y="2388"/>
                </a:lnTo>
                <a:lnTo>
                  <a:pt x="2386" y="2404"/>
                </a:lnTo>
                <a:lnTo>
                  <a:pt x="2289" y="2418"/>
                </a:lnTo>
                <a:lnTo>
                  <a:pt x="2188" y="2431"/>
                </a:lnTo>
                <a:lnTo>
                  <a:pt x="2187" y="2431"/>
                </a:lnTo>
                <a:lnTo>
                  <a:pt x="2185" y="2431"/>
                </a:lnTo>
                <a:lnTo>
                  <a:pt x="2184" y="2431"/>
                </a:lnTo>
                <a:lnTo>
                  <a:pt x="2091" y="2441"/>
                </a:lnTo>
                <a:lnTo>
                  <a:pt x="1996" y="2450"/>
                </a:lnTo>
                <a:lnTo>
                  <a:pt x="1899" y="2456"/>
                </a:lnTo>
                <a:lnTo>
                  <a:pt x="1898" y="2456"/>
                </a:lnTo>
                <a:lnTo>
                  <a:pt x="1774" y="2462"/>
                </a:lnTo>
                <a:lnTo>
                  <a:pt x="1650" y="2465"/>
                </a:lnTo>
                <a:lnTo>
                  <a:pt x="1553" y="2466"/>
                </a:lnTo>
                <a:lnTo>
                  <a:pt x="1480" y="2466"/>
                </a:lnTo>
                <a:lnTo>
                  <a:pt x="1342" y="2462"/>
                </a:lnTo>
                <a:lnTo>
                  <a:pt x="1208" y="2456"/>
                </a:lnTo>
                <a:lnTo>
                  <a:pt x="1208" y="2456"/>
                </a:lnTo>
                <a:lnTo>
                  <a:pt x="1100" y="2449"/>
                </a:lnTo>
                <a:lnTo>
                  <a:pt x="995" y="2439"/>
                </a:lnTo>
                <a:lnTo>
                  <a:pt x="894" y="2429"/>
                </a:lnTo>
                <a:lnTo>
                  <a:pt x="795" y="2415"/>
                </a:lnTo>
                <a:lnTo>
                  <a:pt x="700" y="2401"/>
                </a:lnTo>
                <a:lnTo>
                  <a:pt x="610" y="2385"/>
                </a:lnTo>
                <a:lnTo>
                  <a:pt x="523" y="2367"/>
                </a:lnTo>
                <a:lnTo>
                  <a:pt x="442" y="2347"/>
                </a:lnTo>
                <a:lnTo>
                  <a:pt x="414" y="2340"/>
                </a:lnTo>
                <a:lnTo>
                  <a:pt x="395" y="2335"/>
                </a:lnTo>
                <a:lnTo>
                  <a:pt x="347" y="2321"/>
                </a:lnTo>
                <a:lnTo>
                  <a:pt x="342" y="2320"/>
                </a:lnTo>
                <a:lnTo>
                  <a:pt x="289" y="2303"/>
                </a:lnTo>
                <a:lnTo>
                  <a:pt x="297" y="2317"/>
                </a:lnTo>
                <a:lnTo>
                  <a:pt x="312" y="2333"/>
                </a:lnTo>
                <a:lnTo>
                  <a:pt x="334" y="2349"/>
                </a:lnTo>
                <a:lnTo>
                  <a:pt x="362" y="2367"/>
                </a:lnTo>
                <a:lnTo>
                  <a:pt x="396" y="2384"/>
                </a:lnTo>
                <a:lnTo>
                  <a:pt x="438" y="2402"/>
                </a:lnTo>
                <a:lnTo>
                  <a:pt x="486" y="2419"/>
                </a:lnTo>
                <a:lnTo>
                  <a:pt x="539" y="2437"/>
                </a:lnTo>
                <a:lnTo>
                  <a:pt x="604" y="2456"/>
                </a:lnTo>
                <a:lnTo>
                  <a:pt x="675" y="2475"/>
                </a:lnTo>
                <a:lnTo>
                  <a:pt x="753" y="2491"/>
                </a:lnTo>
                <a:lnTo>
                  <a:pt x="837" y="2508"/>
                </a:lnTo>
                <a:lnTo>
                  <a:pt x="927" y="2524"/>
                </a:lnTo>
                <a:lnTo>
                  <a:pt x="1024" y="2537"/>
                </a:lnTo>
                <a:lnTo>
                  <a:pt x="1126" y="2550"/>
                </a:lnTo>
                <a:lnTo>
                  <a:pt x="1234" y="2560"/>
                </a:lnTo>
                <a:lnTo>
                  <a:pt x="1347" y="2568"/>
                </a:lnTo>
                <a:lnTo>
                  <a:pt x="1465" y="2575"/>
                </a:lnTo>
                <a:lnTo>
                  <a:pt x="1527" y="2578"/>
                </a:lnTo>
                <a:lnTo>
                  <a:pt x="1580" y="2579"/>
                </a:lnTo>
                <a:lnTo>
                  <a:pt x="1652" y="2581"/>
                </a:lnTo>
                <a:lnTo>
                  <a:pt x="1725" y="2581"/>
                </a:lnTo>
                <a:lnTo>
                  <a:pt x="1798" y="2581"/>
                </a:lnTo>
                <a:lnTo>
                  <a:pt x="1870" y="2580"/>
                </a:lnTo>
                <a:lnTo>
                  <a:pt x="1923" y="2578"/>
                </a:lnTo>
                <a:lnTo>
                  <a:pt x="1985" y="2576"/>
                </a:lnTo>
                <a:lnTo>
                  <a:pt x="2103" y="2569"/>
                </a:lnTo>
                <a:lnTo>
                  <a:pt x="2216" y="2560"/>
                </a:lnTo>
                <a:lnTo>
                  <a:pt x="2324" y="2550"/>
                </a:lnTo>
                <a:lnTo>
                  <a:pt x="2427" y="2537"/>
                </a:lnTo>
                <a:lnTo>
                  <a:pt x="2523" y="2524"/>
                </a:lnTo>
                <a:lnTo>
                  <a:pt x="2613" y="2508"/>
                </a:lnTo>
                <a:lnTo>
                  <a:pt x="2697" y="2491"/>
                </a:lnTo>
                <a:lnTo>
                  <a:pt x="2775" y="2475"/>
                </a:lnTo>
                <a:lnTo>
                  <a:pt x="2846" y="2456"/>
                </a:lnTo>
                <a:lnTo>
                  <a:pt x="2911" y="2437"/>
                </a:lnTo>
                <a:lnTo>
                  <a:pt x="2960" y="2421"/>
                </a:lnTo>
                <a:lnTo>
                  <a:pt x="3005" y="2405"/>
                </a:lnTo>
                <a:lnTo>
                  <a:pt x="3043" y="2388"/>
                </a:lnTo>
                <a:lnTo>
                  <a:pt x="3078" y="2372"/>
                </a:lnTo>
                <a:lnTo>
                  <a:pt x="3106" y="2357"/>
                </a:lnTo>
                <a:lnTo>
                  <a:pt x="3129" y="2341"/>
                </a:lnTo>
                <a:lnTo>
                  <a:pt x="3146" y="2327"/>
                </a:lnTo>
                <a:lnTo>
                  <a:pt x="3156" y="2312"/>
                </a:lnTo>
                <a:lnTo>
                  <a:pt x="3161" y="2298"/>
                </a:lnTo>
                <a:lnTo>
                  <a:pt x="3159" y="2292"/>
                </a:lnTo>
                <a:lnTo>
                  <a:pt x="3153" y="2284"/>
                </a:lnTo>
                <a:lnTo>
                  <a:pt x="3143" y="2274"/>
                </a:lnTo>
                <a:lnTo>
                  <a:pt x="3129" y="2263"/>
                </a:lnTo>
                <a:lnTo>
                  <a:pt x="3109" y="2250"/>
                </a:lnTo>
                <a:lnTo>
                  <a:pt x="3084" y="2237"/>
                </a:lnTo>
                <a:lnTo>
                  <a:pt x="3052" y="2222"/>
                </a:lnTo>
                <a:lnTo>
                  <a:pt x="3013" y="2208"/>
                </a:lnTo>
                <a:close/>
                <a:moveTo>
                  <a:pt x="1840" y="2059"/>
                </a:moveTo>
                <a:lnTo>
                  <a:pt x="1753" y="2062"/>
                </a:lnTo>
                <a:lnTo>
                  <a:pt x="1666" y="2064"/>
                </a:lnTo>
                <a:lnTo>
                  <a:pt x="1658" y="2064"/>
                </a:lnTo>
                <a:lnTo>
                  <a:pt x="1610" y="2065"/>
                </a:lnTo>
                <a:lnTo>
                  <a:pt x="1610" y="2352"/>
                </a:lnTo>
                <a:lnTo>
                  <a:pt x="1673" y="2350"/>
                </a:lnTo>
                <a:lnTo>
                  <a:pt x="1698" y="2349"/>
                </a:lnTo>
                <a:lnTo>
                  <a:pt x="1803" y="2346"/>
                </a:lnTo>
                <a:lnTo>
                  <a:pt x="1840" y="2344"/>
                </a:lnTo>
                <a:lnTo>
                  <a:pt x="1840" y="2059"/>
                </a:lnTo>
                <a:close/>
                <a:moveTo>
                  <a:pt x="1265" y="2059"/>
                </a:moveTo>
                <a:lnTo>
                  <a:pt x="1265" y="2344"/>
                </a:lnTo>
                <a:lnTo>
                  <a:pt x="1358" y="2348"/>
                </a:lnTo>
                <a:lnTo>
                  <a:pt x="1369" y="2348"/>
                </a:lnTo>
                <a:lnTo>
                  <a:pt x="1447" y="2350"/>
                </a:lnTo>
                <a:lnTo>
                  <a:pt x="1454" y="2350"/>
                </a:lnTo>
                <a:lnTo>
                  <a:pt x="1462" y="2350"/>
                </a:lnTo>
                <a:lnTo>
                  <a:pt x="1495" y="2352"/>
                </a:lnTo>
                <a:lnTo>
                  <a:pt x="1495" y="2065"/>
                </a:lnTo>
                <a:lnTo>
                  <a:pt x="1448" y="2064"/>
                </a:lnTo>
                <a:lnTo>
                  <a:pt x="1439" y="2064"/>
                </a:lnTo>
                <a:lnTo>
                  <a:pt x="1352" y="2062"/>
                </a:lnTo>
                <a:lnTo>
                  <a:pt x="1265" y="2059"/>
                </a:lnTo>
                <a:close/>
                <a:moveTo>
                  <a:pt x="2128" y="2038"/>
                </a:moveTo>
                <a:lnTo>
                  <a:pt x="2042" y="2045"/>
                </a:lnTo>
                <a:lnTo>
                  <a:pt x="1955" y="2052"/>
                </a:lnTo>
                <a:lnTo>
                  <a:pt x="1955" y="2338"/>
                </a:lnTo>
                <a:lnTo>
                  <a:pt x="1994" y="2335"/>
                </a:lnTo>
                <a:lnTo>
                  <a:pt x="2019" y="2333"/>
                </a:lnTo>
                <a:lnTo>
                  <a:pt x="2073" y="2328"/>
                </a:lnTo>
                <a:lnTo>
                  <a:pt x="2128" y="2322"/>
                </a:lnTo>
                <a:lnTo>
                  <a:pt x="2128" y="2038"/>
                </a:lnTo>
                <a:close/>
                <a:moveTo>
                  <a:pt x="978" y="2038"/>
                </a:moveTo>
                <a:lnTo>
                  <a:pt x="978" y="2322"/>
                </a:lnTo>
                <a:lnTo>
                  <a:pt x="984" y="2323"/>
                </a:lnTo>
                <a:lnTo>
                  <a:pt x="990" y="2324"/>
                </a:lnTo>
                <a:lnTo>
                  <a:pt x="1008" y="2325"/>
                </a:lnTo>
                <a:lnTo>
                  <a:pt x="1078" y="2332"/>
                </a:lnTo>
                <a:lnTo>
                  <a:pt x="1150" y="2338"/>
                </a:lnTo>
                <a:lnTo>
                  <a:pt x="1150" y="2052"/>
                </a:lnTo>
                <a:lnTo>
                  <a:pt x="1063" y="2045"/>
                </a:lnTo>
                <a:lnTo>
                  <a:pt x="978" y="2038"/>
                </a:lnTo>
                <a:close/>
                <a:moveTo>
                  <a:pt x="2415" y="2001"/>
                </a:moveTo>
                <a:lnTo>
                  <a:pt x="2330" y="2014"/>
                </a:lnTo>
                <a:lnTo>
                  <a:pt x="2243" y="2025"/>
                </a:lnTo>
                <a:lnTo>
                  <a:pt x="2243" y="2309"/>
                </a:lnTo>
                <a:lnTo>
                  <a:pt x="2331" y="2296"/>
                </a:lnTo>
                <a:lnTo>
                  <a:pt x="2415" y="2283"/>
                </a:lnTo>
                <a:lnTo>
                  <a:pt x="2415" y="2001"/>
                </a:lnTo>
                <a:close/>
                <a:moveTo>
                  <a:pt x="690" y="2001"/>
                </a:moveTo>
                <a:lnTo>
                  <a:pt x="690" y="2283"/>
                </a:lnTo>
                <a:lnTo>
                  <a:pt x="774" y="2296"/>
                </a:lnTo>
                <a:lnTo>
                  <a:pt x="863" y="2309"/>
                </a:lnTo>
                <a:lnTo>
                  <a:pt x="863" y="2025"/>
                </a:lnTo>
                <a:lnTo>
                  <a:pt x="775" y="2014"/>
                </a:lnTo>
                <a:lnTo>
                  <a:pt x="690" y="2001"/>
                </a:lnTo>
                <a:close/>
                <a:moveTo>
                  <a:pt x="2703" y="1941"/>
                </a:moveTo>
                <a:lnTo>
                  <a:pt x="2619" y="1962"/>
                </a:lnTo>
                <a:lnTo>
                  <a:pt x="2530" y="1980"/>
                </a:lnTo>
                <a:lnTo>
                  <a:pt x="2530" y="2261"/>
                </a:lnTo>
                <a:lnTo>
                  <a:pt x="2592" y="2247"/>
                </a:lnTo>
                <a:lnTo>
                  <a:pt x="2649" y="2233"/>
                </a:lnTo>
                <a:lnTo>
                  <a:pt x="2703" y="2218"/>
                </a:lnTo>
                <a:lnTo>
                  <a:pt x="2703" y="1941"/>
                </a:lnTo>
                <a:close/>
                <a:moveTo>
                  <a:pt x="403" y="1941"/>
                </a:moveTo>
                <a:lnTo>
                  <a:pt x="403" y="2218"/>
                </a:lnTo>
                <a:lnTo>
                  <a:pt x="408" y="2220"/>
                </a:lnTo>
                <a:lnTo>
                  <a:pt x="430" y="2225"/>
                </a:lnTo>
                <a:lnTo>
                  <a:pt x="499" y="2243"/>
                </a:lnTo>
                <a:lnTo>
                  <a:pt x="575" y="2261"/>
                </a:lnTo>
                <a:lnTo>
                  <a:pt x="575" y="1981"/>
                </a:lnTo>
                <a:lnTo>
                  <a:pt x="486" y="1962"/>
                </a:lnTo>
                <a:lnTo>
                  <a:pt x="403" y="1941"/>
                </a:lnTo>
                <a:close/>
                <a:moveTo>
                  <a:pt x="2990" y="1827"/>
                </a:moveTo>
                <a:lnTo>
                  <a:pt x="2953" y="1848"/>
                </a:lnTo>
                <a:lnTo>
                  <a:pt x="2913" y="1869"/>
                </a:lnTo>
                <a:lnTo>
                  <a:pt x="2867" y="1888"/>
                </a:lnTo>
                <a:lnTo>
                  <a:pt x="2818" y="1906"/>
                </a:lnTo>
                <a:lnTo>
                  <a:pt x="2818" y="2179"/>
                </a:lnTo>
                <a:lnTo>
                  <a:pt x="2865" y="2160"/>
                </a:lnTo>
                <a:lnTo>
                  <a:pt x="2904" y="2140"/>
                </a:lnTo>
                <a:lnTo>
                  <a:pt x="2938" y="2120"/>
                </a:lnTo>
                <a:lnTo>
                  <a:pt x="2964" y="2100"/>
                </a:lnTo>
                <a:lnTo>
                  <a:pt x="2984" y="2084"/>
                </a:lnTo>
                <a:lnTo>
                  <a:pt x="2989" y="2074"/>
                </a:lnTo>
                <a:lnTo>
                  <a:pt x="2990" y="2065"/>
                </a:lnTo>
                <a:lnTo>
                  <a:pt x="2990" y="1827"/>
                </a:lnTo>
                <a:close/>
                <a:moveTo>
                  <a:pt x="115" y="1827"/>
                </a:moveTo>
                <a:lnTo>
                  <a:pt x="115" y="2065"/>
                </a:lnTo>
                <a:lnTo>
                  <a:pt x="118" y="2077"/>
                </a:lnTo>
                <a:lnTo>
                  <a:pt x="127" y="2091"/>
                </a:lnTo>
                <a:lnTo>
                  <a:pt x="141" y="2105"/>
                </a:lnTo>
                <a:lnTo>
                  <a:pt x="161" y="2120"/>
                </a:lnTo>
                <a:lnTo>
                  <a:pt x="187" y="2136"/>
                </a:lnTo>
                <a:lnTo>
                  <a:pt x="217" y="2151"/>
                </a:lnTo>
                <a:lnTo>
                  <a:pt x="254" y="2167"/>
                </a:lnTo>
                <a:lnTo>
                  <a:pt x="255" y="2167"/>
                </a:lnTo>
                <a:lnTo>
                  <a:pt x="288" y="2179"/>
                </a:lnTo>
                <a:lnTo>
                  <a:pt x="288" y="1906"/>
                </a:lnTo>
                <a:lnTo>
                  <a:pt x="238" y="1888"/>
                </a:lnTo>
                <a:lnTo>
                  <a:pt x="192" y="1869"/>
                </a:lnTo>
                <a:lnTo>
                  <a:pt x="152" y="1848"/>
                </a:lnTo>
                <a:lnTo>
                  <a:pt x="115" y="1827"/>
                </a:lnTo>
                <a:close/>
                <a:moveTo>
                  <a:pt x="394" y="1539"/>
                </a:moveTo>
                <a:lnTo>
                  <a:pt x="339" y="1554"/>
                </a:lnTo>
                <a:lnTo>
                  <a:pt x="292" y="1567"/>
                </a:lnTo>
                <a:lnTo>
                  <a:pt x="252" y="1582"/>
                </a:lnTo>
                <a:lnTo>
                  <a:pt x="217" y="1596"/>
                </a:lnTo>
                <a:lnTo>
                  <a:pt x="189" y="1608"/>
                </a:lnTo>
                <a:lnTo>
                  <a:pt x="166" y="1621"/>
                </a:lnTo>
                <a:lnTo>
                  <a:pt x="148" y="1632"/>
                </a:lnTo>
                <a:lnTo>
                  <a:pt x="135" y="1643"/>
                </a:lnTo>
                <a:lnTo>
                  <a:pt x="124" y="1652"/>
                </a:lnTo>
                <a:lnTo>
                  <a:pt x="119" y="1660"/>
                </a:lnTo>
                <a:lnTo>
                  <a:pt x="116" y="1668"/>
                </a:lnTo>
                <a:lnTo>
                  <a:pt x="120" y="1680"/>
                </a:lnTo>
                <a:lnTo>
                  <a:pt x="132" y="1695"/>
                </a:lnTo>
                <a:lnTo>
                  <a:pt x="148" y="1709"/>
                </a:lnTo>
                <a:lnTo>
                  <a:pt x="170" y="1725"/>
                </a:lnTo>
                <a:lnTo>
                  <a:pt x="199" y="1742"/>
                </a:lnTo>
                <a:lnTo>
                  <a:pt x="233" y="1757"/>
                </a:lnTo>
                <a:lnTo>
                  <a:pt x="272" y="1774"/>
                </a:lnTo>
                <a:lnTo>
                  <a:pt x="317" y="1791"/>
                </a:lnTo>
                <a:lnTo>
                  <a:pt x="367" y="1806"/>
                </a:lnTo>
                <a:lnTo>
                  <a:pt x="432" y="1825"/>
                </a:lnTo>
                <a:lnTo>
                  <a:pt x="503" y="1844"/>
                </a:lnTo>
                <a:lnTo>
                  <a:pt x="580" y="1860"/>
                </a:lnTo>
                <a:lnTo>
                  <a:pt x="665" y="1877"/>
                </a:lnTo>
                <a:lnTo>
                  <a:pt x="755" y="1893"/>
                </a:lnTo>
                <a:lnTo>
                  <a:pt x="851" y="1906"/>
                </a:lnTo>
                <a:lnTo>
                  <a:pt x="953" y="1919"/>
                </a:lnTo>
                <a:lnTo>
                  <a:pt x="1061" y="1929"/>
                </a:lnTo>
                <a:lnTo>
                  <a:pt x="1174" y="1938"/>
                </a:lnTo>
                <a:lnTo>
                  <a:pt x="1292" y="1945"/>
                </a:lnTo>
                <a:lnTo>
                  <a:pt x="1355" y="1947"/>
                </a:lnTo>
                <a:lnTo>
                  <a:pt x="1407" y="1948"/>
                </a:lnTo>
                <a:lnTo>
                  <a:pt x="1478" y="1950"/>
                </a:lnTo>
                <a:lnTo>
                  <a:pt x="1553" y="1950"/>
                </a:lnTo>
                <a:lnTo>
                  <a:pt x="1608" y="1950"/>
                </a:lnTo>
                <a:lnTo>
                  <a:pt x="1662" y="1949"/>
                </a:lnTo>
                <a:lnTo>
                  <a:pt x="1705" y="1948"/>
                </a:lnTo>
                <a:lnTo>
                  <a:pt x="1744" y="1947"/>
                </a:lnTo>
                <a:lnTo>
                  <a:pt x="1872" y="1942"/>
                </a:lnTo>
                <a:lnTo>
                  <a:pt x="1994" y="1933"/>
                </a:lnTo>
                <a:lnTo>
                  <a:pt x="2111" y="1923"/>
                </a:lnTo>
                <a:lnTo>
                  <a:pt x="2221" y="1910"/>
                </a:lnTo>
                <a:lnTo>
                  <a:pt x="2324" y="1897"/>
                </a:lnTo>
                <a:lnTo>
                  <a:pt x="2420" y="1880"/>
                </a:lnTo>
                <a:lnTo>
                  <a:pt x="2511" y="1864"/>
                </a:lnTo>
                <a:lnTo>
                  <a:pt x="2594" y="1845"/>
                </a:lnTo>
                <a:lnTo>
                  <a:pt x="2669" y="1826"/>
                </a:lnTo>
                <a:lnTo>
                  <a:pt x="2738" y="1806"/>
                </a:lnTo>
                <a:lnTo>
                  <a:pt x="2788" y="1790"/>
                </a:lnTo>
                <a:lnTo>
                  <a:pt x="2834" y="1774"/>
                </a:lnTo>
                <a:lnTo>
                  <a:pt x="2874" y="1757"/>
                </a:lnTo>
                <a:lnTo>
                  <a:pt x="2907" y="1741"/>
                </a:lnTo>
                <a:lnTo>
                  <a:pt x="2808" y="1760"/>
                </a:lnTo>
                <a:lnTo>
                  <a:pt x="2704" y="1778"/>
                </a:lnTo>
                <a:lnTo>
                  <a:pt x="2595" y="1793"/>
                </a:lnTo>
                <a:lnTo>
                  <a:pt x="2481" y="1806"/>
                </a:lnTo>
                <a:lnTo>
                  <a:pt x="2364" y="1817"/>
                </a:lnTo>
                <a:lnTo>
                  <a:pt x="2244" y="1825"/>
                </a:lnTo>
                <a:lnTo>
                  <a:pt x="2244" y="1825"/>
                </a:lnTo>
                <a:lnTo>
                  <a:pt x="2243" y="1825"/>
                </a:lnTo>
                <a:lnTo>
                  <a:pt x="2241" y="1825"/>
                </a:lnTo>
                <a:lnTo>
                  <a:pt x="2132" y="1830"/>
                </a:lnTo>
                <a:lnTo>
                  <a:pt x="2019" y="1834"/>
                </a:lnTo>
                <a:lnTo>
                  <a:pt x="1958" y="1835"/>
                </a:lnTo>
                <a:lnTo>
                  <a:pt x="1898" y="1835"/>
                </a:lnTo>
                <a:lnTo>
                  <a:pt x="1845" y="1835"/>
                </a:lnTo>
                <a:lnTo>
                  <a:pt x="1792" y="1834"/>
                </a:lnTo>
                <a:lnTo>
                  <a:pt x="1671" y="1831"/>
                </a:lnTo>
                <a:lnTo>
                  <a:pt x="1553" y="1825"/>
                </a:lnTo>
                <a:lnTo>
                  <a:pt x="1553" y="1825"/>
                </a:lnTo>
                <a:lnTo>
                  <a:pt x="1432" y="1817"/>
                </a:lnTo>
                <a:lnTo>
                  <a:pt x="1317" y="1806"/>
                </a:lnTo>
                <a:lnTo>
                  <a:pt x="1205" y="1794"/>
                </a:lnTo>
                <a:lnTo>
                  <a:pt x="1099" y="1779"/>
                </a:lnTo>
                <a:lnTo>
                  <a:pt x="997" y="1761"/>
                </a:lnTo>
                <a:lnTo>
                  <a:pt x="901" y="1743"/>
                </a:lnTo>
                <a:lnTo>
                  <a:pt x="855" y="1733"/>
                </a:lnTo>
                <a:lnTo>
                  <a:pt x="842" y="1730"/>
                </a:lnTo>
                <a:lnTo>
                  <a:pt x="775" y="1714"/>
                </a:lnTo>
                <a:lnTo>
                  <a:pt x="712" y="1697"/>
                </a:lnTo>
                <a:lnTo>
                  <a:pt x="653" y="1678"/>
                </a:lnTo>
                <a:lnTo>
                  <a:pt x="598" y="1658"/>
                </a:lnTo>
                <a:lnTo>
                  <a:pt x="548" y="1637"/>
                </a:lnTo>
                <a:lnTo>
                  <a:pt x="502" y="1615"/>
                </a:lnTo>
                <a:lnTo>
                  <a:pt x="461" y="1592"/>
                </a:lnTo>
                <a:lnTo>
                  <a:pt x="426" y="1567"/>
                </a:lnTo>
                <a:lnTo>
                  <a:pt x="396" y="1542"/>
                </a:lnTo>
                <a:lnTo>
                  <a:pt x="395" y="1540"/>
                </a:lnTo>
                <a:lnTo>
                  <a:pt x="394" y="1539"/>
                </a:lnTo>
                <a:close/>
                <a:moveTo>
                  <a:pt x="2185" y="1428"/>
                </a:moveTo>
                <a:lnTo>
                  <a:pt x="2098" y="1431"/>
                </a:lnTo>
                <a:lnTo>
                  <a:pt x="2011" y="1433"/>
                </a:lnTo>
                <a:lnTo>
                  <a:pt x="2002" y="1433"/>
                </a:lnTo>
                <a:lnTo>
                  <a:pt x="1955" y="1434"/>
                </a:lnTo>
                <a:lnTo>
                  <a:pt x="1955" y="1720"/>
                </a:lnTo>
                <a:lnTo>
                  <a:pt x="2071" y="1718"/>
                </a:lnTo>
                <a:lnTo>
                  <a:pt x="2185" y="1713"/>
                </a:lnTo>
                <a:lnTo>
                  <a:pt x="2185" y="1428"/>
                </a:lnTo>
                <a:close/>
                <a:moveTo>
                  <a:pt x="1610" y="1428"/>
                </a:moveTo>
                <a:lnTo>
                  <a:pt x="1610" y="1713"/>
                </a:lnTo>
                <a:lnTo>
                  <a:pt x="1616" y="1714"/>
                </a:lnTo>
                <a:lnTo>
                  <a:pt x="1744" y="1719"/>
                </a:lnTo>
                <a:lnTo>
                  <a:pt x="1756" y="1720"/>
                </a:lnTo>
                <a:lnTo>
                  <a:pt x="1798" y="1720"/>
                </a:lnTo>
                <a:lnTo>
                  <a:pt x="1840" y="1721"/>
                </a:lnTo>
                <a:lnTo>
                  <a:pt x="1840" y="1434"/>
                </a:lnTo>
                <a:lnTo>
                  <a:pt x="1792" y="1433"/>
                </a:lnTo>
                <a:lnTo>
                  <a:pt x="1788" y="1433"/>
                </a:lnTo>
                <a:lnTo>
                  <a:pt x="1784" y="1433"/>
                </a:lnTo>
                <a:lnTo>
                  <a:pt x="1610" y="1428"/>
                </a:lnTo>
                <a:close/>
                <a:moveTo>
                  <a:pt x="2473" y="1407"/>
                </a:moveTo>
                <a:lnTo>
                  <a:pt x="2387" y="1414"/>
                </a:lnTo>
                <a:lnTo>
                  <a:pt x="2300" y="1420"/>
                </a:lnTo>
                <a:lnTo>
                  <a:pt x="2300" y="1706"/>
                </a:lnTo>
                <a:lnTo>
                  <a:pt x="2366" y="1702"/>
                </a:lnTo>
                <a:lnTo>
                  <a:pt x="2371" y="1702"/>
                </a:lnTo>
                <a:lnTo>
                  <a:pt x="2422" y="1697"/>
                </a:lnTo>
                <a:lnTo>
                  <a:pt x="2473" y="1692"/>
                </a:lnTo>
                <a:lnTo>
                  <a:pt x="2473" y="1407"/>
                </a:lnTo>
                <a:close/>
                <a:moveTo>
                  <a:pt x="1323" y="1407"/>
                </a:moveTo>
                <a:lnTo>
                  <a:pt x="1323" y="1692"/>
                </a:lnTo>
                <a:lnTo>
                  <a:pt x="1325" y="1693"/>
                </a:lnTo>
                <a:lnTo>
                  <a:pt x="1327" y="1693"/>
                </a:lnTo>
                <a:lnTo>
                  <a:pt x="1350" y="1695"/>
                </a:lnTo>
                <a:lnTo>
                  <a:pt x="1457" y="1704"/>
                </a:lnTo>
                <a:lnTo>
                  <a:pt x="1480" y="1706"/>
                </a:lnTo>
                <a:lnTo>
                  <a:pt x="1495" y="1707"/>
                </a:lnTo>
                <a:lnTo>
                  <a:pt x="1495" y="1420"/>
                </a:lnTo>
                <a:lnTo>
                  <a:pt x="1408" y="1414"/>
                </a:lnTo>
                <a:lnTo>
                  <a:pt x="1323" y="1407"/>
                </a:lnTo>
                <a:close/>
                <a:moveTo>
                  <a:pt x="2760" y="1370"/>
                </a:moveTo>
                <a:lnTo>
                  <a:pt x="2675" y="1383"/>
                </a:lnTo>
                <a:lnTo>
                  <a:pt x="2588" y="1394"/>
                </a:lnTo>
                <a:lnTo>
                  <a:pt x="2588" y="1678"/>
                </a:lnTo>
                <a:lnTo>
                  <a:pt x="2632" y="1673"/>
                </a:lnTo>
                <a:lnTo>
                  <a:pt x="2677" y="1665"/>
                </a:lnTo>
                <a:lnTo>
                  <a:pt x="2716" y="1659"/>
                </a:lnTo>
                <a:lnTo>
                  <a:pt x="2755" y="1653"/>
                </a:lnTo>
                <a:lnTo>
                  <a:pt x="2757" y="1653"/>
                </a:lnTo>
                <a:lnTo>
                  <a:pt x="2760" y="1652"/>
                </a:lnTo>
                <a:lnTo>
                  <a:pt x="2760" y="1370"/>
                </a:lnTo>
                <a:close/>
                <a:moveTo>
                  <a:pt x="1035" y="1370"/>
                </a:moveTo>
                <a:lnTo>
                  <a:pt x="1035" y="1652"/>
                </a:lnTo>
                <a:lnTo>
                  <a:pt x="1067" y="1657"/>
                </a:lnTo>
                <a:lnTo>
                  <a:pt x="1101" y="1663"/>
                </a:lnTo>
                <a:lnTo>
                  <a:pt x="1103" y="1663"/>
                </a:lnTo>
                <a:lnTo>
                  <a:pt x="1105" y="1663"/>
                </a:lnTo>
                <a:lnTo>
                  <a:pt x="1155" y="1672"/>
                </a:lnTo>
                <a:lnTo>
                  <a:pt x="1208" y="1678"/>
                </a:lnTo>
                <a:lnTo>
                  <a:pt x="1208" y="1394"/>
                </a:lnTo>
                <a:lnTo>
                  <a:pt x="1120" y="1383"/>
                </a:lnTo>
                <a:lnTo>
                  <a:pt x="1035" y="1370"/>
                </a:lnTo>
                <a:close/>
                <a:moveTo>
                  <a:pt x="3048" y="1310"/>
                </a:moveTo>
                <a:lnTo>
                  <a:pt x="2964" y="1331"/>
                </a:lnTo>
                <a:lnTo>
                  <a:pt x="2875" y="1351"/>
                </a:lnTo>
                <a:lnTo>
                  <a:pt x="2875" y="1630"/>
                </a:lnTo>
                <a:lnTo>
                  <a:pt x="2882" y="1628"/>
                </a:lnTo>
                <a:lnTo>
                  <a:pt x="2889" y="1627"/>
                </a:lnTo>
                <a:lnTo>
                  <a:pt x="2933" y="1617"/>
                </a:lnTo>
                <a:lnTo>
                  <a:pt x="2979" y="1606"/>
                </a:lnTo>
                <a:lnTo>
                  <a:pt x="3022" y="1595"/>
                </a:lnTo>
                <a:lnTo>
                  <a:pt x="3048" y="1587"/>
                </a:lnTo>
                <a:lnTo>
                  <a:pt x="3048" y="1310"/>
                </a:lnTo>
                <a:close/>
                <a:moveTo>
                  <a:pt x="748" y="1310"/>
                </a:moveTo>
                <a:lnTo>
                  <a:pt x="748" y="1586"/>
                </a:lnTo>
                <a:lnTo>
                  <a:pt x="801" y="1601"/>
                </a:lnTo>
                <a:lnTo>
                  <a:pt x="858" y="1615"/>
                </a:lnTo>
                <a:lnTo>
                  <a:pt x="920" y="1630"/>
                </a:lnTo>
                <a:lnTo>
                  <a:pt x="920" y="1351"/>
                </a:lnTo>
                <a:lnTo>
                  <a:pt x="831" y="1331"/>
                </a:lnTo>
                <a:lnTo>
                  <a:pt x="748" y="1310"/>
                </a:lnTo>
                <a:close/>
                <a:moveTo>
                  <a:pt x="3335" y="1196"/>
                </a:moveTo>
                <a:lnTo>
                  <a:pt x="3298" y="1217"/>
                </a:lnTo>
                <a:lnTo>
                  <a:pt x="3258" y="1238"/>
                </a:lnTo>
                <a:lnTo>
                  <a:pt x="3212" y="1257"/>
                </a:lnTo>
                <a:lnTo>
                  <a:pt x="3163" y="1275"/>
                </a:lnTo>
                <a:lnTo>
                  <a:pt x="3163" y="1550"/>
                </a:lnTo>
                <a:lnTo>
                  <a:pt x="3202" y="1534"/>
                </a:lnTo>
                <a:lnTo>
                  <a:pt x="3237" y="1518"/>
                </a:lnTo>
                <a:lnTo>
                  <a:pt x="3266" y="1503"/>
                </a:lnTo>
                <a:lnTo>
                  <a:pt x="3291" y="1488"/>
                </a:lnTo>
                <a:lnTo>
                  <a:pt x="3310" y="1474"/>
                </a:lnTo>
                <a:lnTo>
                  <a:pt x="3324" y="1460"/>
                </a:lnTo>
                <a:lnTo>
                  <a:pt x="3332" y="1446"/>
                </a:lnTo>
                <a:lnTo>
                  <a:pt x="3335" y="1434"/>
                </a:lnTo>
                <a:lnTo>
                  <a:pt x="3335" y="1196"/>
                </a:lnTo>
                <a:close/>
                <a:moveTo>
                  <a:pt x="460" y="1196"/>
                </a:moveTo>
                <a:lnTo>
                  <a:pt x="460" y="1434"/>
                </a:lnTo>
                <a:lnTo>
                  <a:pt x="460" y="1437"/>
                </a:lnTo>
                <a:lnTo>
                  <a:pt x="461" y="1439"/>
                </a:lnTo>
                <a:lnTo>
                  <a:pt x="465" y="1445"/>
                </a:lnTo>
                <a:lnTo>
                  <a:pt x="478" y="1462"/>
                </a:lnTo>
                <a:lnTo>
                  <a:pt x="497" y="1479"/>
                </a:lnTo>
                <a:lnTo>
                  <a:pt x="522" y="1496"/>
                </a:lnTo>
                <a:lnTo>
                  <a:pt x="553" y="1513"/>
                </a:lnTo>
                <a:lnTo>
                  <a:pt x="590" y="1530"/>
                </a:lnTo>
                <a:lnTo>
                  <a:pt x="633" y="1548"/>
                </a:lnTo>
                <a:lnTo>
                  <a:pt x="633" y="1275"/>
                </a:lnTo>
                <a:lnTo>
                  <a:pt x="583" y="1257"/>
                </a:lnTo>
                <a:lnTo>
                  <a:pt x="537" y="1238"/>
                </a:lnTo>
                <a:lnTo>
                  <a:pt x="497" y="1217"/>
                </a:lnTo>
                <a:lnTo>
                  <a:pt x="460" y="1196"/>
                </a:lnTo>
                <a:close/>
                <a:moveTo>
                  <a:pt x="3003" y="896"/>
                </a:moveTo>
                <a:lnTo>
                  <a:pt x="2997" y="899"/>
                </a:lnTo>
                <a:lnTo>
                  <a:pt x="2991" y="903"/>
                </a:lnTo>
                <a:lnTo>
                  <a:pt x="2971" y="915"/>
                </a:lnTo>
                <a:lnTo>
                  <a:pt x="2953" y="925"/>
                </a:lnTo>
                <a:lnTo>
                  <a:pt x="2930" y="937"/>
                </a:lnTo>
                <a:lnTo>
                  <a:pt x="2907" y="947"/>
                </a:lnTo>
                <a:lnTo>
                  <a:pt x="2901" y="950"/>
                </a:lnTo>
                <a:lnTo>
                  <a:pt x="2895" y="953"/>
                </a:lnTo>
                <a:lnTo>
                  <a:pt x="2848" y="972"/>
                </a:lnTo>
                <a:lnTo>
                  <a:pt x="2837" y="975"/>
                </a:lnTo>
                <a:lnTo>
                  <a:pt x="2778" y="996"/>
                </a:lnTo>
                <a:lnTo>
                  <a:pt x="2756" y="1003"/>
                </a:lnTo>
                <a:lnTo>
                  <a:pt x="2719" y="1014"/>
                </a:lnTo>
                <a:lnTo>
                  <a:pt x="2643" y="1034"/>
                </a:lnTo>
                <a:lnTo>
                  <a:pt x="2561" y="1052"/>
                </a:lnTo>
                <a:lnTo>
                  <a:pt x="2475" y="1070"/>
                </a:lnTo>
                <a:lnTo>
                  <a:pt x="2383" y="1086"/>
                </a:lnTo>
                <a:lnTo>
                  <a:pt x="2287" y="1100"/>
                </a:lnTo>
                <a:lnTo>
                  <a:pt x="2187" y="1113"/>
                </a:lnTo>
                <a:lnTo>
                  <a:pt x="2085" y="1123"/>
                </a:lnTo>
                <a:lnTo>
                  <a:pt x="1978" y="1132"/>
                </a:lnTo>
                <a:lnTo>
                  <a:pt x="1869" y="1139"/>
                </a:lnTo>
                <a:lnTo>
                  <a:pt x="1758" y="1144"/>
                </a:lnTo>
                <a:lnTo>
                  <a:pt x="1645" y="1146"/>
                </a:lnTo>
                <a:lnTo>
                  <a:pt x="1553" y="1147"/>
                </a:lnTo>
                <a:lnTo>
                  <a:pt x="1489" y="1147"/>
                </a:lnTo>
                <a:lnTo>
                  <a:pt x="1423" y="1146"/>
                </a:lnTo>
                <a:lnTo>
                  <a:pt x="1315" y="1142"/>
                </a:lnTo>
                <a:lnTo>
                  <a:pt x="1209" y="1137"/>
                </a:lnTo>
                <a:lnTo>
                  <a:pt x="1209" y="1137"/>
                </a:lnTo>
                <a:lnTo>
                  <a:pt x="1208" y="1137"/>
                </a:lnTo>
                <a:lnTo>
                  <a:pt x="1206" y="1137"/>
                </a:lnTo>
                <a:lnTo>
                  <a:pt x="1205" y="1137"/>
                </a:lnTo>
                <a:lnTo>
                  <a:pt x="1108" y="1131"/>
                </a:lnTo>
                <a:lnTo>
                  <a:pt x="1013" y="1122"/>
                </a:lnTo>
                <a:lnTo>
                  <a:pt x="920" y="1113"/>
                </a:lnTo>
                <a:lnTo>
                  <a:pt x="920" y="1113"/>
                </a:lnTo>
                <a:lnTo>
                  <a:pt x="919" y="1112"/>
                </a:lnTo>
                <a:lnTo>
                  <a:pt x="919" y="1112"/>
                </a:lnTo>
                <a:lnTo>
                  <a:pt x="820" y="1099"/>
                </a:lnTo>
                <a:lnTo>
                  <a:pt x="723" y="1086"/>
                </a:lnTo>
                <a:lnTo>
                  <a:pt x="631" y="1070"/>
                </a:lnTo>
                <a:lnTo>
                  <a:pt x="543" y="1052"/>
                </a:lnTo>
                <a:lnTo>
                  <a:pt x="474" y="1037"/>
                </a:lnTo>
                <a:lnTo>
                  <a:pt x="468" y="1036"/>
                </a:lnTo>
                <a:lnTo>
                  <a:pt x="462" y="1034"/>
                </a:lnTo>
                <a:lnTo>
                  <a:pt x="461" y="1036"/>
                </a:lnTo>
                <a:lnTo>
                  <a:pt x="461" y="1038"/>
                </a:lnTo>
                <a:lnTo>
                  <a:pt x="466" y="1050"/>
                </a:lnTo>
                <a:lnTo>
                  <a:pt x="477" y="1065"/>
                </a:lnTo>
                <a:lnTo>
                  <a:pt x="495" y="1079"/>
                </a:lnTo>
                <a:lnTo>
                  <a:pt x="516" y="1095"/>
                </a:lnTo>
                <a:lnTo>
                  <a:pt x="545" y="1111"/>
                </a:lnTo>
                <a:lnTo>
                  <a:pt x="579" y="1127"/>
                </a:lnTo>
                <a:lnTo>
                  <a:pt x="618" y="1143"/>
                </a:lnTo>
                <a:lnTo>
                  <a:pt x="663" y="1160"/>
                </a:lnTo>
                <a:lnTo>
                  <a:pt x="712" y="1175"/>
                </a:lnTo>
                <a:lnTo>
                  <a:pt x="777" y="1194"/>
                </a:lnTo>
                <a:lnTo>
                  <a:pt x="848" y="1212"/>
                </a:lnTo>
                <a:lnTo>
                  <a:pt x="925" y="1230"/>
                </a:lnTo>
                <a:lnTo>
                  <a:pt x="1010" y="1246"/>
                </a:lnTo>
                <a:lnTo>
                  <a:pt x="1100" y="1262"/>
                </a:lnTo>
                <a:lnTo>
                  <a:pt x="1196" y="1275"/>
                </a:lnTo>
                <a:lnTo>
                  <a:pt x="1298" y="1288"/>
                </a:lnTo>
                <a:lnTo>
                  <a:pt x="1406" y="1298"/>
                </a:lnTo>
                <a:lnTo>
                  <a:pt x="1519" y="1307"/>
                </a:lnTo>
                <a:lnTo>
                  <a:pt x="1637" y="1314"/>
                </a:lnTo>
                <a:lnTo>
                  <a:pt x="1700" y="1316"/>
                </a:lnTo>
                <a:lnTo>
                  <a:pt x="1752" y="1317"/>
                </a:lnTo>
                <a:lnTo>
                  <a:pt x="1823" y="1319"/>
                </a:lnTo>
                <a:lnTo>
                  <a:pt x="1898" y="1319"/>
                </a:lnTo>
                <a:lnTo>
                  <a:pt x="1972" y="1319"/>
                </a:lnTo>
                <a:lnTo>
                  <a:pt x="2043" y="1317"/>
                </a:lnTo>
                <a:lnTo>
                  <a:pt x="2095" y="1316"/>
                </a:lnTo>
                <a:lnTo>
                  <a:pt x="2158" y="1314"/>
                </a:lnTo>
                <a:lnTo>
                  <a:pt x="2276" y="1307"/>
                </a:lnTo>
                <a:lnTo>
                  <a:pt x="2389" y="1298"/>
                </a:lnTo>
                <a:lnTo>
                  <a:pt x="2497" y="1288"/>
                </a:lnTo>
                <a:lnTo>
                  <a:pt x="2599" y="1275"/>
                </a:lnTo>
                <a:lnTo>
                  <a:pt x="2695" y="1262"/>
                </a:lnTo>
                <a:lnTo>
                  <a:pt x="2785" y="1246"/>
                </a:lnTo>
                <a:lnTo>
                  <a:pt x="2870" y="1230"/>
                </a:lnTo>
                <a:lnTo>
                  <a:pt x="2947" y="1213"/>
                </a:lnTo>
                <a:lnTo>
                  <a:pt x="3018" y="1194"/>
                </a:lnTo>
                <a:lnTo>
                  <a:pt x="3083" y="1175"/>
                </a:lnTo>
                <a:lnTo>
                  <a:pt x="3133" y="1160"/>
                </a:lnTo>
                <a:lnTo>
                  <a:pt x="3177" y="1143"/>
                </a:lnTo>
                <a:lnTo>
                  <a:pt x="3217" y="1126"/>
                </a:lnTo>
                <a:lnTo>
                  <a:pt x="3251" y="1111"/>
                </a:lnTo>
                <a:lnTo>
                  <a:pt x="3280" y="1095"/>
                </a:lnTo>
                <a:lnTo>
                  <a:pt x="3302" y="1079"/>
                </a:lnTo>
                <a:lnTo>
                  <a:pt x="3318" y="1064"/>
                </a:lnTo>
                <a:lnTo>
                  <a:pt x="3330" y="1050"/>
                </a:lnTo>
                <a:lnTo>
                  <a:pt x="3334" y="1037"/>
                </a:lnTo>
                <a:lnTo>
                  <a:pt x="3332" y="1029"/>
                </a:lnTo>
                <a:lnTo>
                  <a:pt x="3326" y="1022"/>
                </a:lnTo>
                <a:lnTo>
                  <a:pt x="3316" y="1013"/>
                </a:lnTo>
                <a:lnTo>
                  <a:pt x="3303" y="1002"/>
                </a:lnTo>
                <a:lnTo>
                  <a:pt x="3285" y="991"/>
                </a:lnTo>
                <a:lnTo>
                  <a:pt x="3263" y="978"/>
                </a:lnTo>
                <a:lnTo>
                  <a:pt x="3235" y="966"/>
                </a:lnTo>
                <a:lnTo>
                  <a:pt x="3201" y="952"/>
                </a:lnTo>
                <a:lnTo>
                  <a:pt x="3163" y="938"/>
                </a:lnTo>
                <a:lnTo>
                  <a:pt x="3115" y="924"/>
                </a:lnTo>
                <a:lnTo>
                  <a:pt x="3063" y="911"/>
                </a:lnTo>
                <a:lnTo>
                  <a:pt x="3003" y="896"/>
                </a:lnTo>
                <a:close/>
                <a:moveTo>
                  <a:pt x="1840" y="740"/>
                </a:moveTo>
                <a:lnTo>
                  <a:pt x="1666" y="745"/>
                </a:lnTo>
                <a:lnTo>
                  <a:pt x="1657" y="745"/>
                </a:lnTo>
                <a:lnTo>
                  <a:pt x="1610" y="746"/>
                </a:lnTo>
                <a:lnTo>
                  <a:pt x="1610" y="1033"/>
                </a:lnTo>
                <a:lnTo>
                  <a:pt x="1673" y="1032"/>
                </a:lnTo>
                <a:lnTo>
                  <a:pt x="1691" y="1030"/>
                </a:lnTo>
                <a:lnTo>
                  <a:pt x="1809" y="1027"/>
                </a:lnTo>
                <a:lnTo>
                  <a:pt x="1810" y="1027"/>
                </a:lnTo>
                <a:lnTo>
                  <a:pt x="1811" y="1027"/>
                </a:lnTo>
                <a:lnTo>
                  <a:pt x="1840" y="1025"/>
                </a:lnTo>
                <a:lnTo>
                  <a:pt x="1840" y="740"/>
                </a:lnTo>
                <a:close/>
                <a:moveTo>
                  <a:pt x="1265" y="740"/>
                </a:moveTo>
                <a:lnTo>
                  <a:pt x="1265" y="1025"/>
                </a:lnTo>
                <a:lnTo>
                  <a:pt x="1379" y="1029"/>
                </a:lnTo>
                <a:lnTo>
                  <a:pt x="1495" y="1033"/>
                </a:lnTo>
                <a:lnTo>
                  <a:pt x="1495" y="746"/>
                </a:lnTo>
                <a:lnTo>
                  <a:pt x="1448" y="745"/>
                </a:lnTo>
                <a:lnTo>
                  <a:pt x="1439" y="745"/>
                </a:lnTo>
                <a:lnTo>
                  <a:pt x="1265" y="740"/>
                </a:lnTo>
                <a:close/>
                <a:moveTo>
                  <a:pt x="2128" y="719"/>
                </a:moveTo>
                <a:lnTo>
                  <a:pt x="2042" y="726"/>
                </a:lnTo>
                <a:lnTo>
                  <a:pt x="1955" y="733"/>
                </a:lnTo>
                <a:lnTo>
                  <a:pt x="1955" y="1019"/>
                </a:lnTo>
                <a:lnTo>
                  <a:pt x="2043" y="1012"/>
                </a:lnTo>
                <a:lnTo>
                  <a:pt x="2128" y="1003"/>
                </a:lnTo>
                <a:lnTo>
                  <a:pt x="2128" y="719"/>
                </a:lnTo>
                <a:close/>
                <a:moveTo>
                  <a:pt x="978" y="719"/>
                </a:moveTo>
                <a:lnTo>
                  <a:pt x="978" y="1003"/>
                </a:lnTo>
                <a:lnTo>
                  <a:pt x="1063" y="1012"/>
                </a:lnTo>
                <a:lnTo>
                  <a:pt x="1150" y="1018"/>
                </a:lnTo>
                <a:lnTo>
                  <a:pt x="1150" y="733"/>
                </a:lnTo>
                <a:lnTo>
                  <a:pt x="1063" y="726"/>
                </a:lnTo>
                <a:lnTo>
                  <a:pt x="978" y="719"/>
                </a:lnTo>
                <a:close/>
                <a:moveTo>
                  <a:pt x="2415" y="682"/>
                </a:moveTo>
                <a:lnTo>
                  <a:pt x="2330" y="695"/>
                </a:lnTo>
                <a:lnTo>
                  <a:pt x="2243" y="706"/>
                </a:lnTo>
                <a:lnTo>
                  <a:pt x="2243" y="990"/>
                </a:lnTo>
                <a:lnTo>
                  <a:pt x="2331" y="977"/>
                </a:lnTo>
                <a:lnTo>
                  <a:pt x="2415" y="964"/>
                </a:lnTo>
                <a:lnTo>
                  <a:pt x="2415" y="682"/>
                </a:lnTo>
                <a:close/>
                <a:moveTo>
                  <a:pt x="690" y="682"/>
                </a:moveTo>
                <a:lnTo>
                  <a:pt x="690" y="964"/>
                </a:lnTo>
                <a:lnTo>
                  <a:pt x="709" y="967"/>
                </a:lnTo>
                <a:lnTo>
                  <a:pt x="806" y="983"/>
                </a:lnTo>
                <a:lnTo>
                  <a:pt x="828" y="986"/>
                </a:lnTo>
                <a:lnTo>
                  <a:pt x="863" y="990"/>
                </a:lnTo>
                <a:lnTo>
                  <a:pt x="863" y="706"/>
                </a:lnTo>
                <a:lnTo>
                  <a:pt x="775" y="695"/>
                </a:lnTo>
                <a:lnTo>
                  <a:pt x="690" y="682"/>
                </a:lnTo>
                <a:close/>
                <a:moveTo>
                  <a:pt x="2703" y="623"/>
                </a:moveTo>
                <a:lnTo>
                  <a:pt x="2619" y="643"/>
                </a:lnTo>
                <a:lnTo>
                  <a:pt x="2530" y="661"/>
                </a:lnTo>
                <a:lnTo>
                  <a:pt x="2530" y="941"/>
                </a:lnTo>
                <a:lnTo>
                  <a:pt x="2592" y="927"/>
                </a:lnTo>
                <a:lnTo>
                  <a:pt x="2649" y="914"/>
                </a:lnTo>
                <a:lnTo>
                  <a:pt x="2703" y="899"/>
                </a:lnTo>
                <a:lnTo>
                  <a:pt x="2703" y="623"/>
                </a:lnTo>
                <a:close/>
                <a:moveTo>
                  <a:pt x="403" y="623"/>
                </a:moveTo>
                <a:lnTo>
                  <a:pt x="403" y="899"/>
                </a:lnTo>
                <a:lnTo>
                  <a:pt x="433" y="907"/>
                </a:lnTo>
                <a:lnTo>
                  <a:pt x="464" y="916"/>
                </a:lnTo>
                <a:lnTo>
                  <a:pt x="508" y="927"/>
                </a:lnTo>
                <a:lnTo>
                  <a:pt x="554" y="938"/>
                </a:lnTo>
                <a:lnTo>
                  <a:pt x="575" y="942"/>
                </a:lnTo>
                <a:lnTo>
                  <a:pt x="575" y="661"/>
                </a:lnTo>
                <a:lnTo>
                  <a:pt x="486" y="643"/>
                </a:lnTo>
                <a:lnTo>
                  <a:pt x="403" y="623"/>
                </a:lnTo>
                <a:close/>
                <a:moveTo>
                  <a:pt x="2990" y="508"/>
                </a:moveTo>
                <a:lnTo>
                  <a:pt x="2953" y="530"/>
                </a:lnTo>
                <a:lnTo>
                  <a:pt x="2913" y="550"/>
                </a:lnTo>
                <a:lnTo>
                  <a:pt x="2867" y="569"/>
                </a:lnTo>
                <a:lnTo>
                  <a:pt x="2818" y="587"/>
                </a:lnTo>
                <a:lnTo>
                  <a:pt x="2818" y="861"/>
                </a:lnTo>
                <a:lnTo>
                  <a:pt x="2859" y="843"/>
                </a:lnTo>
                <a:lnTo>
                  <a:pt x="2897" y="825"/>
                </a:lnTo>
                <a:lnTo>
                  <a:pt x="2928" y="807"/>
                </a:lnTo>
                <a:lnTo>
                  <a:pt x="2954" y="790"/>
                </a:lnTo>
                <a:lnTo>
                  <a:pt x="2975" y="773"/>
                </a:lnTo>
                <a:lnTo>
                  <a:pt x="2976" y="774"/>
                </a:lnTo>
                <a:lnTo>
                  <a:pt x="2984" y="764"/>
                </a:lnTo>
                <a:lnTo>
                  <a:pt x="2989" y="754"/>
                </a:lnTo>
                <a:lnTo>
                  <a:pt x="2990" y="746"/>
                </a:lnTo>
                <a:lnTo>
                  <a:pt x="2990" y="508"/>
                </a:lnTo>
                <a:close/>
                <a:moveTo>
                  <a:pt x="115" y="508"/>
                </a:moveTo>
                <a:lnTo>
                  <a:pt x="115" y="746"/>
                </a:lnTo>
                <a:lnTo>
                  <a:pt x="118" y="758"/>
                </a:lnTo>
                <a:lnTo>
                  <a:pt x="127" y="772"/>
                </a:lnTo>
                <a:lnTo>
                  <a:pt x="140" y="785"/>
                </a:lnTo>
                <a:lnTo>
                  <a:pt x="159" y="800"/>
                </a:lnTo>
                <a:lnTo>
                  <a:pt x="184" y="816"/>
                </a:lnTo>
                <a:lnTo>
                  <a:pt x="213" y="830"/>
                </a:lnTo>
                <a:lnTo>
                  <a:pt x="248" y="846"/>
                </a:lnTo>
                <a:lnTo>
                  <a:pt x="288" y="862"/>
                </a:lnTo>
                <a:lnTo>
                  <a:pt x="288" y="587"/>
                </a:lnTo>
                <a:lnTo>
                  <a:pt x="238" y="569"/>
                </a:lnTo>
                <a:lnTo>
                  <a:pt x="192" y="550"/>
                </a:lnTo>
                <a:lnTo>
                  <a:pt x="152" y="530"/>
                </a:lnTo>
                <a:lnTo>
                  <a:pt x="115" y="508"/>
                </a:lnTo>
                <a:close/>
                <a:moveTo>
                  <a:pt x="1553" y="115"/>
                </a:moveTo>
                <a:lnTo>
                  <a:pt x="1426" y="116"/>
                </a:lnTo>
                <a:lnTo>
                  <a:pt x="1306" y="119"/>
                </a:lnTo>
                <a:lnTo>
                  <a:pt x="1191" y="123"/>
                </a:lnTo>
                <a:lnTo>
                  <a:pt x="1082" y="129"/>
                </a:lnTo>
                <a:lnTo>
                  <a:pt x="979" y="136"/>
                </a:lnTo>
                <a:lnTo>
                  <a:pt x="881" y="144"/>
                </a:lnTo>
                <a:lnTo>
                  <a:pt x="790" y="154"/>
                </a:lnTo>
                <a:lnTo>
                  <a:pt x="705" y="164"/>
                </a:lnTo>
                <a:lnTo>
                  <a:pt x="624" y="175"/>
                </a:lnTo>
                <a:lnTo>
                  <a:pt x="550" y="188"/>
                </a:lnTo>
                <a:lnTo>
                  <a:pt x="482" y="200"/>
                </a:lnTo>
                <a:lnTo>
                  <a:pt x="419" y="214"/>
                </a:lnTo>
                <a:lnTo>
                  <a:pt x="363" y="228"/>
                </a:lnTo>
                <a:lnTo>
                  <a:pt x="313" y="241"/>
                </a:lnTo>
                <a:lnTo>
                  <a:pt x="268" y="256"/>
                </a:lnTo>
                <a:lnTo>
                  <a:pt x="228" y="269"/>
                </a:lnTo>
                <a:lnTo>
                  <a:pt x="194" y="284"/>
                </a:lnTo>
                <a:lnTo>
                  <a:pt x="167" y="297"/>
                </a:lnTo>
                <a:lnTo>
                  <a:pt x="146" y="311"/>
                </a:lnTo>
                <a:lnTo>
                  <a:pt x="130" y="325"/>
                </a:lnTo>
                <a:lnTo>
                  <a:pt x="120" y="337"/>
                </a:lnTo>
                <a:lnTo>
                  <a:pt x="116" y="350"/>
                </a:lnTo>
                <a:lnTo>
                  <a:pt x="121" y="363"/>
                </a:lnTo>
                <a:lnTo>
                  <a:pt x="133" y="377"/>
                </a:lnTo>
                <a:lnTo>
                  <a:pt x="150" y="391"/>
                </a:lnTo>
                <a:lnTo>
                  <a:pt x="173" y="407"/>
                </a:lnTo>
                <a:lnTo>
                  <a:pt x="201" y="423"/>
                </a:lnTo>
                <a:lnTo>
                  <a:pt x="234" y="439"/>
                </a:lnTo>
                <a:lnTo>
                  <a:pt x="273" y="455"/>
                </a:lnTo>
                <a:lnTo>
                  <a:pt x="318" y="472"/>
                </a:lnTo>
                <a:lnTo>
                  <a:pt x="367" y="487"/>
                </a:lnTo>
                <a:lnTo>
                  <a:pt x="432" y="506"/>
                </a:lnTo>
                <a:lnTo>
                  <a:pt x="503" y="525"/>
                </a:lnTo>
                <a:lnTo>
                  <a:pt x="580" y="541"/>
                </a:lnTo>
                <a:lnTo>
                  <a:pt x="665" y="558"/>
                </a:lnTo>
                <a:lnTo>
                  <a:pt x="755" y="574"/>
                </a:lnTo>
                <a:lnTo>
                  <a:pt x="851" y="587"/>
                </a:lnTo>
                <a:lnTo>
                  <a:pt x="953" y="600"/>
                </a:lnTo>
                <a:lnTo>
                  <a:pt x="1061" y="610"/>
                </a:lnTo>
                <a:lnTo>
                  <a:pt x="1174" y="619"/>
                </a:lnTo>
                <a:lnTo>
                  <a:pt x="1292" y="626"/>
                </a:lnTo>
                <a:lnTo>
                  <a:pt x="1355" y="628"/>
                </a:lnTo>
                <a:lnTo>
                  <a:pt x="1407" y="629"/>
                </a:lnTo>
                <a:lnTo>
                  <a:pt x="1478" y="631"/>
                </a:lnTo>
                <a:lnTo>
                  <a:pt x="1553" y="631"/>
                </a:lnTo>
                <a:lnTo>
                  <a:pt x="1627" y="631"/>
                </a:lnTo>
                <a:lnTo>
                  <a:pt x="1698" y="629"/>
                </a:lnTo>
                <a:lnTo>
                  <a:pt x="1750" y="628"/>
                </a:lnTo>
                <a:lnTo>
                  <a:pt x="1813" y="626"/>
                </a:lnTo>
                <a:lnTo>
                  <a:pt x="1931" y="619"/>
                </a:lnTo>
                <a:lnTo>
                  <a:pt x="2044" y="610"/>
                </a:lnTo>
                <a:lnTo>
                  <a:pt x="2152" y="600"/>
                </a:lnTo>
                <a:lnTo>
                  <a:pt x="2254" y="587"/>
                </a:lnTo>
                <a:lnTo>
                  <a:pt x="2350" y="574"/>
                </a:lnTo>
                <a:lnTo>
                  <a:pt x="2440" y="558"/>
                </a:lnTo>
                <a:lnTo>
                  <a:pt x="2525" y="541"/>
                </a:lnTo>
                <a:lnTo>
                  <a:pt x="2602" y="525"/>
                </a:lnTo>
                <a:lnTo>
                  <a:pt x="2673" y="506"/>
                </a:lnTo>
                <a:lnTo>
                  <a:pt x="2738" y="487"/>
                </a:lnTo>
                <a:lnTo>
                  <a:pt x="2787" y="472"/>
                </a:lnTo>
                <a:lnTo>
                  <a:pt x="2831" y="455"/>
                </a:lnTo>
                <a:lnTo>
                  <a:pt x="2871" y="439"/>
                </a:lnTo>
                <a:lnTo>
                  <a:pt x="2904" y="423"/>
                </a:lnTo>
                <a:lnTo>
                  <a:pt x="2933" y="407"/>
                </a:lnTo>
                <a:lnTo>
                  <a:pt x="2956" y="391"/>
                </a:lnTo>
                <a:lnTo>
                  <a:pt x="2972" y="377"/>
                </a:lnTo>
                <a:lnTo>
                  <a:pt x="2984" y="363"/>
                </a:lnTo>
                <a:lnTo>
                  <a:pt x="2989" y="350"/>
                </a:lnTo>
                <a:lnTo>
                  <a:pt x="2985" y="337"/>
                </a:lnTo>
                <a:lnTo>
                  <a:pt x="2975" y="325"/>
                </a:lnTo>
                <a:lnTo>
                  <a:pt x="2960" y="311"/>
                </a:lnTo>
                <a:lnTo>
                  <a:pt x="2938" y="297"/>
                </a:lnTo>
                <a:lnTo>
                  <a:pt x="2911" y="284"/>
                </a:lnTo>
                <a:lnTo>
                  <a:pt x="2877" y="269"/>
                </a:lnTo>
                <a:lnTo>
                  <a:pt x="2837" y="256"/>
                </a:lnTo>
                <a:lnTo>
                  <a:pt x="2792" y="241"/>
                </a:lnTo>
                <a:lnTo>
                  <a:pt x="2742" y="228"/>
                </a:lnTo>
                <a:lnTo>
                  <a:pt x="2686" y="214"/>
                </a:lnTo>
                <a:lnTo>
                  <a:pt x="2623" y="200"/>
                </a:lnTo>
                <a:lnTo>
                  <a:pt x="2555" y="188"/>
                </a:lnTo>
                <a:lnTo>
                  <a:pt x="2481" y="175"/>
                </a:lnTo>
                <a:lnTo>
                  <a:pt x="2401" y="164"/>
                </a:lnTo>
                <a:lnTo>
                  <a:pt x="2316" y="154"/>
                </a:lnTo>
                <a:lnTo>
                  <a:pt x="2224" y="144"/>
                </a:lnTo>
                <a:lnTo>
                  <a:pt x="2126" y="136"/>
                </a:lnTo>
                <a:lnTo>
                  <a:pt x="2023" y="129"/>
                </a:lnTo>
                <a:lnTo>
                  <a:pt x="1914" y="123"/>
                </a:lnTo>
                <a:lnTo>
                  <a:pt x="1799" y="119"/>
                </a:lnTo>
                <a:lnTo>
                  <a:pt x="1679" y="116"/>
                </a:lnTo>
                <a:lnTo>
                  <a:pt x="1553" y="115"/>
                </a:lnTo>
                <a:close/>
                <a:moveTo>
                  <a:pt x="1553" y="0"/>
                </a:moveTo>
                <a:lnTo>
                  <a:pt x="1569" y="0"/>
                </a:lnTo>
                <a:lnTo>
                  <a:pt x="1591" y="0"/>
                </a:lnTo>
                <a:lnTo>
                  <a:pt x="1618" y="1"/>
                </a:lnTo>
                <a:lnTo>
                  <a:pt x="1651" y="1"/>
                </a:lnTo>
                <a:lnTo>
                  <a:pt x="1687" y="2"/>
                </a:lnTo>
                <a:lnTo>
                  <a:pt x="1728" y="2"/>
                </a:lnTo>
                <a:lnTo>
                  <a:pt x="1772" y="4"/>
                </a:lnTo>
                <a:lnTo>
                  <a:pt x="1820" y="6"/>
                </a:lnTo>
                <a:lnTo>
                  <a:pt x="1871" y="8"/>
                </a:lnTo>
                <a:lnTo>
                  <a:pt x="1926" y="10"/>
                </a:lnTo>
                <a:lnTo>
                  <a:pt x="1981" y="13"/>
                </a:lnTo>
                <a:lnTo>
                  <a:pt x="2040" y="17"/>
                </a:lnTo>
                <a:lnTo>
                  <a:pt x="2099" y="20"/>
                </a:lnTo>
                <a:lnTo>
                  <a:pt x="2161" y="25"/>
                </a:lnTo>
                <a:lnTo>
                  <a:pt x="2223" y="31"/>
                </a:lnTo>
                <a:lnTo>
                  <a:pt x="2285" y="37"/>
                </a:lnTo>
                <a:lnTo>
                  <a:pt x="2348" y="43"/>
                </a:lnTo>
                <a:lnTo>
                  <a:pt x="2411" y="51"/>
                </a:lnTo>
                <a:lnTo>
                  <a:pt x="2474" y="60"/>
                </a:lnTo>
                <a:lnTo>
                  <a:pt x="2534" y="69"/>
                </a:lnTo>
                <a:lnTo>
                  <a:pt x="2595" y="79"/>
                </a:lnTo>
                <a:lnTo>
                  <a:pt x="2652" y="90"/>
                </a:lnTo>
                <a:lnTo>
                  <a:pt x="2709" y="102"/>
                </a:lnTo>
                <a:lnTo>
                  <a:pt x="2763" y="116"/>
                </a:lnTo>
                <a:lnTo>
                  <a:pt x="2815" y="131"/>
                </a:lnTo>
                <a:lnTo>
                  <a:pt x="2864" y="145"/>
                </a:lnTo>
                <a:lnTo>
                  <a:pt x="2908" y="162"/>
                </a:lnTo>
                <a:lnTo>
                  <a:pt x="2950" y="181"/>
                </a:lnTo>
                <a:lnTo>
                  <a:pt x="2987" y="199"/>
                </a:lnTo>
                <a:lnTo>
                  <a:pt x="3020" y="220"/>
                </a:lnTo>
                <a:lnTo>
                  <a:pt x="3048" y="242"/>
                </a:lnTo>
                <a:lnTo>
                  <a:pt x="3071" y="265"/>
                </a:lnTo>
                <a:lnTo>
                  <a:pt x="3088" y="290"/>
                </a:lnTo>
                <a:lnTo>
                  <a:pt x="3099" y="316"/>
                </a:lnTo>
                <a:lnTo>
                  <a:pt x="3104" y="344"/>
                </a:lnTo>
                <a:lnTo>
                  <a:pt x="3105" y="344"/>
                </a:lnTo>
                <a:lnTo>
                  <a:pt x="3105" y="746"/>
                </a:lnTo>
                <a:lnTo>
                  <a:pt x="3102" y="773"/>
                </a:lnTo>
                <a:lnTo>
                  <a:pt x="3092" y="799"/>
                </a:lnTo>
                <a:lnTo>
                  <a:pt x="3159" y="818"/>
                </a:lnTo>
                <a:lnTo>
                  <a:pt x="3219" y="837"/>
                </a:lnTo>
                <a:lnTo>
                  <a:pt x="3272" y="857"/>
                </a:lnTo>
                <a:lnTo>
                  <a:pt x="3317" y="878"/>
                </a:lnTo>
                <a:lnTo>
                  <a:pt x="3357" y="901"/>
                </a:lnTo>
                <a:lnTo>
                  <a:pt x="3388" y="925"/>
                </a:lnTo>
                <a:lnTo>
                  <a:pt x="3414" y="950"/>
                </a:lnTo>
                <a:lnTo>
                  <a:pt x="3432" y="976"/>
                </a:lnTo>
                <a:lnTo>
                  <a:pt x="3445" y="1003"/>
                </a:lnTo>
                <a:lnTo>
                  <a:pt x="3449" y="1033"/>
                </a:lnTo>
                <a:lnTo>
                  <a:pt x="3450" y="1033"/>
                </a:lnTo>
                <a:lnTo>
                  <a:pt x="3450" y="1434"/>
                </a:lnTo>
                <a:lnTo>
                  <a:pt x="3447" y="1463"/>
                </a:lnTo>
                <a:lnTo>
                  <a:pt x="3436" y="1490"/>
                </a:lnTo>
                <a:lnTo>
                  <a:pt x="3421" y="1517"/>
                </a:lnTo>
                <a:lnTo>
                  <a:pt x="3399" y="1542"/>
                </a:lnTo>
                <a:lnTo>
                  <a:pt x="3371" y="1566"/>
                </a:lnTo>
                <a:lnTo>
                  <a:pt x="3338" y="1590"/>
                </a:lnTo>
                <a:lnTo>
                  <a:pt x="3299" y="1612"/>
                </a:lnTo>
                <a:lnTo>
                  <a:pt x="3258" y="1633"/>
                </a:lnTo>
                <a:lnTo>
                  <a:pt x="3211" y="1653"/>
                </a:lnTo>
                <a:lnTo>
                  <a:pt x="3159" y="1672"/>
                </a:lnTo>
                <a:lnTo>
                  <a:pt x="3105" y="1689"/>
                </a:lnTo>
                <a:lnTo>
                  <a:pt x="3105" y="2065"/>
                </a:lnTo>
                <a:lnTo>
                  <a:pt x="3102" y="2091"/>
                </a:lnTo>
                <a:lnTo>
                  <a:pt x="3094" y="2116"/>
                </a:lnTo>
                <a:lnTo>
                  <a:pt x="3135" y="2135"/>
                </a:lnTo>
                <a:lnTo>
                  <a:pt x="3172" y="2154"/>
                </a:lnTo>
                <a:lnTo>
                  <a:pt x="3202" y="2175"/>
                </a:lnTo>
                <a:lnTo>
                  <a:pt x="3228" y="2197"/>
                </a:lnTo>
                <a:lnTo>
                  <a:pt x="3248" y="2220"/>
                </a:lnTo>
                <a:lnTo>
                  <a:pt x="3263" y="2244"/>
                </a:lnTo>
                <a:lnTo>
                  <a:pt x="3272" y="2268"/>
                </a:lnTo>
                <a:lnTo>
                  <a:pt x="3276" y="2294"/>
                </a:lnTo>
                <a:lnTo>
                  <a:pt x="3278" y="2294"/>
                </a:lnTo>
                <a:lnTo>
                  <a:pt x="3278" y="2696"/>
                </a:lnTo>
                <a:lnTo>
                  <a:pt x="3274" y="2725"/>
                </a:lnTo>
                <a:lnTo>
                  <a:pt x="3264" y="2753"/>
                </a:lnTo>
                <a:lnTo>
                  <a:pt x="3247" y="2780"/>
                </a:lnTo>
                <a:lnTo>
                  <a:pt x="3224" y="2806"/>
                </a:lnTo>
                <a:lnTo>
                  <a:pt x="3195" y="2831"/>
                </a:lnTo>
                <a:lnTo>
                  <a:pt x="3160" y="2855"/>
                </a:lnTo>
                <a:lnTo>
                  <a:pt x="3121" y="2877"/>
                </a:lnTo>
                <a:lnTo>
                  <a:pt x="3077" y="2899"/>
                </a:lnTo>
                <a:lnTo>
                  <a:pt x="3028" y="2919"/>
                </a:lnTo>
                <a:lnTo>
                  <a:pt x="2975" y="2938"/>
                </a:lnTo>
                <a:lnTo>
                  <a:pt x="2918" y="2956"/>
                </a:lnTo>
                <a:lnTo>
                  <a:pt x="2858" y="2973"/>
                </a:lnTo>
                <a:lnTo>
                  <a:pt x="2795" y="2989"/>
                </a:lnTo>
                <a:lnTo>
                  <a:pt x="2729" y="3003"/>
                </a:lnTo>
                <a:lnTo>
                  <a:pt x="2661" y="3017"/>
                </a:lnTo>
                <a:lnTo>
                  <a:pt x="2590" y="3029"/>
                </a:lnTo>
                <a:lnTo>
                  <a:pt x="2517" y="3041"/>
                </a:lnTo>
                <a:lnTo>
                  <a:pt x="2443" y="3051"/>
                </a:lnTo>
                <a:lnTo>
                  <a:pt x="2368" y="3061"/>
                </a:lnTo>
                <a:lnTo>
                  <a:pt x="2365" y="3061"/>
                </a:lnTo>
                <a:lnTo>
                  <a:pt x="2361" y="3062"/>
                </a:lnTo>
                <a:lnTo>
                  <a:pt x="2358" y="3063"/>
                </a:lnTo>
                <a:lnTo>
                  <a:pt x="2356" y="3062"/>
                </a:lnTo>
                <a:lnTo>
                  <a:pt x="2354" y="3062"/>
                </a:lnTo>
                <a:lnTo>
                  <a:pt x="2215" y="3075"/>
                </a:lnTo>
                <a:lnTo>
                  <a:pt x="2075" y="3086"/>
                </a:lnTo>
                <a:lnTo>
                  <a:pt x="2073" y="3087"/>
                </a:lnTo>
                <a:lnTo>
                  <a:pt x="2070" y="3087"/>
                </a:lnTo>
                <a:lnTo>
                  <a:pt x="2069" y="3087"/>
                </a:lnTo>
                <a:lnTo>
                  <a:pt x="2067" y="3087"/>
                </a:lnTo>
                <a:lnTo>
                  <a:pt x="1950" y="3092"/>
                </a:lnTo>
                <a:lnTo>
                  <a:pt x="1836" y="3096"/>
                </a:lnTo>
                <a:lnTo>
                  <a:pt x="1725" y="3097"/>
                </a:lnTo>
                <a:lnTo>
                  <a:pt x="1614" y="3096"/>
                </a:lnTo>
                <a:lnTo>
                  <a:pt x="1500" y="3092"/>
                </a:lnTo>
                <a:lnTo>
                  <a:pt x="1383" y="3087"/>
                </a:lnTo>
                <a:lnTo>
                  <a:pt x="1381" y="3087"/>
                </a:lnTo>
                <a:lnTo>
                  <a:pt x="1380" y="3087"/>
                </a:lnTo>
                <a:lnTo>
                  <a:pt x="1377" y="3087"/>
                </a:lnTo>
                <a:lnTo>
                  <a:pt x="1375" y="3086"/>
                </a:lnTo>
                <a:lnTo>
                  <a:pt x="1235" y="3075"/>
                </a:lnTo>
                <a:lnTo>
                  <a:pt x="1096" y="3062"/>
                </a:lnTo>
                <a:lnTo>
                  <a:pt x="1094" y="3062"/>
                </a:lnTo>
                <a:lnTo>
                  <a:pt x="1093" y="3063"/>
                </a:lnTo>
                <a:lnTo>
                  <a:pt x="1089" y="3062"/>
                </a:lnTo>
                <a:lnTo>
                  <a:pt x="1085" y="3062"/>
                </a:lnTo>
                <a:lnTo>
                  <a:pt x="1082" y="3061"/>
                </a:lnTo>
                <a:lnTo>
                  <a:pt x="1007" y="3051"/>
                </a:lnTo>
                <a:lnTo>
                  <a:pt x="933" y="3041"/>
                </a:lnTo>
                <a:lnTo>
                  <a:pt x="860" y="3029"/>
                </a:lnTo>
                <a:lnTo>
                  <a:pt x="789" y="3017"/>
                </a:lnTo>
                <a:lnTo>
                  <a:pt x="721" y="3003"/>
                </a:lnTo>
                <a:lnTo>
                  <a:pt x="656" y="2989"/>
                </a:lnTo>
                <a:lnTo>
                  <a:pt x="592" y="2973"/>
                </a:lnTo>
                <a:lnTo>
                  <a:pt x="532" y="2956"/>
                </a:lnTo>
                <a:lnTo>
                  <a:pt x="475" y="2939"/>
                </a:lnTo>
                <a:lnTo>
                  <a:pt x="422" y="2919"/>
                </a:lnTo>
                <a:lnTo>
                  <a:pt x="373" y="2899"/>
                </a:lnTo>
                <a:lnTo>
                  <a:pt x="329" y="2878"/>
                </a:lnTo>
                <a:lnTo>
                  <a:pt x="290" y="2855"/>
                </a:lnTo>
                <a:lnTo>
                  <a:pt x="255" y="2831"/>
                </a:lnTo>
                <a:lnTo>
                  <a:pt x="226" y="2807"/>
                </a:lnTo>
                <a:lnTo>
                  <a:pt x="203" y="2781"/>
                </a:lnTo>
                <a:lnTo>
                  <a:pt x="186" y="2754"/>
                </a:lnTo>
                <a:lnTo>
                  <a:pt x="176" y="2726"/>
                </a:lnTo>
                <a:lnTo>
                  <a:pt x="173" y="2696"/>
                </a:lnTo>
                <a:lnTo>
                  <a:pt x="173" y="2294"/>
                </a:lnTo>
                <a:lnTo>
                  <a:pt x="174" y="2294"/>
                </a:lnTo>
                <a:lnTo>
                  <a:pt x="176" y="2276"/>
                </a:lnTo>
                <a:lnTo>
                  <a:pt x="181" y="2259"/>
                </a:lnTo>
                <a:lnTo>
                  <a:pt x="141" y="2238"/>
                </a:lnTo>
                <a:lnTo>
                  <a:pt x="106" y="2216"/>
                </a:lnTo>
                <a:lnTo>
                  <a:pt x="74" y="2194"/>
                </a:lnTo>
                <a:lnTo>
                  <a:pt x="48" y="2170"/>
                </a:lnTo>
                <a:lnTo>
                  <a:pt x="28" y="2145"/>
                </a:lnTo>
                <a:lnTo>
                  <a:pt x="13" y="2120"/>
                </a:lnTo>
                <a:lnTo>
                  <a:pt x="3" y="2093"/>
                </a:lnTo>
                <a:lnTo>
                  <a:pt x="0" y="2065"/>
                </a:lnTo>
                <a:lnTo>
                  <a:pt x="0" y="1663"/>
                </a:lnTo>
                <a:lnTo>
                  <a:pt x="1" y="1663"/>
                </a:lnTo>
                <a:lnTo>
                  <a:pt x="5" y="1635"/>
                </a:lnTo>
                <a:lnTo>
                  <a:pt x="17" y="1608"/>
                </a:lnTo>
                <a:lnTo>
                  <a:pt x="35" y="1582"/>
                </a:lnTo>
                <a:lnTo>
                  <a:pt x="60" y="1558"/>
                </a:lnTo>
                <a:lnTo>
                  <a:pt x="90" y="1534"/>
                </a:lnTo>
                <a:lnTo>
                  <a:pt x="128" y="1512"/>
                </a:lnTo>
                <a:lnTo>
                  <a:pt x="173" y="1490"/>
                </a:lnTo>
                <a:lnTo>
                  <a:pt x="223" y="1470"/>
                </a:lnTo>
                <a:lnTo>
                  <a:pt x="280" y="1452"/>
                </a:lnTo>
                <a:lnTo>
                  <a:pt x="345" y="1433"/>
                </a:lnTo>
                <a:lnTo>
                  <a:pt x="345" y="1033"/>
                </a:lnTo>
                <a:lnTo>
                  <a:pt x="346" y="1033"/>
                </a:lnTo>
                <a:lnTo>
                  <a:pt x="351" y="1003"/>
                </a:lnTo>
                <a:lnTo>
                  <a:pt x="296" y="986"/>
                </a:lnTo>
                <a:lnTo>
                  <a:pt x="244" y="967"/>
                </a:lnTo>
                <a:lnTo>
                  <a:pt x="197" y="947"/>
                </a:lnTo>
                <a:lnTo>
                  <a:pt x="153" y="925"/>
                </a:lnTo>
                <a:lnTo>
                  <a:pt x="114" y="903"/>
                </a:lnTo>
                <a:lnTo>
                  <a:pt x="81" y="880"/>
                </a:lnTo>
                <a:lnTo>
                  <a:pt x="52" y="855"/>
                </a:lnTo>
                <a:lnTo>
                  <a:pt x="30" y="829"/>
                </a:lnTo>
                <a:lnTo>
                  <a:pt x="14" y="803"/>
                </a:lnTo>
                <a:lnTo>
                  <a:pt x="3" y="775"/>
                </a:lnTo>
                <a:lnTo>
                  <a:pt x="0" y="746"/>
                </a:lnTo>
                <a:lnTo>
                  <a:pt x="0" y="344"/>
                </a:lnTo>
                <a:lnTo>
                  <a:pt x="1" y="344"/>
                </a:lnTo>
                <a:lnTo>
                  <a:pt x="6" y="316"/>
                </a:lnTo>
                <a:lnTo>
                  <a:pt x="17" y="290"/>
                </a:lnTo>
                <a:lnTo>
                  <a:pt x="35" y="265"/>
                </a:lnTo>
                <a:lnTo>
                  <a:pt x="58" y="242"/>
                </a:lnTo>
                <a:lnTo>
                  <a:pt x="85" y="220"/>
                </a:lnTo>
                <a:lnTo>
                  <a:pt x="118" y="199"/>
                </a:lnTo>
                <a:lnTo>
                  <a:pt x="155" y="181"/>
                </a:lnTo>
                <a:lnTo>
                  <a:pt x="197" y="162"/>
                </a:lnTo>
                <a:lnTo>
                  <a:pt x="242" y="145"/>
                </a:lnTo>
                <a:lnTo>
                  <a:pt x="290" y="131"/>
                </a:lnTo>
                <a:lnTo>
                  <a:pt x="342" y="116"/>
                </a:lnTo>
                <a:lnTo>
                  <a:pt x="395" y="102"/>
                </a:lnTo>
                <a:lnTo>
                  <a:pt x="453" y="90"/>
                </a:lnTo>
                <a:lnTo>
                  <a:pt x="510" y="79"/>
                </a:lnTo>
                <a:lnTo>
                  <a:pt x="571" y="69"/>
                </a:lnTo>
                <a:lnTo>
                  <a:pt x="631" y="60"/>
                </a:lnTo>
                <a:lnTo>
                  <a:pt x="694" y="51"/>
                </a:lnTo>
                <a:lnTo>
                  <a:pt x="757" y="43"/>
                </a:lnTo>
                <a:lnTo>
                  <a:pt x="820" y="37"/>
                </a:lnTo>
                <a:lnTo>
                  <a:pt x="882" y="31"/>
                </a:lnTo>
                <a:lnTo>
                  <a:pt x="944" y="25"/>
                </a:lnTo>
                <a:lnTo>
                  <a:pt x="1006" y="20"/>
                </a:lnTo>
                <a:lnTo>
                  <a:pt x="1065" y="17"/>
                </a:lnTo>
                <a:lnTo>
                  <a:pt x="1124" y="13"/>
                </a:lnTo>
                <a:lnTo>
                  <a:pt x="1179" y="10"/>
                </a:lnTo>
                <a:lnTo>
                  <a:pt x="1234" y="8"/>
                </a:lnTo>
                <a:lnTo>
                  <a:pt x="1285" y="6"/>
                </a:lnTo>
                <a:lnTo>
                  <a:pt x="1333" y="4"/>
                </a:lnTo>
                <a:lnTo>
                  <a:pt x="1377" y="2"/>
                </a:lnTo>
                <a:lnTo>
                  <a:pt x="1418" y="2"/>
                </a:lnTo>
                <a:lnTo>
                  <a:pt x="1454" y="1"/>
                </a:lnTo>
                <a:lnTo>
                  <a:pt x="1487" y="1"/>
                </a:lnTo>
                <a:lnTo>
                  <a:pt x="1514" y="0"/>
                </a:lnTo>
                <a:lnTo>
                  <a:pt x="1536" y="0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0" name="Group 1435"/>
          <p:cNvGrpSpPr>
            <a:grpSpLocks noChangeAspect="1"/>
          </p:cNvGrpSpPr>
          <p:nvPr/>
        </p:nvGrpSpPr>
        <p:grpSpPr bwMode="auto">
          <a:xfrm>
            <a:off x="5665695" y="3156992"/>
            <a:ext cx="878542" cy="878542"/>
            <a:chOff x="3590" y="3617"/>
            <a:chExt cx="195" cy="195"/>
          </a:xfrm>
          <a:solidFill>
            <a:schemeClr val="accent5"/>
          </a:solidFill>
        </p:grpSpPr>
        <p:sp>
          <p:nvSpPr>
            <p:cNvPr id="61" name="Freeform 1437"/>
            <p:cNvSpPr>
              <a:spLocks/>
            </p:cNvSpPr>
            <p:nvPr/>
          </p:nvSpPr>
          <p:spPr bwMode="auto">
            <a:xfrm>
              <a:off x="3590" y="3710"/>
              <a:ext cx="39" cy="102"/>
            </a:xfrm>
            <a:custGeom>
              <a:avLst/>
              <a:gdLst>
                <a:gd name="T0" fmla="*/ 151 w 671"/>
                <a:gd name="T1" fmla="*/ 0 h 1723"/>
                <a:gd name="T2" fmla="*/ 520 w 671"/>
                <a:gd name="T3" fmla="*/ 0 h 1723"/>
                <a:gd name="T4" fmla="*/ 551 w 671"/>
                <a:gd name="T5" fmla="*/ 3 h 1723"/>
                <a:gd name="T6" fmla="*/ 579 w 671"/>
                <a:gd name="T7" fmla="*/ 12 h 1723"/>
                <a:gd name="T8" fmla="*/ 604 w 671"/>
                <a:gd name="T9" fmla="*/ 25 h 1723"/>
                <a:gd name="T10" fmla="*/ 627 w 671"/>
                <a:gd name="T11" fmla="*/ 44 h 1723"/>
                <a:gd name="T12" fmla="*/ 645 w 671"/>
                <a:gd name="T13" fmla="*/ 66 h 1723"/>
                <a:gd name="T14" fmla="*/ 660 w 671"/>
                <a:gd name="T15" fmla="*/ 92 h 1723"/>
                <a:gd name="T16" fmla="*/ 668 w 671"/>
                <a:gd name="T17" fmla="*/ 120 h 1723"/>
                <a:gd name="T18" fmla="*/ 671 w 671"/>
                <a:gd name="T19" fmla="*/ 150 h 1723"/>
                <a:gd name="T20" fmla="*/ 671 w 671"/>
                <a:gd name="T21" fmla="*/ 1573 h 1723"/>
                <a:gd name="T22" fmla="*/ 668 w 671"/>
                <a:gd name="T23" fmla="*/ 1603 h 1723"/>
                <a:gd name="T24" fmla="*/ 660 w 671"/>
                <a:gd name="T25" fmla="*/ 1631 h 1723"/>
                <a:gd name="T26" fmla="*/ 645 w 671"/>
                <a:gd name="T27" fmla="*/ 1657 h 1723"/>
                <a:gd name="T28" fmla="*/ 627 w 671"/>
                <a:gd name="T29" fmla="*/ 1679 h 1723"/>
                <a:gd name="T30" fmla="*/ 604 w 671"/>
                <a:gd name="T31" fmla="*/ 1698 h 1723"/>
                <a:gd name="T32" fmla="*/ 579 w 671"/>
                <a:gd name="T33" fmla="*/ 1711 h 1723"/>
                <a:gd name="T34" fmla="*/ 551 w 671"/>
                <a:gd name="T35" fmla="*/ 1720 h 1723"/>
                <a:gd name="T36" fmla="*/ 520 w 671"/>
                <a:gd name="T37" fmla="*/ 1723 h 1723"/>
                <a:gd name="T38" fmla="*/ 151 w 671"/>
                <a:gd name="T39" fmla="*/ 1723 h 1723"/>
                <a:gd name="T40" fmla="*/ 120 w 671"/>
                <a:gd name="T41" fmla="*/ 1720 h 1723"/>
                <a:gd name="T42" fmla="*/ 92 w 671"/>
                <a:gd name="T43" fmla="*/ 1711 h 1723"/>
                <a:gd name="T44" fmla="*/ 67 w 671"/>
                <a:gd name="T45" fmla="*/ 1698 h 1723"/>
                <a:gd name="T46" fmla="*/ 44 w 671"/>
                <a:gd name="T47" fmla="*/ 1679 h 1723"/>
                <a:gd name="T48" fmla="*/ 26 w 671"/>
                <a:gd name="T49" fmla="*/ 1657 h 1723"/>
                <a:gd name="T50" fmla="*/ 13 w 671"/>
                <a:gd name="T51" fmla="*/ 1631 h 1723"/>
                <a:gd name="T52" fmla="*/ 3 w 671"/>
                <a:gd name="T53" fmla="*/ 1603 h 1723"/>
                <a:gd name="T54" fmla="*/ 0 w 671"/>
                <a:gd name="T55" fmla="*/ 1573 h 1723"/>
                <a:gd name="T56" fmla="*/ 0 w 671"/>
                <a:gd name="T57" fmla="*/ 150 h 1723"/>
                <a:gd name="T58" fmla="*/ 3 w 671"/>
                <a:gd name="T59" fmla="*/ 120 h 1723"/>
                <a:gd name="T60" fmla="*/ 13 w 671"/>
                <a:gd name="T61" fmla="*/ 92 h 1723"/>
                <a:gd name="T62" fmla="*/ 26 w 671"/>
                <a:gd name="T63" fmla="*/ 66 h 1723"/>
                <a:gd name="T64" fmla="*/ 44 w 671"/>
                <a:gd name="T65" fmla="*/ 44 h 1723"/>
                <a:gd name="T66" fmla="*/ 67 w 671"/>
                <a:gd name="T67" fmla="*/ 25 h 1723"/>
                <a:gd name="T68" fmla="*/ 92 w 671"/>
                <a:gd name="T69" fmla="*/ 12 h 1723"/>
                <a:gd name="T70" fmla="*/ 120 w 671"/>
                <a:gd name="T71" fmla="*/ 3 h 1723"/>
                <a:gd name="T72" fmla="*/ 151 w 671"/>
                <a:gd name="T7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1" h="1723">
                  <a:moveTo>
                    <a:pt x="151" y="0"/>
                  </a:moveTo>
                  <a:lnTo>
                    <a:pt x="520" y="0"/>
                  </a:lnTo>
                  <a:lnTo>
                    <a:pt x="551" y="3"/>
                  </a:lnTo>
                  <a:lnTo>
                    <a:pt x="579" y="12"/>
                  </a:lnTo>
                  <a:lnTo>
                    <a:pt x="604" y="25"/>
                  </a:lnTo>
                  <a:lnTo>
                    <a:pt x="627" y="44"/>
                  </a:lnTo>
                  <a:lnTo>
                    <a:pt x="645" y="66"/>
                  </a:lnTo>
                  <a:lnTo>
                    <a:pt x="660" y="92"/>
                  </a:lnTo>
                  <a:lnTo>
                    <a:pt x="668" y="120"/>
                  </a:lnTo>
                  <a:lnTo>
                    <a:pt x="671" y="150"/>
                  </a:lnTo>
                  <a:lnTo>
                    <a:pt x="671" y="1573"/>
                  </a:lnTo>
                  <a:lnTo>
                    <a:pt x="668" y="1603"/>
                  </a:lnTo>
                  <a:lnTo>
                    <a:pt x="660" y="1631"/>
                  </a:lnTo>
                  <a:lnTo>
                    <a:pt x="645" y="1657"/>
                  </a:lnTo>
                  <a:lnTo>
                    <a:pt x="627" y="1679"/>
                  </a:lnTo>
                  <a:lnTo>
                    <a:pt x="604" y="1698"/>
                  </a:lnTo>
                  <a:lnTo>
                    <a:pt x="579" y="1711"/>
                  </a:lnTo>
                  <a:lnTo>
                    <a:pt x="551" y="1720"/>
                  </a:lnTo>
                  <a:lnTo>
                    <a:pt x="520" y="1723"/>
                  </a:lnTo>
                  <a:lnTo>
                    <a:pt x="151" y="1723"/>
                  </a:lnTo>
                  <a:lnTo>
                    <a:pt x="120" y="1720"/>
                  </a:lnTo>
                  <a:lnTo>
                    <a:pt x="92" y="1711"/>
                  </a:lnTo>
                  <a:lnTo>
                    <a:pt x="67" y="1698"/>
                  </a:lnTo>
                  <a:lnTo>
                    <a:pt x="44" y="1679"/>
                  </a:lnTo>
                  <a:lnTo>
                    <a:pt x="26" y="1657"/>
                  </a:lnTo>
                  <a:lnTo>
                    <a:pt x="13" y="1631"/>
                  </a:lnTo>
                  <a:lnTo>
                    <a:pt x="3" y="1603"/>
                  </a:lnTo>
                  <a:lnTo>
                    <a:pt x="0" y="1573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7" y="25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38"/>
            <p:cNvSpPr>
              <a:spLocks/>
            </p:cNvSpPr>
            <p:nvPr/>
          </p:nvSpPr>
          <p:spPr bwMode="auto">
            <a:xfrm>
              <a:off x="3642" y="3737"/>
              <a:ext cx="39" cy="75"/>
            </a:xfrm>
            <a:custGeom>
              <a:avLst/>
              <a:gdLst>
                <a:gd name="T0" fmla="*/ 152 w 672"/>
                <a:gd name="T1" fmla="*/ 0 h 1273"/>
                <a:gd name="T2" fmla="*/ 521 w 672"/>
                <a:gd name="T3" fmla="*/ 0 h 1273"/>
                <a:gd name="T4" fmla="*/ 551 w 672"/>
                <a:gd name="T5" fmla="*/ 2 h 1273"/>
                <a:gd name="T6" fmla="*/ 579 w 672"/>
                <a:gd name="T7" fmla="*/ 11 h 1273"/>
                <a:gd name="T8" fmla="*/ 606 w 672"/>
                <a:gd name="T9" fmla="*/ 25 h 1273"/>
                <a:gd name="T10" fmla="*/ 628 w 672"/>
                <a:gd name="T11" fmla="*/ 44 h 1273"/>
                <a:gd name="T12" fmla="*/ 645 w 672"/>
                <a:gd name="T13" fmla="*/ 65 h 1273"/>
                <a:gd name="T14" fmla="*/ 660 w 672"/>
                <a:gd name="T15" fmla="*/ 91 h 1273"/>
                <a:gd name="T16" fmla="*/ 668 w 672"/>
                <a:gd name="T17" fmla="*/ 120 h 1273"/>
                <a:gd name="T18" fmla="*/ 672 w 672"/>
                <a:gd name="T19" fmla="*/ 150 h 1273"/>
                <a:gd name="T20" fmla="*/ 672 w 672"/>
                <a:gd name="T21" fmla="*/ 1123 h 1273"/>
                <a:gd name="T22" fmla="*/ 668 w 672"/>
                <a:gd name="T23" fmla="*/ 1153 h 1273"/>
                <a:gd name="T24" fmla="*/ 660 w 672"/>
                <a:gd name="T25" fmla="*/ 1181 h 1273"/>
                <a:gd name="T26" fmla="*/ 645 w 672"/>
                <a:gd name="T27" fmla="*/ 1207 h 1273"/>
                <a:gd name="T28" fmla="*/ 628 w 672"/>
                <a:gd name="T29" fmla="*/ 1229 h 1273"/>
                <a:gd name="T30" fmla="*/ 606 w 672"/>
                <a:gd name="T31" fmla="*/ 1248 h 1273"/>
                <a:gd name="T32" fmla="*/ 579 w 672"/>
                <a:gd name="T33" fmla="*/ 1261 h 1273"/>
                <a:gd name="T34" fmla="*/ 551 w 672"/>
                <a:gd name="T35" fmla="*/ 1270 h 1273"/>
                <a:gd name="T36" fmla="*/ 521 w 672"/>
                <a:gd name="T37" fmla="*/ 1273 h 1273"/>
                <a:gd name="T38" fmla="*/ 152 w 672"/>
                <a:gd name="T39" fmla="*/ 1273 h 1273"/>
                <a:gd name="T40" fmla="*/ 122 w 672"/>
                <a:gd name="T41" fmla="*/ 1270 h 1273"/>
                <a:gd name="T42" fmla="*/ 93 w 672"/>
                <a:gd name="T43" fmla="*/ 1261 h 1273"/>
                <a:gd name="T44" fmla="*/ 68 w 672"/>
                <a:gd name="T45" fmla="*/ 1248 h 1273"/>
                <a:gd name="T46" fmla="*/ 46 w 672"/>
                <a:gd name="T47" fmla="*/ 1229 h 1273"/>
                <a:gd name="T48" fmla="*/ 27 w 672"/>
                <a:gd name="T49" fmla="*/ 1207 h 1273"/>
                <a:gd name="T50" fmla="*/ 13 w 672"/>
                <a:gd name="T51" fmla="*/ 1181 h 1273"/>
                <a:gd name="T52" fmla="*/ 4 w 672"/>
                <a:gd name="T53" fmla="*/ 1153 h 1273"/>
                <a:gd name="T54" fmla="*/ 0 w 672"/>
                <a:gd name="T55" fmla="*/ 1123 h 1273"/>
                <a:gd name="T56" fmla="*/ 0 w 672"/>
                <a:gd name="T57" fmla="*/ 150 h 1273"/>
                <a:gd name="T58" fmla="*/ 4 w 672"/>
                <a:gd name="T59" fmla="*/ 120 h 1273"/>
                <a:gd name="T60" fmla="*/ 13 w 672"/>
                <a:gd name="T61" fmla="*/ 91 h 1273"/>
                <a:gd name="T62" fmla="*/ 27 w 672"/>
                <a:gd name="T63" fmla="*/ 65 h 1273"/>
                <a:gd name="T64" fmla="*/ 46 w 672"/>
                <a:gd name="T65" fmla="*/ 44 h 1273"/>
                <a:gd name="T66" fmla="*/ 68 w 672"/>
                <a:gd name="T67" fmla="*/ 25 h 1273"/>
                <a:gd name="T68" fmla="*/ 93 w 672"/>
                <a:gd name="T69" fmla="*/ 11 h 1273"/>
                <a:gd name="T70" fmla="*/ 122 w 672"/>
                <a:gd name="T71" fmla="*/ 2 h 1273"/>
                <a:gd name="T72" fmla="*/ 152 w 672"/>
                <a:gd name="T73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2" h="1273">
                  <a:moveTo>
                    <a:pt x="152" y="0"/>
                  </a:moveTo>
                  <a:lnTo>
                    <a:pt x="521" y="0"/>
                  </a:lnTo>
                  <a:lnTo>
                    <a:pt x="551" y="2"/>
                  </a:lnTo>
                  <a:lnTo>
                    <a:pt x="579" y="11"/>
                  </a:lnTo>
                  <a:lnTo>
                    <a:pt x="606" y="25"/>
                  </a:lnTo>
                  <a:lnTo>
                    <a:pt x="628" y="44"/>
                  </a:lnTo>
                  <a:lnTo>
                    <a:pt x="645" y="65"/>
                  </a:lnTo>
                  <a:lnTo>
                    <a:pt x="660" y="91"/>
                  </a:lnTo>
                  <a:lnTo>
                    <a:pt x="668" y="120"/>
                  </a:lnTo>
                  <a:lnTo>
                    <a:pt x="672" y="150"/>
                  </a:lnTo>
                  <a:lnTo>
                    <a:pt x="672" y="1123"/>
                  </a:lnTo>
                  <a:lnTo>
                    <a:pt x="668" y="1153"/>
                  </a:lnTo>
                  <a:lnTo>
                    <a:pt x="660" y="1181"/>
                  </a:lnTo>
                  <a:lnTo>
                    <a:pt x="645" y="1207"/>
                  </a:lnTo>
                  <a:lnTo>
                    <a:pt x="628" y="1229"/>
                  </a:lnTo>
                  <a:lnTo>
                    <a:pt x="606" y="1248"/>
                  </a:lnTo>
                  <a:lnTo>
                    <a:pt x="579" y="1261"/>
                  </a:lnTo>
                  <a:lnTo>
                    <a:pt x="551" y="1270"/>
                  </a:lnTo>
                  <a:lnTo>
                    <a:pt x="521" y="1273"/>
                  </a:lnTo>
                  <a:lnTo>
                    <a:pt x="152" y="1273"/>
                  </a:lnTo>
                  <a:lnTo>
                    <a:pt x="122" y="1270"/>
                  </a:lnTo>
                  <a:lnTo>
                    <a:pt x="93" y="1261"/>
                  </a:lnTo>
                  <a:lnTo>
                    <a:pt x="68" y="1248"/>
                  </a:lnTo>
                  <a:lnTo>
                    <a:pt x="46" y="1229"/>
                  </a:lnTo>
                  <a:lnTo>
                    <a:pt x="27" y="1207"/>
                  </a:lnTo>
                  <a:lnTo>
                    <a:pt x="13" y="1181"/>
                  </a:lnTo>
                  <a:lnTo>
                    <a:pt x="4" y="1153"/>
                  </a:lnTo>
                  <a:lnTo>
                    <a:pt x="0" y="1123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3" y="91"/>
                  </a:lnTo>
                  <a:lnTo>
                    <a:pt x="27" y="65"/>
                  </a:lnTo>
                  <a:lnTo>
                    <a:pt x="46" y="44"/>
                  </a:lnTo>
                  <a:lnTo>
                    <a:pt x="68" y="25"/>
                  </a:lnTo>
                  <a:lnTo>
                    <a:pt x="93" y="11"/>
                  </a:lnTo>
                  <a:lnTo>
                    <a:pt x="122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439"/>
            <p:cNvSpPr>
              <a:spLocks/>
            </p:cNvSpPr>
            <p:nvPr/>
          </p:nvSpPr>
          <p:spPr bwMode="auto">
            <a:xfrm>
              <a:off x="3694" y="3737"/>
              <a:ext cx="39" cy="75"/>
            </a:xfrm>
            <a:custGeom>
              <a:avLst/>
              <a:gdLst>
                <a:gd name="T0" fmla="*/ 150 w 670"/>
                <a:gd name="T1" fmla="*/ 0 h 1273"/>
                <a:gd name="T2" fmla="*/ 519 w 670"/>
                <a:gd name="T3" fmla="*/ 0 h 1273"/>
                <a:gd name="T4" fmla="*/ 550 w 670"/>
                <a:gd name="T5" fmla="*/ 2 h 1273"/>
                <a:gd name="T6" fmla="*/ 578 w 670"/>
                <a:gd name="T7" fmla="*/ 11 h 1273"/>
                <a:gd name="T8" fmla="*/ 604 w 670"/>
                <a:gd name="T9" fmla="*/ 25 h 1273"/>
                <a:gd name="T10" fmla="*/ 626 w 670"/>
                <a:gd name="T11" fmla="*/ 44 h 1273"/>
                <a:gd name="T12" fmla="*/ 645 w 670"/>
                <a:gd name="T13" fmla="*/ 65 h 1273"/>
                <a:gd name="T14" fmla="*/ 659 w 670"/>
                <a:gd name="T15" fmla="*/ 91 h 1273"/>
                <a:gd name="T16" fmla="*/ 667 w 670"/>
                <a:gd name="T17" fmla="*/ 120 h 1273"/>
                <a:gd name="T18" fmla="*/ 670 w 670"/>
                <a:gd name="T19" fmla="*/ 150 h 1273"/>
                <a:gd name="T20" fmla="*/ 670 w 670"/>
                <a:gd name="T21" fmla="*/ 1123 h 1273"/>
                <a:gd name="T22" fmla="*/ 667 w 670"/>
                <a:gd name="T23" fmla="*/ 1153 h 1273"/>
                <a:gd name="T24" fmla="*/ 659 w 670"/>
                <a:gd name="T25" fmla="*/ 1181 h 1273"/>
                <a:gd name="T26" fmla="*/ 645 w 670"/>
                <a:gd name="T27" fmla="*/ 1207 h 1273"/>
                <a:gd name="T28" fmla="*/ 626 w 670"/>
                <a:gd name="T29" fmla="*/ 1229 h 1273"/>
                <a:gd name="T30" fmla="*/ 604 w 670"/>
                <a:gd name="T31" fmla="*/ 1248 h 1273"/>
                <a:gd name="T32" fmla="*/ 578 w 670"/>
                <a:gd name="T33" fmla="*/ 1261 h 1273"/>
                <a:gd name="T34" fmla="*/ 550 w 670"/>
                <a:gd name="T35" fmla="*/ 1270 h 1273"/>
                <a:gd name="T36" fmla="*/ 519 w 670"/>
                <a:gd name="T37" fmla="*/ 1273 h 1273"/>
                <a:gd name="T38" fmla="*/ 150 w 670"/>
                <a:gd name="T39" fmla="*/ 1273 h 1273"/>
                <a:gd name="T40" fmla="*/ 119 w 670"/>
                <a:gd name="T41" fmla="*/ 1270 h 1273"/>
                <a:gd name="T42" fmla="*/ 92 w 670"/>
                <a:gd name="T43" fmla="*/ 1261 h 1273"/>
                <a:gd name="T44" fmla="*/ 66 w 670"/>
                <a:gd name="T45" fmla="*/ 1248 h 1273"/>
                <a:gd name="T46" fmla="*/ 44 w 670"/>
                <a:gd name="T47" fmla="*/ 1229 h 1273"/>
                <a:gd name="T48" fmla="*/ 25 w 670"/>
                <a:gd name="T49" fmla="*/ 1207 h 1273"/>
                <a:gd name="T50" fmla="*/ 12 w 670"/>
                <a:gd name="T51" fmla="*/ 1181 h 1273"/>
                <a:gd name="T52" fmla="*/ 3 w 670"/>
                <a:gd name="T53" fmla="*/ 1153 h 1273"/>
                <a:gd name="T54" fmla="*/ 0 w 670"/>
                <a:gd name="T55" fmla="*/ 1123 h 1273"/>
                <a:gd name="T56" fmla="*/ 0 w 670"/>
                <a:gd name="T57" fmla="*/ 150 h 1273"/>
                <a:gd name="T58" fmla="*/ 3 w 670"/>
                <a:gd name="T59" fmla="*/ 120 h 1273"/>
                <a:gd name="T60" fmla="*/ 12 w 670"/>
                <a:gd name="T61" fmla="*/ 91 h 1273"/>
                <a:gd name="T62" fmla="*/ 25 w 670"/>
                <a:gd name="T63" fmla="*/ 65 h 1273"/>
                <a:gd name="T64" fmla="*/ 44 w 670"/>
                <a:gd name="T65" fmla="*/ 44 h 1273"/>
                <a:gd name="T66" fmla="*/ 66 w 670"/>
                <a:gd name="T67" fmla="*/ 25 h 1273"/>
                <a:gd name="T68" fmla="*/ 92 w 670"/>
                <a:gd name="T69" fmla="*/ 11 h 1273"/>
                <a:gd name="T70" fmla="*/ 119 w 670"/>
                <a:gd name="T71" fmla="*/ 2 h 1273"/>
                <a:gd name="T72" fmla="*/ 150 w 670"/>
                <a:gd name="T73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0" h="1273">
                  <a:moveTo>
                    <a:pt x="150" y="0"/>
                  </a:moveTo>
                  <a:lnTo>
                    <a:pt x="519" y="0"/>
                  </a:lnTo>
                  <a:lnTo>
                    <a:pt x="550" y="2"/>
                  </a:lnTo>
                  <a:lnTo>
                    <a:pt x="578" y="11"/>
                  </a:lnTo>
                  <a:lnTo>
                    <a:pt x="604" y="25"/>
                  </a:lnTo>
                  <a:lnTo>
                    <a:pt x="626" y="44"/>
                  </a:lnTo>
                  <a:lnTo>
                    <a:pt x="645" y="65"/>
                  </a:lnTo>
                  <a:lnTo>
                    <a:pt x="659" y="91"/>
                  </a:lnTo>
                  <a:lnTo>
                    <a:pt x="667" y="120"/>
                  </a:lnTo>
                  <a:lnTo>
                    <a:pt x="670" y="150"/>
                  </a:lnTo>
                  <a:lnTo>
                    <a:pt x="670" y="1123"/>
                  </a:lnTo>
                  <a:lnTo>
                    <a:pt x="667" y="1153"/>
                  </a:lnTo>
                  <a:lnTo>
                    <a:pt x="659" y="1181"/>
                  </a:lnTo>
                  <a:lnTo>
                    <a:pt x="645" y="1207"/>
                  </a:lnTo>
                  <a:lnTo>
                    <a:pt x="626" y="1229"/>
                  </a:lnTo>
                  <a:lnTo>
                    <a:pt x="604" y="1248"/>
                  </a:lnTo>
                  <a:lnTo>
                    <a:pt x="578" y="1261"/>
                  </a:lnTo>
                  <a:lnTo>
                    <a:pt x="550" y="1270"/>
                  </a:lnTo>
                  <a:lnTo>
                    <a:pt x="519" y="1273"/>
                  </a:lnTo>
                  <a:lnTo>
                    <a:pt x="150" y="1273"/>
                  </a:lnTo>
                  <a:lnTo>
                    <a:pt x="119" y="1270"/>
                  </a:lnTo>
                  <a:lnTo>
                    <a:pt x="92" y="1261"/>
                  </a:lnTo>
                  <a:lnTo>
                    <a:pt x="66" y="1248"/>
                  </a:lnTo>
                  <a:lnTo>
                    <a:pt x="44" y="1229"/>
                  </a:lnTo>
                  <a:lnTo>
                    <a:pt x="25" y="1207"/>
                  </a:lnTo>
                  <a:lnTo>
                    <a:pt x="12" y="1181"/>
                  </a:lnTo>
                  <a:lnTo>
                    <a:pt x="3" y="1153"/>
                  </a:lnTo>
                  <a:lnTo>
                    <a:pt x="0" y="1123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2" y="11"/>
                  </a:lnTo>
                  <a:lnTo>
                    <a:pt x="119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440"/>
            <p:cNvSpPr>
              <a:spLocks/>
            </p:cNvSpPr>
            <p:nvPr/>
          </p:nvSpPr>
          <p:spPr bwMode="auto">
            <a:xfrm>
              <a:off x="3746" y="3710"/>
              <a:ext cx="39" cy="102"/>
            </a:xfrm>
            <a:custGeom>
              <a:avLst/>
              <a:gdLst>
                <a:gd name="T0" fmla="*/ 150 w 670"/>
                <a:gd name="T1" fmla="*/ 0 h 1723"/>
                <a:gd name="T2" fmla="*/ 520 w 670"/>
                <a:gd name="T3" fmla="*/ 0 h 1723"/>
                <a:gd name="T4" fmla="*/ 550 w 670"/>
                <a:gd name="T5" fmla="*/ 3 h 1723"/>
                <a:gd name="T6" fmla="*/ 579 w 670"/>
                <a:gd name="T7" fmla="*/ 12 h 1723"/>
                <a:gd name="T8" fmla="*/ 604 w 670"/>
                <a:gd name="T9" fmla="*/ 25 h 1723"/>
                <a:gd name="T10" fmla="*/ 626 w 670"/>
                <a:gd name="T11" fmla="*/ 44 h 1723"/>
                <a:gd name="T12" fmla="*/ 645 w 670"/>
                <a:gd name="T13" fmla="*/ 66 h 1723"/>
                <a:gd name="T14" fmla="*/ 658 w 670"/>
                <a:gd name="T15" fmla="*/ 92 h 1723"/>
                <a:gd name="T16" fmla="*/ 668 w 670"/>
                <a:gd name="T17" fmla="*/ 120 h 1723"/>
                <a:gd name="T18" fmla="*/ 670 w 670"/>
                <a:gd name="T19" fmla="*/ 150 h 1723"/>
                <a:gd name="T20" fmla="*/ 670 w 670"/>
                <a:gd name="T21" fmla="*/ 1573 h 1723"/>
                <a:gd name="T22" fmla="*/ 668 w 670"/>
                <a:gd name="T23" fmla="*/ 1603 h 1723"/>
                <a:gd name="T24" fmla="*/ 658 w 670"/>
                <a:gd name="T25" fmla="*/ 1631 h 1723"/>
                <a:gd name="T26" fmla="*/ 645 w 670"/>
                <a:gd name="T27" fmla="*/ 1657 h 1723"/>
                <a:gd name="T28" fmla="*/ 626 w 670"/>
                <a:gd name="T29" fmla="*/ 1679 h 1723"/>
                <a:gd name="T30" fmla="*/ 604 w 670"/>
                <a:gd name="T31" fmla="*/ 1698 h 1723"/>
                <a:gd name="T32" fmla="*/ 579 w 670"/>
                <a:gd name="T33" fmla="*/ 1711 h 1723"/>
                <a:gd name="T34" fmla="*/ 550 w 670"/>
                <a:gd name="T35" fmla="*/ 1720 h 1723"/>
                <a:gd name="T36" fmla="*/ 520 w 670"/>
                <a:gd name="T37" fmla="*/ 1723 h 1723"/>
                <a:gd name="T38" fmla="*/ 150 w 670"/>
                <a:gd name="T39" fmla="*/ 1723 h 1723"/>
                <a:gd name="T40" fmla="*/ 120 w 670"/>
                <a:gd name="T41" fmla="*/ 1720 h 1723"/>
                <a:gd name="T42" fmla="*/ 92 w 670"/>
                <a:gd name="T43" fmla="*/ 1711 h 1723"/>
                <a:gd name="T44" fmla="*/ 66 w 670"/>
                <a:gd name="T45" fmla="*/ 1698 h 1723"/>
                <a:gd name="T46" fmla="*/ 44 w 670"/>
                <a:gd name="T47" fmla="*/ 1679 h 1723"/>
                <a:gd name="T48" fmla="*/ 25 w 670"/>
                <a:gd name="T49" fmla="*/ 1657 h 1723"/>
                <a:gd name="T50" fmla="*/ 11 w 670"/>
                <a:gd name="T51" fmla="*/ 1631 h 1723"/>
                <a:gd name="T52" fmla="*/ 3 w 670"/>
                <a:gd name="T53" fmla="*/ 1603 h 1723"/>
                <a:gd name="T54" fmla="*/ 0 w 670"/>
                <a:gd name="T55" fmla="*/ 1573 h 1723"/>
                <a:gd name="T56" fmla="*/ 0 w 670"/>
                <a:gd name="T57" fmla="*/ 150 h 1723"/>
                <a:gd name="T58" fmla="*/ 3 w 670"/>
                <a:gd name="T59" fmla="*/ 120 h 1723"/>
                <a:gd name="T60" fmla="*/ 11 w 670"/>
                <a:gd name="T61" fmla="*/ 92 h 1723"/>
                <a:gd name="T62" fmla="*/ 25 w 670"/>
                <a:gd name="T63" fmla="*/ 66 h 1723"/>
                <a:gd name="T64" fmla="*/ 44 w 670"/>
                <a:gd name="T65" fmla="*/ 44 h 1723"/>
                <a:gd name="T66" fmla="*/ 66 w 670"/>
                <a:gd name="T67" fmla="*/ 25 h 1723"/>
                <a:gd name="T68" fmla="*/ 92 w 670"/>
                <a:gd name="T69" fmla="*/ 12 h 1723"/>
                <a:gd name="T70" fmla="*/ 120 w 670"/>
                <a:gd name="T71" fmla="*/ 3 h 1723"/>
                <a:gd name="T72" fmla="*/ 150 w 670"/>
                <a:gd name="T7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0" h="1723">
                  <a:moveTo>
                    <a:pt x="150" y="0"/>
                  </a:moveTo>
                  <a:lnTo>
                    <a:pt x="520" y="0"/>
                  </a:lnTo>
                  <a:lnTo>
                    <a:pt x="550" y="3"/>
                  </a:lnTo>
                  <a:lnTo>
                    <a:pt x="579" y="12"/>
                  </a:lnTo>
                  <a:lnTo>
                    <a:pt x="604" y="25"/>
                  </a:lnTo>
                  <a:lnTo>
                    <a:pt x="626" y="44"/>
                  </a:lnTo>
                  <a:lnTo>
                    <a:pt x="645" y="66"/>
                  </a:lnTo>
                  <a:lnTo>
                    <a:pt x="658" y="92"/>
                  </a:lnTo>
                  <a:lnTo>
                    <a:pt x="668" y="120"/>
                  </a:lnTo>
                  <a:lnTo>
                    <a:pt x="670" y="150"/>
                  </a:lnTo>
                  <a:lnTo>
                    <a:pt x="670" y="1573"/>
                  </a:lnTo>
                  <a:lnTo>
                    <a:pt x="668" y="1603"/>
                  </a:lnTo>
                  <a:lnTo>
                    <a:pt x="658" y="1631"/>
                  </a:lnTo>
                  <a:lnTo>
                    <a:pt x="645" y="1657"/>
                  </a:lnTo>
                  <a:lnTo>
                    <a:pt x="626" y="1679"/>
                  </a:lnTo>
                  <a:lnTo>
                    <a:pt x="604" y="1698"/>
                  </a:lnTo>
                  <a:lnTo>
                    <a:pt x="579" y="1711"/>
                  </a:lnTo>
                  <a:lnTo>
                    <a:pt x="550" y="1720"/>
                  </a:lnTo>
                  <a:lnTo>
                    <a:pt x="520" y="1723"/>
                  </a:lnTo>
                  <a:lnTo>
                    <a:pt x="150" y="1723"/>
                  </a:lnTo>
                  <a:lnTo>
                    <a:pt x="120" y="1720"/>
                  </a:lnTo>
                  <a:lnTo>
                    <a:pt x="92" y="1711"/>
                  </a:lnTo>
                  <a:lnTo>
                    <a:pt x="66" y="1698"/>
                  </a:lnTo>
                  <a:lnTo>
                    <a:pt x="44" y="1679"/>
                  </a:lnTo>
                  <a:lnTo>
                    <a:pt x="25" y="1657"/>
                  </a:lnTo>
                  <a:lnTo>
                    <a:pt x="11" y="1631"/>
                  </a:lnTo>
                  <a:lnTo>
                    <a:pt x="3" y="1603"/>
                  </a:lnTo>
                  <a:lnTo>
                    <a:pt x="0" y="1573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441"/>
            <p:cNvSpPr>
              <a:spLocks/>
            </p:cNvSpPr>
            <p:nvPr/>
          </p:nvSpPr>
          <p:spPr bwMode="auto">
            <a:xfrm>
              <a:off x="3621" y="3625"/>
              <a:ext cx="116" cy="102"/>
            </a:xfrm>
            <a:custGeom>
              <a:avLst/>
              <a:gdLst>
                <a:gd name="T0" fmla="*/ 1517 w 1970"/>
                <a:gd name="T1" fmla="*/ 155 h 1724"/>
                <a:gd name="T2" fmla="*/ 1966 w 1970"/>
                <a:gd name="T3" fmla="*/ 645 h 1724"/>
                <a:gd name="T4" fmla="*/ 1767 w 1970"/>
                <a:gd name="T5" fmla="*/ 1090 h 1724"/>
                <a:gd name="T6" fmla="*/ 1723 w 1970"/>
                <a:gd name="T7" fmla="*/ 1232 h 1724"/>
                <a:gd name="T8" fmla="*/ 1607 w 1970"/>
                <a:gd name="T9" fmla="*/ 1333 h 1724"/>
                <a:gd name="T10" fmla="*/ 1471 w 1970"/>
                <a:gd name="T11" fmla="*/ 1427 h 1724"/>
                <a:gd name="T12" fmla="*/ 1375 w 1970"/>
                <a:gd name="T13" fmla="*/ 1563 h 1724"/>
                <a:gd name="T14" fmla="*/ 1275 w 1970"/>
                <a:gd name="T15" fmla="*/ 1677 h 1724"/>
                <a:gd name="T16" fmla="*/ 1132 w 1970"/>
                <a:gd name="T17" fmla="*/ 1721 h 1724"/>
                <a:gd name="T18" fmla="*/ 790 w 1970"/>
                <a:gd name="T19" fmla="*/ 1615 h 1724"/>
                <a:gd name="T20" fmla="*/ 667 w 1970"/>
                <a:gd name="T21" fmla="*/ 1594 h 1724"/>
                <a:gd name="T22" fmla="*/ 645 w 1970"/>
                <a:gd name="T23" fmla="*/ 1471 h 1724"/>
                <a:gd name="T24" fmla="*/ 557 w 1970"/>
                <a:gd name="T25" fmla="*/ 1471 h 1724"/>
                <a:gd name="T26" fmla="*/ 483 w 1970"/>
                <a:gd name="T27" fmla="*/ 1363 h 1724"/>
                <a:gd name="T28" fmla="*/ 450 w 1970"/>
                <a:gd name="T29" fmla="*/ 1330 h 1724"/>
                <a:gd name="T30" fmla="*/ 341 w 1970"/>
                <a:gd name="T31" fmla="*/ 1258 h 1724"/>
                <a:gd name="T32" fmla="*/ 342 w 1970"/>
                <a:gd name="T33" fmla="*/ 1169 h 1724"/>
                <a:gd name="T34" fmla="*/ 217 w 1970"/>
                <a:gd name="T35" fmla="*/ 1149 h 1724"/>
                <a:gd name="T36" fmla="*/ 197 w 1970"/>
                <a:gd name="T37" fmla="*/ 1026 h 1724"/>
                <a:gd name="T38" fmla="*/ 0 w 1970"/>
                <a:gd name="T39" fmla="*/ 606 h 1724"/>
                <a:gd name="T40" fmla="*/ 67 w 1970"/>
                <a:gd name="T41" fmla="*/ 572 h 1724"/>
                <a:gd name="T42" fmla="*/ 436 w 1970"/>
                <a:gd name="T43" fmla="*/ 844 h 1724"/>
                <a:gd name="T44" fmla="*/ 525 w 1970"/>
                <a:gd name="T45" fmla="*/ 935 h 1724"/>
                <a:gd name="T46" fmla="*/ 538 w 1970"/>
                <a:gd name="T47" fmla="*/ 994 h 1724"/>
                <a:gd name="T48" fmla="*/ 658 w 1970"/>
                <a:gd name="T49" fmla="*/ 1042 h 1724"/>
                <a:gd name="T50" fmla="*/ 651 w 1970"/>
                <a:gd name="T51" fmla="*/ 1163 h 1724"/>
                <a:gd name="T52" fmla="*/ 773 w 1970"/>
                <a:gd name="T53" fmla="*/ 1157 h 1724"/>
                <a:gd name="T54" fmla="*/ 822 w 1970"/>
                <a:gd name="T55" fmla="*/ 1276 h 1724"/>
                <a:gd name="T56" fmla="*/ 880 w 1970"/>
                <a:gd name="T57" fmla="*/ 1288 h 1724"/>
                <a:gd name="T58" fmla="*/ 973 w 1970"/>
                <a:gd name="T59" fmla="*/ 1384 h 1724"/>
                <a:gd name="T60" fmla="*/ 1156 w 1970"/>
                <a:gd name="T61" fmla="*/ 1630 h 1724"/>
                <a:gd name="T62" fmla="*/ 1225 w 1970"/>
                <a:gd name="T63" fmla="*/ 1587 h 1724"/>
                <a:gd name="T64" fmla="*/ 1065 w 1970"/>
                <a:gd name="T65" fmla="*/ 1384 h 1724"/>
                <a:gd name="T66" fmla="*/ 1100 w 1970"/>
                <a:gd name="T67" fmla="*/ 1316 h 1724"/>
                <a:gd name="T68" fmla="*/ 1305 w 1970"/>
                <a:gd name="T69" fmla="*/ 1482 h 1724"/>
                <a:gd name="T70" fmla="*/ 1373 w 1970"/>
                <a:gd name="T71" fmla="*/ 1438 h 1724"/>
                <a:gd name="T72" fmla="*/ 1215 w 1970"/>
                <a:gd name="T73" fmla="*/ 1235 h 1724"/>
                <a:gd name="T74" fmla="*/ 1250 w 1970"/>
                <a:gd name="T75" fmla="*/ 1168 h 1724"/>
                <a:gd name="T76" fmla="*/ 1455 w 1970"/>
                <a:gd name="T77" fmla="*/ 1334 h 1724"/>
                <a:gd name="T78" fmla="*/ 1523 w 1970"/>
                <a:gd name="T79" fmla="*/ 1289 h 1724"/>
                <a:gd name="T80" fmla="*/ 1364 w 1970"/>
                <a:gd name="T81" fmla="*/ 1086 h 1724"/>
                <a:gd name="T82" fmla="*/ 1399 w 1970"/>
                <a:gd name="T83" fmla="*/ 1020 h 1724"/>
                <a:gd name="T84" fmla="*/ 1605 w 1970"/>
                <a:gd name="T85" fmla="*/ 1185 h 1724"/>
                <a:gd name="T86" fmla="*/ 1673 w 1970"/>
                <a:gd name="T87" fmla="*/ 1141 h 1724"/>
                <a:gd name="T88" fmla="*/ 1657 w 1970"/>
                <a:gd name="T89" fmla="*/ 1084 h 1724"/>
                <a:gd name="T90" fmla="*/ 1555 w 1970"/>
                <a:gd name="T91" fmla="*/ 982 h 1724"/>
                <a:gd name="T92" fmla="*/ 1384 w 1970"/>
                <a:gd name="T93" fmla="*/ 811 h 1724"/>
                <a:gd name="T94" fmla="*/ 1203 w 1970"/>
                <a:gd name="T95" fmla="*/ 632 h 1724"/>
                <a:gd name="T96" fmla="*/ 1074 w 1970"/>
                <a:gd name="T97" fmla="*/ 504 h 1724"/>
                <a:gd name="T98" fmla="*/ 1026 w 1970"/>
                <a:gd name="T99" fmla="*/ 477 h 1724"/>
                <a:gd name="T100" fmla="*/ 938 w 1970"/>
                <a:gd name="T101" fmla="*/ 549 h 1724"/>
                <a:gd name="T102" fmla="*/ 806 w 1970"/>
                <a:gd name="T103" fmla="*/ 747 h 1724"/>
                <a:gd name="T104" fmla="*/ 631 w 1970"/>
                <a:gd name="T105" fmla="*/ 769 h 1724"/>
                <a:gd name="T106" fmla="*/ 524 w 1970"/>
                <a:gd name="T107" fmla="*/ 642 h 1724"/>
                <a:gd name="T108" fmla="*/ 743 w 1970"/>
                <a:gd name="T109" fmla="*/ 104 h 1724"/>
                <a:gd name="T110" fmla="*/ 829 w 1970"/>
                <a:gd name="T111" fmla="*/ 35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0" h="1724">
                  <a:moveTo>
                    <a:pt x="965" y="0"/>
                  </a:moveTo>
                  <a:lnTo>
                    <a:pt x="1000" y="1"/>
                  </a:lnTo>
                  <a:lnTo>
                    <a:pt x="1036" y="6"/>
                  </a:lnTo>
                  <a:lnTo>
                    <a:pt x="1075" y="16"/>
                  </a:lnTo>
                  <a:lnTo>
                    <a:pt x="1506" y="151"/>
                  </a:lnTo>
                  <a:lnTo>
                    <a:pt x="1517" y="155"/>
                  </a:lnTo>
                  <a:lnTo>
                    <a:pt x="1525" y="162"/>
                  </a:lnTo>
                  <a:lnTo>
                    <a:pt x="1958" y="591"/>
                  </a:lnTo>
                  <a:lnTo>
                    <a:pt x="1966" y="603"/>
                  </a:lnTo>
                  <a:lnTo>
                    <a:pt x="1970" y="617"/>
                  </a:lnTo>
                  <a:lnTo>
                    <a:pt x="1970" y="631"/>
                  </a:lnTo>
                  <a:lnTo>
                    <a:pt x="1966" y="645"/>
                  </a:lnTo>
                  <a:lnTo>
                    <a:pt x="1958" y="657"/>
                  </a:lnTo>
                  <a:lnTo>
                    <a:pt x="1659" y="954"/>
                  </a:lnTo>
                  <a:lnTo>
                    <a:pt x="1731" y="1026"/>
                  </a:lnTo>
                  <a:lnTo>
                    <a:pt x="1747" y="1046"/>
                  </a:lnTo>
                  <a:lnTo>
                    <a:pt x="1760" y="1067"/>
                  </a:lnTo>
                  <a:lnTo>
                    <a:pt x="1767" y="1090"/>
                  </a:lnTo>
                  <a:lnTo>
                    <a:pt x="1770" y="1115"/>
                  </a:lnTo>
                  <a:lnTo>
                    <a:pt x="1769" y="1140"/>
                  </a:lnTo>
                  <a:lnTo>
                    <a:pt x="1764" y="1164"/>
                  </a:lnTo>
                  <a:lnTo>
                    <a:pt x="1754" y="1188"/>
                  </a:lnTo>
                  <a:lnTo>
                    <a:pt x="1741" y="1211"/>
                  </a:lnTo>
                  <a:lnTo>
                    <a:pt x="1723" y="1232"/>
                  </a:lnTo>
                  <a:lnTo>
                    <a:pt x="1700" y="1252"/>
                  </a:lnTo>
                  <a:lnTo>
                    <a:pt x="1675" y="1265"/>
                  </a:lnTo>
                  <a:lnTo>
                    <a:pt x="1648" y="1275"/>
                  </a:lnTo>
                  <a:lnTo>
                    <a:pt x="1620" y="1279"/>
                  </a:lnTo>
                  <a:lnTo>
                    <a:pt x="1616" y="1306"/>
                  </a:lnTo>
                  <a:lnTo>
                    <a:pt x="1607" y="1333"/>
                  </a:lnTo>
                  <a:lnTo>
                    <a:pt x="1593" y="1358"/>
                  </a:lnTo>
                  <a:lnTo>
                    <a:pt x="1573" y="1381"/>
                  </a:lnTo>
                  <a:lnTo>
                    <a:pt x="1550" y="1400"/>
                  </a:lnTo>
                  <a:lnTo>
                    <a:pt x="1525" y="1414"/>
                  </a:lnTo>
                  <a:lnTo>
                    <a:pt x="1498" y="1423"/>
                  </a:lnTo>
                  <a:lnTo>
                    <a:pt x="1471" y="1427"/>
                  </a:lnTo>
                  <a:lnTo>
                    <a:pt x="1466" y="1455"/>
                  </a:lnTo>
                  <a:lnTo>
                    <a:pt x="1457" y="1482"/>
                  </a:lnTo>
                  <a:lnTo>
                    <a:pt x="1443" y="1507"/>
                  </a:lnTo>
                  <a:lnTo>
                    <a:pt x="1424" y="1529"/>
                  </a:lnTo>
                  <a:lnTo>
                    <a:pt x="1401" y="1548"/>
                  </a:lnTo>
                  <a:lnTo>
                    <a:pt x="1375" y="1563"/>
                  </a:lnTo>
                  <a:lnTo>
                    <a:pt x="1349" y="1572"/>
                  </a:lnTo>
                  <a:lnTo>
                    <a:pt x="1321" y="1575"/>
                  </a:lnTo>
                  <a:lnTo>
                    <a:pt x="1317" y="1603"/>
                  </a:lnTo>
                  <a:lnTo>
                    <a:pt x="1308" y="1629"/>
                  </a:lnTo>
                  <a:lnTo>
                    <a:pt x="1294" y="1654"/>
                  </a:lnTo>
                  <a:lnTo>
                    <a:pt x="1275" y="1677"/>
                  </a:lnTo>
                  <a:lnTo>
                    <a:pt x="1254" y="1695"/>
                  </a:lnTo>
                  <a:lnTo>
                    <a:pt x="1231" y="1708"/>
                  </a:lnTo>
                  <a:lnTo>
                    <a:pt x="1207" y="1718"/>
                  </a:lnTo>
                  <a:lnTo>
                    <a:pt x="1182" y="1723"/>
                  </a:lnTo>
                  <a:lnTo>
                    <a:pt x="1157" y="1724"/>
                  </a:lnTo>
                  <a:lnTo>
                    <a:pt x="1132" y="1721"/>
                  </a:lnTo>
                  <a:lnTo>
                    <a:pt x="1108" y="1714"/>
                  </a:lnTo>
                  <a:lnTo>
                    <a:pt x="1086" y="1702"/>
                  </a:lnTo>
                  <a:lnTo>
                    <a:pt x="1068" y="1687"/>
                  </a:lnTo>
                  <a:lnTo>
                    <a:pt x="895" y="1515"/>
                  </a:lnTo>
                  <a:lnTo>
                    <a:pt x="807" y="1602"/>
                  </a:lnTo>
                  <a:lnTo>
                    <a:pt x="790" y="1615"/>
                  </a:lnTo>
                  <a:lnTo>
                    <a:pt x="770" y="1623"/>
                  </a:lnTo>
                  <a:lnTo>
                    <a:pt x="749" y="1627"/>
                  </a:lnTo>
                  <a:lnTo>
                    <a:pt x="727" y="1626"/>
                  </a:lnTo>
                  <a:lnTo>
                    <a:pt x="705" y="1620"/>
                  </a:lnTo>
                  <a:lnTo>
                    <a:pt x="685" y="1610"/>
                  </a:lnTo>
                  <a:lnTo>
                    <a:pt x="667" y="1594"/>
                  </a:lnTo>
                  <a:lnTo>
                    <a:pt x="651" y="1575"/>
                  </a:lnTo>
                  <a:lnTo>
                    <a:pt x="640" y="1554"/>
                  </a:lnTo>
                  <a:lnTo>
                    <a:pt x="634" y="1533"/>
                  </a:lnTo>
                  <a:lnTo>
                    <a:pt x="633" y="1511"/>
                  </a:lnTo>
                  <a:lnTo>
                    <a:pt x="636" y="1490"/>
                  </a:lnTo>
                  <a:lnTo>
                    <a:pt x="645" y="1471"/>
                  </a:lnTo>
                  <a:lnTo>
                    <a:pt x="657" y="1454"/>
                  </a:lnTo>
                  <a:lnTo>
                    <a:pt x="640" y="1467"/>
                  </a:lnTo>
                  <a:lnTo>
                    <a:pt x="621" y="1475"/>
                  </a:lnTo>
                  <a:lnTo>
                    <a:pt x="600" y="1478"/>
                  </a:lnTo>
                  <a:lnTo>
                    <a:pt x="578" y="1477"/>
                  </a:lnTo>
                  <a:lnTo>
                    <a:pt x="557" y="1471"/>
                  </a:lnTo>
                  <a:lnTo>
                    <a:pt x="536" y="1461"/>
                  </a:lnTo>
                  <a:lnTo>
                    <a:pt x="517" y="1445"/>
                  </a:lnTo>
                  <a:lnTo>
                    <a:pt x="501" y="1426"/>
                  </a:lnTo>
                  <a:lnTo>
                    <a:pt x="491" y="1406"/>
                  </a:lnTo>
                  <a:lnTo>
                    <a:pt x="484" y="1385"/>
                  </a:lnTo>
                  <a:lnTo>
                    <a:pt x="483" y="1363"/>
                  </a:lnTo>
                  <a:lnTo>
                    <a:pt x="487" y="1341"/>
                  </a:lnTo>
                  <a:lnTo>
                    <a:pt x="495" y="1322"/>
                  </a:lnTo>
                  <a:lnTo>
                    <a:pt x="508" y="1305"/>
                  </a:lnTo>
                  <a:lnTo>
                    <a:pt x="491" y="1318"/>
                  </a:lnTo>
                  <a:lnTo>
                    <a:pt x="472" y="1327"/>
                  </a:lnTo>
                  <a:lnTo>
                    <a:pt x="450" y="1330"/>
                  </a:lnTo>
                  <a:lnTo>
                    <a:pt x="428" y="1329"/>
                  </a:lnTo>
                  <a:lnTo>
                    <a:pt x="407" y="1322"/>
                  </a:lnTo>
                  <a:lnTo>
                    <a:pt x="386" y="1312"/>
                  </a:lnTo>
                  <a:lnTo>
                    <a:pt x="367" y="1297"/>
                  </a:lnTo>
                  <a:lnTo>
                    <a:pt x="351" y="1279"/>
                  </a:lnTo>
                  <a:lnTo>
                    <a:pt x="341" y="1258"/>
                  </a:lnTo>
                  <a:lnTo>
                    <a:pt x="335" y="1236"/>
                  </a:lnTo>
                  <a:lnTo>
                    <a:pt x="334" y="1214"/>
                  </a:lnTo>
                  <a:lnTo>
                    <a:pt x="337" y="1193"/>
                  </a:lnTo>
                  <a:lnTo>
                    <a:pt x="345" y="1174"/>
                  </a:lnTo>
                  <a:lnTo>
                    <a:pt x="359" y="1157"/>
                  </a:lnTo>
                  <a:lnTo>
                    <a:pt x="342" y="1169"/>
                  </a:lnTo>
                  <a:lnTo>
                    <a:pt x="322" y="1178"/>
                  </a:lnTo>
                  <a:lnTo>
                    <a:pt x="301" y="1182"/>
                  </a:lnTo>
                  <a:lnTo>
                    <a:pt x="279" y="1180"/>
                  </a:lnTo>
                  <a:lnTo>
                    <a:pt x="257" y="1175"/>
                  </a:lnTo>
                  <a:lnTo>
                    <a:pt x="236" y="1164"/>
                  </a:lnTo>
                  <a:lnTo>
                    <a:pt x="217" y="1149"/>
                  </a:lnTo>
                  <a:lnTo>
                    <a:pt x="203" y="1130"/>
                  </a:lnTo>
                  <a:lnTo>
                    <a:pt x="191" y="1109"/>
                  </a:lnTo>
                  <a:lnTo>
                    <a:pt x="186" y="1087"/>
                  </a:lnTo>
                  <a:lnTo>
                    <a:pt x="184" y="1065"/>
                  </a:lnTo>
                  <a:lnTo>
                    <a:pt x="188" y="1045"/>
                  </a:lnTo>
                  <a:lnTo>
                    <a:pt x="197" y="1026"/>
                  </a:lnTo>
                  <a:lnTo>
                    <a:pt x="209" y="1008"/>
                  </a:lnTo>
                  <a:lnTo>
                    <a:pt x="293" y="925"/>
                  </a:lnTo>
                  <a:lnTo>
                    <a:pt x="12" y="647"/>
                  </a:lnTo>
                  <a:lnTo>
                    <a:pt x="4" y="635"/>
                  </a:lnTo>
                  <a:lnTo>
                    <a:pt x="0" y="621"/>
                  </a:lnTo>
                  <a:lnTo>
                    <a:pt x="0" y="606"/>
                  </a:lnTo>
                  <a:lnTo>
                    <a:pt x="4" y="593"/>
                  </a:lnTo>
                  <a:lnTo>
                    <a:pt x="12" y="580"/>
                  </a:lnTo>
                  <a:lnTo>
                    <a:pt x="25" y="572"/>
                  </a:lnTo>
                  <a:lnTo>
                    <a:pt x="38" y="568"/>
                  </a:lnTo>
                  <a:lnTo>
                    <a:pt x="52" y="568"/>
                  </a:lnTo>
                  <a:lnTo>
                    <a:pt x="67" y="572"/>
                  </a:lnTo>
                  <a:lnTo>
                    <a:pt x="78" y="580"/>
                  </a:lnTo>
                  <a:lnTo>
                    <a:pt x="360" y="860"/>
                  </a:lnTo>
                  <a:lnTo>
                    <a:pt x="377" y="850"/>
                  </a:lnTo>
                  <a:lnTo>
                    <a:pt x="395" y="844"/>
                  </a:lnTo>
                  <a:lnTo>
                    <a:pt x="415" y="842"/>
                  </a:lnTo>
                  <a:lnTo>
                    <a:pt x="436" y="844"/>
                  </a:lnTo>
                  <a:lnTo>
                    <a:pt x="456" y="850"/>
                  </a:lnTo>
                  <a:lnTo>
                    <a:pt x="476" y="860"/>
                  </a:lnTo>
                  <a:lnTo>
                    <a:pt x="493" y="875"/>
                  </a:lnTo>
                  <a:lnTo>
                    <a:pt x="508" y="894"/>
                  </a:lnTo>
                  <a:lnTo>
                    <a:pt x="519" y="913"/>
                  </a:lnTo>
                  <a:lnTo>
                    <a:pt x="525" y="935"/>
                  </a:lnTo>
                  <a:lnTo>
                    <a:pt x="526" y="957"/>
                  </a:lnTo>
                  <a:lnTo>
                    <a:pt x="523" y="978"/>
                  </a:lnTo>
                  <a:lnTo>
                    <a:pt x="515" y="998"/>
                  </a:lnTo>
                  <a:lnTo>
                    <a:pt x="501" y="1014"/>
                  </a:lnTo>
                  <a:lnTo>
                    <a:pt x="519" y="1002"/>
                  </a:lnTo>
                  <a:lnTo>
                    <a:pt x="538" y="994"/>
                  </a:lnTo>
                  <a:lnTo>
                    <a:pt x="560" y="989"/>
                  </a:lnTo>
                  <a:lnTo>
                    <a:pt x="581" y="991"/>
                  </a:lnTo>
                  <a:lnTo>
                    <a:pt x="603" y="997"/>
                  </a:lnTo>
                  <a:lnTo>
                    <a:pt x="624" y="1008"/>
                  </a:lnTo>
                  <a:lnTo>
                    <a:pt x="643" y="1024"/>
                  </a:lnTo>
                  <a:lnTo>
                    <a:pt x="658" y="1042"/>
                  </a:lnTo>
                  <a:lnTo>
                    <a:pt x="669" y="1062"/>
                  </a:lnTo>
                  <a:lnTo>
                    <a:pt x="675" y="1084"/>
                  </a:lnTo>
                  <a:lnTo>
                    <a:pt x="676" y="1106"/>
                  </a:lnTo>
                  <a:lnTo>
                    <a:pt x="673" y="1127"/>
                  </a:lnTo>
                  <a:lnTo>
                    <a:pt x="664" y="1147"/>
                  </a:lnTo>
                  <a:lnTo>
                    <a:pt x="651" y="1163"/>
                  </a:lnTo>
                  <a:lnTo>
                    <a:pt x="668" y="1150"/>
                  </a:lnTo>
                  <a:lnTo>
                    <a:pt x="688" y="1142"/>
                  </a:lnTo>
                  <a:lnTo>
                    <a:pt x="708" y="1138"/>
                  </a:lnTo>
                  <a:lnTo>
                    <a:pt x="730" y="1139"/>
                  </a:lnTo>
                  <a:lnTo>
                    <a:pt x="752" y="1145"/>
                  </a:lnTo>
                  <a:lnTo>
                    <a:pt x="773" y="1157"/>
                  </a:lnTo>
                  <a:lnTo>
                    <a:pt x="792" y="1172"/>
                  </a:lnTo>
                  <a:lnTo>
                    <a:pt x="807" y="1190"/>
                  </a:lnTo>
                  <a:lnTo>
                    <a:pt x="818" y="1211"/>
                  </a:lnTo>
                  <a:lnTo>
                    <a:pt x="824" y="1233"/>
                  </a:lnTo>
                  <a:lnTo>
                    <a:pt x="826" y="1255"/>
                  </a:lnTo>
                  <a:lnTo>
                    <a:pt x="822" y="1276"/>
                  </a:lnTo>
                  <a:lnTo>
                    <a:pt x="813" y="1294"/>
                  </a:lnTo>
                  <a:lnTo>
                    <a:pt x="801" y="1312"/>
                  </a:lnTo>
                  <a:lnTo>
                    <a:pt x="817" y="1298"/>
                  </a:lnTo>
                  <a:lnTo>
                    <a:pt x="837" y="1290"/>
                  </a:lnTo>
                  <a:lnTo>
                    <a:pt x="858" y="1287"/>
                  </a:lnTo>
                  <a:lnTo>
                    <a:pt x="880" y="1288"/>
                  </a:lnTo>
                  <a:lnTo>
                    <a:pt x="902" y="1294"/>
                  </a:lnTo>
                  <a:lnTo>
                    <a:pt x="922" y="1305"/>
                  </a:lnTo>
                  <a:lnTo>
                    <a:pt x="941" y="1320"/>
                  </a:lnTo>
                  <a:lnTo>
                    <a:pt x="958" y="1339"/>
                  </a:lnTo>
                  <a:lnTo>
                    <a:pt x="968" y="1361"/>
                  </a:lnTo>
                  <a:lnTo>
                    <a:pt x="973" y="1384"/>
                  </a:lnTo>
                  <a:lnTo>
                    <a:pt x="974" y="1406"/>
                  </a:lnTo>
                  <a:lnTo>
                    <a:pt x="970" y="1427"/>
                  </a:lnTo>
                  <a:lnTo>
                    <a:pt x="960" y="1447"/>
                  </a:lnTo>
                  <a:lnTo>
                    <a:pt x="1134" y="1620"/>
                  </a:lnTo>
                  <a:lnTo>
                    <a:pt x="1144" y="1627"/>
                  </a:lnTo>
                  <a:lnTo>
                    <a:pt x="1156" y="1630"/>
                  </a:lnTo>
                  <a:lnTo>
                    <a:pt x="1169" y="1630"/>
                  </a:lnTo>
                  <a:lnTo>
                    <a:pt x="1183" y="1627"/>
                  </a:lnTo>
                  <a:lnTo>
                    <a:pt x="1196" y="1621"/>
                  </a:lnTo>
                  <a:lnTo>
                    <a:pt x="1209" y="1612"/>
                  </a:lnTo>
                  <a:lnTo>
                    <a:pt x="1218" y="1599"/>
                  </a:lnTo>
                  <a:lnTo>
                    <a:pt x="1225" y="1587"/>
                  </a:lnTo>
                  <a:lnTo>
                    <a:pt x="1228" y="1573"/>
                  </a:lnTo>
                  <a:lnTo>
                    <a:pt x="1228" y="1560"/>
                  </a:lnTo>
                  <a:lnTo>
                    <a:pt x="1224" y="1547"/>
                  </a:lnTo>
                  <a:lnTo>
                    <a:pt x="1216" y="1538"/>
                  </a:lnTo>
                  <a:lnTo>
                    <a:pt x="1074" y="1396"/>
                  </a:lnTo>
                  <a:lnTo>
                    <a:pt x="1065" y="1384"/>
                  </a:lnTo>
                  <a:lnTo>
                    <a:pt x="1061" y="1370"/>
                  </a:lnTo>
                  <a:lnTo>
                    <a:pt x="1061" y="1356"/>
                  </a:lnTo>
                  <a:lnTo>
                    <a:pt x="1065" y="1342"/>
                  </a:lnTo>
                  <a:lnTo>
                    <a:pt x="1074" y="1330"/>
                  </a:lnTo>
                  <a:lnTo>
                    <a:pt x="1086" y="1321"/>
                  </a:lnTo>
                  <a:lnTo>
                    <a:pt x="1100" y="1316"/>
                  </a:lnTo>
                  <a:lnTo>
                    <a:pt x="1115" y="1316"/>
                  </a:lnTo>
                  <a:lnTo>
                    <a:pt x="1128" y="1321"/>
                  </a:lnTo>
                  <a:lnTo>
                    <a:pt x="1140" y="1330"/>
                  </a:lnTo>
                  <a:lnTo>
                    <a:pt x="1283" y="1471"/>
                  </a:lnTo>
                  <a:lnTo>
                    <a:pt x="1294" y="1478"/>
                  </a:lnTo>
                  <a:lnTo>
                    <a:pt x="1305" y="1482"/>
                  </a:lnTo>
                  <a:lnTo>
                    <a:pt x="1319" y="1483"/>
                  </a:lnTo>
                  <a:lnTo>
                    <a:pt x="1332" y="1480"/>
                  </a:lnTo>
                  <a:lnTo>
                    <a:pt x="1346" y="1472"/>
                  </a:lnTo>
                  <a:lnTo>
                    <a:pt x="1358" y="1463"/>
                  </a:lnTo>
                  <a:lnTo>
                    <a:pt x="1367" y="1451"/>
                  </a:lnTo>
                  <a:lnTo>
                    <a:pt x="1373" y="1438"/>
                  </a:lnTo>
                  <a:lnTo>
                    <a:pt x="1377" y="1424"/>
                  </a:lnTo>
                  <a:lnTo>
                    <a:pt x="1376" y="1411"/>
                  </a:lnTo>
                  <a:lnTo>
                    <a:pt x="1373" y="1399"/>
                  </a:lnTo>
                  <a:lnTo>
                    <a:pt x="1366" y="1389"/>
                  </a:lnTo>
                  <a:lnTo>
                    <a:pt x="1224" y="1247"/>
                  </a:lnTo>
                  <a:lnTo>
                    <a:pt x="1215" y="1235"/>
                  </a:lnTo>
                  <a:lnTo>
                    <a:pt x="1210" y="1221"/>
                  </a:lnTo>
                  <a:lnTo>
                    <a:pt x="1210" y="1207"/>
                  </a:lnTo>
                  <a:lnTo>
                    <a:pt x="1215" y="1193"/>
                  </a:lnTo>
                  <a:lnTo>
                    <a:pt x="1224" y="1181"/>
                  </a:lnTo>
                  <a:lnTo>
                    <a:pt x="1236" y="1173"/>
                  </a:lnTo>
                  <a:lnTo>
                    <a:pt x="1250" y="1168"/>
                  </a:lnTo>
                  <a:lnTo>
                    <a:pt x="1264" y="1168"/>
                  </a:lnTo>
                  <a:lnTo>
                    <a:pt x="1278" y="1173"/>
                  </a:lnTo>
                  <a:lnTo>
                    <a:pt x="1291" y="1181"/>
                  </a:lnTo>
                  <a:lnTo>
                    <a:pt x="1433" y="1322"/>
                  </a:lnTo>
                  <a:lnTo>
                    <a:pt x="1442" y="1330"/>
                  </a:lnTo>
                  <a:lnTo>
                    <a:pt x="1455" y="1334"/>
                  </a:lnTo>
                  <a:lnTo>
                    <a:pt x="1469" y="1334"/>
                  </a:lnTo>
                  <a:lnTo>
                    <a:pt x="1482" y="1331"/>
                  </a:lnTo>
                  <a:lnTo>
                    <a:pt x="1495" y="1324"/>
                  </a:lnTo>
                  <a:lnTo>
                    <a:pt x="1507" y="1315"/>
                  </a:lnTo>
                  <a:lnTo>
                    <a:pt x="1517" y="1303"/>
                  </a:lnTo>
                  <a:lnTo>
                    <a:pt x="1523" y="1289"/>
                  </a:lnTo>
                  <a:lnTo>
                    <a:pt x="1526" y="1276"/>
                  </a:lnTo>
                  <a:lnTo>
                    <a:pt x="1526" y="1263"/>
                  </a:lnTo>
                  <a:lnTo>
                    <a:pt x="1523" y="1251"/>
                  </a:lnTo>
                  <a:lnTo>
                    <a:pt x="1516" y="1240"/>
                  </a:lnTo>
                  <a:lnTo>
                    <a:pt x="1373" y="1099"/>
                  </a:lnTo>
                  <a:lnTo>
                    <a:pt x="1364" y="1086"/>
                  </a:lnTo>
                  <a:lnTo>
                    <a:pt x="1360" y="1073"/>
                  </a:lnTo>
                  <a:lnTo>
                    <a:pt x="1360" y="1059"/>
                  </a:lnTo>
                  <a:lnTo>
                    <a:pt x="1364" y="1045"/>
                  </a:lnTo>
                  <a:lnTo>
                    <a:pt x="1373" y="1033"/>
                  </a:lnTo>
                  <a:lnTo>
                    <a:pt x="1386" y="1024"/>
                  </a:lnTo>
                  <a:lnTo>
                    <a:pt x="1399" y="1020"/>
                  </a:lnTo>
                  <a:lnTo>
                    <a:pt x="1413" y="1020"/>
                  </a:lnTo>
                  <a:lnTo>
                    <a:pt x="1428" y="1024"/>
                  </a:lnTo>
                  <a:lnTo>
                    <a:pt x="1439" y="1033"/>
                  </a:lnTo>
                  <a:lnTo>
                    <a:pt x="1582" y="1175"/>
                  </a:lnTo>
                  <a:lnTo>
                    <a:pt x="1592" y="1182"/>
                  </a:lnTo>
                  <a:lnTo>
                    <a:pt x="1605" y="1185"/>
                  </a:lnTo>
                  <a:lnTo>
                    <a:pt x="1617" y="1185"/>
                  </a:lnTo>
                  <a:lnTo>
                    <a:pt x="1631" y="1182"/>
                  </a:lnTo>
                  <a:lnTo>
                    <a:pt x="1644" y="1176"/>
                  </a:lnTo>
                  <a:lnTo>
                    <a:pt x="1657" y="1166"/>
                  </a:lnTo>
                  <a:lnTo>
                    <a:pt x="1666" y="1154"/>
                  </a:lnTo>
                  <a:lnTo>
                    <a:pt x="1673" y="1141"/>
                  </a:lnTo>
                  <a:lnTo>
                    <a:pt x="1676" y="1127"/>
                  </a:lnTo>
                  <a:lnTo>
                    <a:pt x="1676" y="1114"/>
                  </a:lnTo>
                  <a:lnTo>
                    <a:pt x="1673" y="1102"/>
                  </a:lnTo>
                  <a:lnTo>
                    <a:pt x="1665" y="1091"/>
                  </a:lnTo>
                  <a:lnTo>
                    <a:pt x="1663" y="1089"/>
                  </a:lnTo>
                  <a:lnTo>
                    <a:pt x="1657" y="1084"/>
                  </a:lnTo>
                  <a:lnTo>
                    <a:pt x="1648" y="1075"/>
                  </a:lnTo>
                  <a:lnTo>
                    <a:pt x="1635" y="1061"/>
                  </a:lnTo>
                  <a:lnTo>
                    <a:pt x="1618" y="1046"/>
                  </a:lnTo>
                  <a:lnTo>
                    <a:pt x="1599" y="1027"/>
                  </a:lnTo>
                  <a:lnTo>
                    <a:pt x="1578" y="1006"/>
                  </a:lnTo>
                  <a:lnTo>
                    <a:pt x="1555" y="982"/>
                  </a:lnTo>
                  <a:lnTo>
                    <a:pt x="1530" y="957"/>
                  </a:lnTo>
                  <a:lnTo>
                    <a:pt x="1503" y="930"/>
                  </a:lnTo>
                  <a:lnTo>
                    <a:pt x="1475" y="902"/>
                  </a:lnTo>
                  <a:lnTo>
                    <a:pt x="1444" y="873"/>
                  </a:lnTo>
                  <a:lnTo>
                    <a:pt x="1415" y="843"/>
                  </a:lnTo>
                  <a:lnTo>
                    <a:pt x="1384" y="811"/>
                  </a:lnTo>
                  <a:lnTo>
                    <a:pt x="1352" y="781"/>
                  </a:lnTo>
                  <a:lnTo>
                    <a:pt x="1322" y="750"/>
                  </a:lnTo>
                  <a:lnTo>
                    <a:pt x="1291" y="720"/>
                  </a:lnTo>
                  <a:lnTo>
                    <a:pt x="1260" y="690"/>
                  </a:lnTo>
                  <a:lnTo>
                    <a:pt x="1231" y="661"/>
                  </a:lnTo>
                  <a:lnTo>
                    <a:pt x="1203" y="632"/>
                  </a:lnTo>
                  <a:lnTo>
                    <a:pt x="1176" y="605"/>
                  </a:lnTo>
                  <a:lnTo>
                    <a:pt x="1151" y="581"/>
                  </a:lnTo>
                  <a:lnTo>
                    <a:pt x="1128" y="559"/>
                  </a:lnTo>
                  <a:lnTo>
                    <a:pt x="1107" y="538"/>
                  </a:lnTo>
                  <a:lnTo>
                    <a:pt x="1089" y="520"/>
                  </a:lnTo>
                  <a:lnTo>
                    <a:pt x="1074" y="504"/>
                  </a:lnTo>
                  <a:lnTo>
                    <a:pt x="1061" y="493"/>
                  </a:lnTo>
                  <a:lnTo>
                    <a:pt x="1057" y="489"/>
                  </a:lnTo>
                  <a:lnTo>
                    <a:pt x="1051" y="485"/>
                  </a:lnTo>
                  <a:lnTo>
                    <a:pt x="1045" y="481"/>
                  </a:lnTo>
                  <a:lnTo>
                    <a:pt x="1036" y="478"/>
                  </a:lnTo>
                  <a:lnTo>
                    <a:pt x="1026" y="477"/>
                  </a:lnTo>
                  <a:lnTo>
                    <a:pt x="1014" y="480"/>
                  </a:lnTo>
                  <a:lnTo>
                    <a:pt x="1001" y="486"/>
                  </a:lnTo>
                  <a:lnTo>
                    <a:pt x="986" y="496"/>
                  </a:lnTo>
                  <a:lnTo>
                    <a:pt x="968" y="512"/>
                  </a:lnTo>
                  <a:lnTo>
                    <a:pt x="952" y="529"/>
                  </a:lnTo>
                  <a:lnTo>
                    <a:pt x="938" y="549"/>
                  </a:lnTo>
                  <a:lnTo>
                    <a:pt x="926" y="569"/>
                  </a:lnTo>
                  <a:lnTo>
                    <a:pt x="861" y="688"/>
                  </a:lnTo>
                  <a:lnTo>
                    <a:pt x="853" y="700"/>
                  </a:lnTo>
                  <a:lnTo>
                    <a:pt x="844" y="713"/>
                  </a:lnTo>
                  <a:lnTo>
                    <a:pt x="831" y="725"/>
                  </a:lnTo>
                  <a:lnTo>
                    <a:pt x="806" y="747"/>
                  </a:lnTo>
                  <a:lnTo>
                    <a:pt x="779" y="764"/>
                  </a:lnTo>
                  <a:lnTo>
                    <a:pt x="750" y="776"/>
                  </a:lnTo>
                  <a:lnTo>
                    <a:pt x="721" y="782"/>
                  </a:lnTo>
                  <a:lnTo>
                    <a:pt x="692" y="783"/>
                  </a:lnTo>
                  <a:lnTo>
                    <a:pt x="661" y="779"/>
                  </a:lnTo>
                  <a:lnTo>
                    <a:pt x="631" y="769"/>
                  </a:lnTo>
                  <a:lnTo>
                    <a:pt x="603" y="753"/>
                  </a:lnTo>
                  <a:lnTo>
                    <a:pt x="578" y="733"/>
                  </a:lnTo>
                  <a:lnTo>
                    <a:pt x="556" y="709"/>
                  </a:lnTo>
                  <a:lnTo>
                    <a:pt x="539" y="682"/>
                  </a:lnTo>
                  <a:lnTo>
                    <a:pt x="530" y="662"/>
                  </a:lnTo>
                  <a:lnTo>
                    <a:pt x="524" y="642"/>
                  </a:lnTo>
                  <a:lnTo>
                    <a:pt x="522" y="622"/>
                  </a:lnTo>
                  <a:lnTo>
                    <a:pt x="524" y="604"/>
                  </a:lnTo>
                  <a:lnTo>
                    <a:pt x="528" y="588"/>
                  </a:lnTo>
                  <a:lnTo>
                    <a:pt x="721" y="138"/>
                  </a:lnTo>
                  <a:lnTo>
                    <a:pt x="730" y="122"/>
                  </a:lnTo>
                  <a:lnTo>
                    <a:pt x="743" y="104"/>
                  </a:lnTo>
                  <a:lnTo>
                    <a:pt x="760" y="86"/>
                  </a:lnTo>
                  <a:lnTo>
                    <a:pt x="768" y="78"/>
                  </a:lnTo>
                  <a:lnTo>
                    <a:pt x="779" y="68"/>
                  </a:lnTo>
                  <a:lnTo>
                    <a:pt x="793" y="57"/>
                  </a:lnTo>
                  <a:lnTo>
                    <a:pt x="810" y="47"/>
                  </a:lnTo>
                  <a:lnTo>
                    <a:pt x="829" y="35"/>
                  </a:lnTo>
                  <a:lnTo>
                    <a:pt x="852" y="24"/>
                  </a:lnTo>
                  <a:lnTo>
                    <a:pt x="876" y="14"/>
                  </a:lnTo>
                  <a:lnTo>
                    <a:pt x="903" y="7"/>
                  </a:lnTo>
                  <a:lnTo>
                    <a:pt x="933" y="2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442"/>
            <p:cNvSpPr>
              <a:spLocks noEditPoints="1"/>
            </p:cNvSpPr>
            <p:nvPr/>
          </p:nvSpPr>
          <p:spPr bwMode="auto">
            <a:xfrm>
              <a:off x="3713" y="3617"/>
              <a:ext cx="41" cy="41"/>
            </a:xfrm>
            <a:custGeom>
              <a:avLst/>
              <a:gdLst>
                <a:gd name="T0" fmla="*/ 473 w 699"/>
                <a:gd name="T1" fmla="*/ 445 h 697"/>
                <a:gd name="T2" fmla="*/ 452 w 699"/>
                <a:gd name="T3" fmla="*/ 447 h 697"/>
                <a:gd name="T4" fmla="*/ 434 w 699"/>
                <a:gd name="T5" fmla="*/ 455 h 697"/>
                <a:gd name="T6" fmla="*/ 418 w 699"/>
                <a:gd name="T7" fmla="*/ 467 h 697"/>
                <a:gd name="T8" fmla="*/ 407 w 699"/>
                <a:gd name="T9" fmla="*/ 482 h 697"/>
                <a:gd name="T10" fmla="*/ 399 w 699"/>
                <a:gd name="T11" fmla="*/ 501 h 697"/>
                <a:gd name="T12" fmla="*/ 396 w 699"/>
                <a:gd name="T13" fmla="*/ 522 h 697"/>
                <a:gd name="T14" fmla="*/ 399 w 699"/>
                <a:gd name="T15" fmla="*/ 541 h 697"/>
                <a:gd name="T16" fmla="*/ 407 w 699"/>
                <a:gd name="T17" fmla="*/ 560 h 697"/>
                <a:gd name="T18" fmla="*/ 418 w 699"/>
                <a:gd name="T19" fmla="*/ 576 h 697"/>
                <a:gd name="T20" fmla="*/ 434 w 699"/>
                <a:gd name="T21" fmla="*/ 587 h 697"/>
                <a:gd name="T22" fmla="*/ 452 w 699"/>
                <a:gd name="T23" fmla="*/ 596 h 697"/>
                <a:gd name="T24" fmla="*/ 473 w 699"/>
                <a:gd name="T25" fmla="*/ 598 h 697"/>
                <a:gd name="T26" fmla="*/ 493 w 699"/>
                <a:gd name="T27" fmla="*/ 596 h 697"/>
                <a:gd name="T28" fmla="*/ 512 w 699"/>
                <a:gd name="T29" fmla="*/ 587 h 697"/>
                <a:gd name="T30" fmla="*/ 527 w 699"/>
                <a:gd name="T31" fmla="*/ 576 h 697"/>
                <a:gd name="T32" fmla="*/ 540 w 699"/>
                <a:gd name="T33" fmla="*/ 560 h 697"/>
                <a:gd name="T34" fmla="*/ 547 w 699"/>
                <a:gd name="T35" fmla="*/ 541 h 697"/>
                <a:gd name="T36" fmla="*/ 550 w 699"/>
                <a:gd name="T37" fmla="*/ 522 h 697"/>
                <a:gd name="T38" fmla="*/ 547 w 699"/>
                <a:gd name="T39" fmla="*/ 501 h 697"/>
                <a:gd name="T40" fmla="*/ 540 w 699"/>
                <a:gd name="T41" fmla="*/ 482 h 697"/>
                <a:gd name="T42" fmla="*/ 527 w 699"/>
                <a:gd name="T43" fmla="*/ 467 h 697"/>
                <a:gd name="T44" fmla="*/ 512 w 699"/>
                <a:gd name="T45" fmla="*/ 455 h 697"/>
                <a:gd name="T46" fmla="*/ 493 w 699"/>
                <a:gd name="T47" fmla="*/ 447 h 697"/>
                <a:gd name="T48" fmla="*/ 473 w 699"/>
                <a:gd name="T49" fmla="*/ 445 h 697"/>
                <a:gd name="T50" fmla="*/ 215 w 699"/>
                <a:gd name="T51" fmla="*/ 0 h 697"/>
                <a:gd name="T52" fmla="*/ 236 w 699"/>
                <a:gd name="T53" fmla="*/ 0 h 697"/>
                <a:gd name="T54" fmla="*/ 256 w 699"/>
                <a:gd name="T55" fmla="*/ 6 h 697"/>
                <a:gd name="T56" fmla="*/ 275 w 699"/>
                <a:gd name="T57" fmla="*/ 14 h 697"/>
                <a:gd name="T58" fmla="*/ 292 w 699"/>
                <a:gd name="T59" fmla="*/ 27 h 697"/>
                <a:gd name="T60" fmla="*/ 672 w 699"/>
                <a:gd name="T61" fmla="*/ 405 h 697"/>
                <a:gd name="T62" fmla="*/ 685 w 699"/>
                <a:gd name="T63" fmla="*/ 422 h 697"/>
                <a:gd name="T64" fmla="*/ 695 w 699"/>
                <a:gd name="T65" fmla="*/ 442 h 697"/>
                <a:gd name="T66" fmla="*/ 699 w 699"/>
                <a:gd name="T67" fmla="*/ 461 h 697"/>
                <a:gd name="T68" fmla="*/ 699 w 699"/>
                <a:gd name="T69" fmla="*/ 482 h 697"/>
                <a:gd name="T70" fmla="*/ 695 w 699"/>
                <a:gd name="T71" fmla="*/ 502 h 697"/>
                <a:gd name="T72" fmla="*/ 685 w 699"/>
                <a:gd name="T73" fmla="*/ 521 h 697"/>
                <a:gd name="T74" fmla="*/ 673 w 699"/>
                <a:gd name="T75" fmla="*/ 537 h 697"/>
                <a:gd name="T76" fmla="*/ 540 w 699"/>
                <a:gd name="T77" fmla="*/ 669 h 697"/>
                <a:gd name="T78" fmla="*/ 522 w 699"/>
                <a:gd name="T79" fmla="*/ 683 h 697"/>
                <a:gd name="T80" fmla="*/ 503 w 699"/>
                <a:gd name="T81" fmla="*/ 691 h 697"/>
                <a:gd name="T82" fmla="*/ 483 w 699"/>
                <a:gd name="T83" fmla="*/ 697 h 697"/>
                <a:gd name="T84" fmla="*/ 462 w 699"/>
                <a:gd name="T85" fmla="*/ 697 h 697"/>
                <a:gd name="T86" fmla="*/ 443 w 699"/>
                <a:gd name="T87" fmla="*/ 691 h 697"/>
                <a:gd name="T88" fmla="*/ 424 w 699"/>
                <a:gd name="T89" fmla="*/ 683 h 697"/>
                <a:gd name="T90" fmla="*/ 407 w 699"/>
                <a:gd name="T91" fmla="*/ 669 h 697"/>
                <a:gd name="T92" fmla="*/ 26 w 699"/>
                <a:gd name="T93" fmla="*/ 292 h 697"/>
                <a:gd name="T94" fmla="*/ 13 w 699"/>
                <a:gd name="T95" fmla="*/ 275 h 697"/>
                <a:gd name="T96" fmla="*/ 4 w 699"/>
                <a:gd name="T97" fmla="*/ 256 h 697"/>
                <a:gd name="T98" fmla="*/ 0 w 699"/>
                <a:gd name="T99" fmla="*/ 236 h 697"/>
                <a:gd name="T100" fmla="*/ 0 w 699"/>
                <a:gd name="T101" fmla="*/ 216 h 697"/>
                <a:gd name="T102" fmla="*/ 4 w 699"/>
                <a:gd name="T103" fmla="*/ 196 h 697"/>
                <a:gd name="T104" fmla="*/ 13 w 699"/>
                <a:gd name="T105" fmla="*/ 176 h 697"/>
                <a:gd name="T106" fmla="*/ 26 w 699"/>
                <a:gd name="T107" fmla="*/ 160 h 697"/>
                <a:gd name="T108" fmla="*/ 159 w 699"/>
                <a:gd name="T109" fmla="*/ 27 h 697"/>
                <a:gd name="T110" fmla="*/ 177 w 699"/>
                <a:gd name="T111" fmla="*/ 14 h 697"/>
                <a:gd name="T112" fmla="*/ 195 w 699"/>
                <a:gd name="T113" fmla="*/ 6 h 697"/>
                <a:gd name="T114" fmla="*/ 215 w 699"/>
                <a:gd name="T115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9" h="697">
                  <a:moveTo>
                    <a:pt x="473" y="445"/>
                  </a:moveTo>
                  <a:lnTo>
                    <a:pt x="452" y="447"/>
                  </a:lnTo>
                  <a:lnTo>
                    <a:pt x="434" y="455"/>
                  </a:lnTo>
                  <a:lnTo>
                    <a:pt x="418" y="467"/>
                  </a:lnTo>
                  <a:lnTo>
                    <a:pt x="407" y="482"/>
                  </a:lnTo>
                  <a:lnTo>
                    <a:pt x="399" y="501"/>
                  </a:lnTo>
                  <a:lnTo>
                    <a:pt x="396" y="522"/>
                  </a:lnTo>
                  <a:lnTo>
                    <a:pt x="399" y="541"/>
                  </a:lnTo>
                  <a:lnTo>
                    <a:pt x="407" y="560"/>
                  </a:lnTo>
                  <a:lnTo>
                    <a:pt x="418" y="576"/>
                  </a:lnTo>
                  <a:lnTo>
                    <a:pt x="434" y="587"/>
                  </a:lnTo>
                  <a:lnTo>
                    <a:pt x="452" y="596"/>
                  </a:lnTo>
                  <a:lnTo>
                    <a:pt x="473" y="598"/>
                  </a:lnTo>
                  <a:lnTo>
                    <a:pt x="493" y="596"/>
                  </a:lnTo>
                  <a:lnTo>
                    <a:pt x="512" y="587"/>
                  </a:lnTo>
                  <a:lnTo>
                    <a:pt x="527" y="576"/>
                  </a:lnTo>
                  <a:lnTo>
                    <a:pt x="540" y="560"/>
                  </a:lnTo>
                  <a:lnTo>
                    <a:pt x="547" y="541"/>
                  </a:lnTo>
                  <a:lnTo>
                    <a:pt x="550" y="522"/>
                  </a:lnTo>
                  <a:lnTo>
                    <a:pt x="547" y="501"/>
                  </a:lnTo>
                  <a:lnTo>
                    <a:pt x="540" y="482"/>
                  </a:lnTo>
                  <a:lnTo>
                    <a:pt x="527" y="467"/>
                  </a:lnTo>
                  <a:lnTo>
                    <a:pt x="512" y="455"/>
                  </a:lnTo>
                  <a:lnTo>
                    <a:pt x="493" y="447"/>
                  </a:lnTo>
                  <a:lnTo>
                    <a:pt x="473" y="445"/>
                  </a:lnTo>
                  <a:close/>
                  <a:moveTo>
                    <a:pt x="215" y="0"/>
                  </a:moveTo>
                  <a:lnTo>
                    <a:pt x="236" y="0"/>
                  </a:lnTo>
                  <a:lnTo>
                    <a:pt x="256" y="6"/>
                  </a:lnTo>
                  <a:lnTo>
                    <a:pt x="275" y="14"/>
                  </a:lnTo>
                  <a:lnTo>
                    <a:pt x="292" y="27"/>
                  </a:lnTo>
                  <a:lnTo>
                    <a:pt x="672" y="405"/>
                  </a:lnTo>
                  <a:lnTo>
                    <a:pt x="685" y="422"/>
                  </a:lnTo>
                  <a:lnTo>
                    <a:pt x="695" y="442"/>
                  </a:lnTo>
                  <a:lnTo>
                    <a:pt x="699" y="461"/>
                  </a:lnTo>
                  <a:lnTo>
                    <a:pt x="699" y="482"/>
                  </a:lnTo>
                  <a:lnTo>
                    <a:pt x="695" y="502"/>
                  </a:lnTo>
                  <a:lnTo>
                    <a:pt x="685" y="521"/>
                  </a:lnTo>
                  <a:lnTo>
                    <a:pt x="673" y="537"/>
                  </a:lnTo>
                  <a:lnTo>
                    <a:pt x="540" y="669"/>
                  </a:lnTo>
                  <a:lnTo>
                    <a:pt x="522" y="683"/>
                  </a:lnTo>
                  <a:lnTo>
                    <a:pt x="503" y="691"/>
                  </a:lnTo>
                  <a:lnTo>
                    <a:pt x="483" y="697"/>
                  </a:lnTo>
                  <a:lnTo>
                    <a:pt x="462" y="697"/>
                  </a:lnTo>
                  <a:lnTo>
                    <a:pt x="443" y="691"/>
                  </a:lnTo>
                  <a:lnTo>
                    <a:pt x="424" y="683"/>
                  </a:lnTo>
                  <a:lnTo>
                    <a:pt x="407" y="669"/>
                  </a:lnTo>
                  <a:lnTo>
                    <a:pt x="26" y="292"/>
                  </a:lnTo>
                  <a:lnTo>
                    <a:pt x="13" y="275"/>
                  </a:lnTo>
                  <a:lnTo>
                    <a:pt x="4" y="256"/>
                  </a:lnTo>
                  <a:lnTo>
                    <a:pt x="0" y="236"/>
                  </a:lnTo>
                  <a:lnTo>
                    <a:pt x="0" y="216"/>
                  </a:lnTo>
                  <a:lnTo>
                    <a:pt x="4" y="196"/>
                  </a:lnTo>
                  <a:lnTo>
                    <a:pt x="13" y="176"/>
                  </a:lnTo>
                  <a:lnTo>
                    <a:pt x="26" y="160"/>
                  </a:lnTo>
                  <a:lnTo>
                    <a:pt x="159" y="27"/>
                  </a:lnTo>
                  <a:lnTo>
                    <a:pt x="177" y="14"/>
                  </a:lnTo>
                  <a:lnTo>
                    <a:pt x="195" y="6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55659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70199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33375" y="1933575"/>
            <a:ext cx="6972300" cy="4605992"/>
            <a:chOff x="1400175" y="323850"/>
            <a:chExt cx="6972300" cy="4605992"/>
          </a:xfrm>
        </p:grpSpPr>
        <p:sp>
          <p:nvSpPr>
            <p:cNvPr id="4" name="TextBox 3"/>
            <p:cNvSpPr txBox="1"/>
            <p:nvPr/>
          </p:nvSpPr>
          <p:spPr>
            <a:xfrm>
              <a:off x="1400175" y="323850"/>
              <a:ext cx="241935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r>
                <a:rPr lang="ru-RU" sz="20000" b="1" dirty="0" smtClean="0">
                  <a:solidFill>
                    <a:schemeClr val="bg1"/>
                  </a:solidFill>
                </a:rPr>
                <a:t>16</a:t>
              </a:r>
              <a:endParaRPr lang="ru-RU" sz="20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xmlns="" id="{7863A1DD-0893-47BB-9370-2906D39066A2}"/>
                </a:ext>
              </a:extLst>
            </p:cNvPr>
            <p:cNvCxnSpPr/>
            <p:nvPr/>
          </p:nvCxnSpPr>
          <p:spPr>
            <a:xfrm>
              <a:off x="2038350" y="3181350"/>
              <a:ext cx="9525" cy="1543050"/>
            </a:xfrm>
            <a:prstGeom prst="line">
              <a:avLst/>
            </a:prstGeom>
            <a:ln w="57150" cap="rnd">
              <a:solidFill>
                <a:schemeClr val="bg1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2263415" y="2806184"/>
              <a:ext cx="610906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+mj-lt"/>
                </a:rPr>
                <a:t>муниципальных программ</a:t>
              </a:r>
              <a:r>
                <a:rPr lang="ru-RU" dirty="0" smtClean="0">
                  <a:solidFill>
                    <a:schemeClr val="bg1"/>
                  </a:solidFill>
                </a:rPr>
                <a:t>, действующих в 2023 году,   то есть </a:t>
              </a:r>
              <a:r>
                <a:rPr lang="ru-RU" dirty="0" smtClean="0">
                  <a:solidFill>
                    <a:schemeClr val="bg1"/>
                  </a:solidFill>
                  <a:cs typeface="Times New Roman" pitchFamily="18" charset="0"/>
                </a:rPr>
                <a:t>бюджет города Курска является программно-ориентированным.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Диаграмма 7"/>
          <p:cNvGraphicFramePr/>
          <p:nvPr/>
        </p:nvGraphicFramePr>
        <p:xfrm>
          <a:off x="6819900" y="1965841"/>
          <a:ext cx="5172076" cy="384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05800" y="552450"/>
            <a:ext cx="2619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Общий объем программных расходов в 2023 году </a:t>
            </a:r>
          </a:p>
          <a:p>
            <a:r>
              <a:rPr lang="ru-RU" b="1" dirty="0" smtClean="0"/>
              <a:t>13 955 436 тыс. руб. </a:t>
            </a:r>
          </a:p>
          <a:p>
            <a:r>
              <a:rPr lang="ru-RU" dirty="0" smtClean="0"/>
              <a:t>(</a:t>
            </a:r>
            <a:r>
              <a:rPr lang="ru-RU" b="1" dirty="0" smtClean="0"/>
              <a:t>97,7 % </a:t>
            </a:r>
            <a:r>
              <a:rPr lang="ru-RU" dirty="0" smtClean="0">
                <a:cs typeface="Times New Roman" pitchFamily="18" charset="0"/>
              </a:rPr>
              <a:t>от общего объема расходов) </a:t>
            </a:r>
          </a:p>
        </p:txBody>
      </p:sp>
      <p:sp>
        <p:nvSpPr>
          <p:cNvPr id="10" name="Выноска 2 (без границы) 9"/>
          <p:cNvSpPr/>
          <p:nvPr/>
        </p:nvSpPr>
        <p:spPr>
          <a:xfrm>
            <a:off x="8991600" y="2356366"/>
            <a:ext cx="3457575" cy="1304925"/>
          </a:xfrm>
          <a:prstGeom prst="callout2">
            <a:avLst>
              <a:gd name="adj1" fmla="val 20210"/>
              <a:gd name="adj2" fmla="val 43183"/>
              <a:gd name="adj3" fmla="val 18750"/>
              <a:gd name="adj4" fmla="val -16667"/>
              <a:gd name="adj5" fmla="val 71625"/>
              <a:gd name="adj6" fmla="val -32893"/>
            </a:avLst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393192" y="2054132"/>
            <a:ext cx="5039215" cy="255454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EDA3FE8-F864-45B3-AF56-5B42D51D5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457860" cy="46192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1.Развитие культуры и туризма в городе Курске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780 964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2.Социальная поддержка граждан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2 695 160</a:t>
            </a:r>
            <a:endParaRPr lang="ru-RU" sz="1400" b="1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3.Развитие образования в городе Курске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6 575 954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4.Уравление муниципальным имуществом и земельными ресурсами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82 704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5.Энергосбережение и повышение энергетической эффективности на территории МО "Город Курск"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323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6.Обеспечение жильем граждан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298 207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7.Организация предоставления населению жилищно-коммунальных услуг, благоустройство и охрана окружающей среды в городе Курске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754 159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8.Совершенствование работы с молодежью, системы отдыха и оздоровления детей, развитие физической культуры и спорта в городе Курске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293 054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9.Градостроительство и инвестиционная деятельность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836 540</a:t>
            </a:r>
          </a:p>
          <a:p>
            <a:pPr>
              <a:defRPr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0755A1EB-D085-45D2-BA86-DF8A7E051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95974"/>
            <a:ext cx="5791200" cy="46192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10.Развитие транспортной системы, обеспечение перевозки пассажиров в городе Курске и безопасности  дорожного движения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645 230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11.Профилактика правонарушений в городе Курске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5 360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12. Развитие и совершенствование системы гражданской обороны, защита населения и территории от чрезвычайных ситуаций,  обеспечение первичных мер пожарной безопасности и безопасности людей на водных объектах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86 701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13.Управление муниципальными финансами города Курска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300 956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14.Развитие малого и среднего предпринимательства в городе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 smtClean="0">
                <a:cs typeface="Times New Roman" pitchFamily="18" charset="0"/>
              </a:rPr>
              <a:t>Курске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26 989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15.Развитие системы муниципального управления в городе Курске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406 201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16.Формирование современной городской среды в муниципальном образовании «Город Курск»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166 934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41D347-75FE-4B39-8269-4994ACB4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1180076" cy="69592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РАСХОДЫ БЮДЖЕТА ГОРОДА </a:t>
            </a:r>
            <a:br>
              <a:rPr lang="ru-RU" dirty="0" smtClean="0"/>
            </a:br>
            <a:r>
              <a:rPr lang="ru-RU" dirty="0" smtClean="0"/>
              <a:t>ПО МУНИЦИПАЛЬНЫМ ПРОГРАММАМ НА 2023 ГОД (</a:t>
            </a:r>
            <a:r>
              <a:rPr lang="ru-RU" sz="2000" dirty="0" smtClean="0"/>
              <a:t>ТЫС.РУБ.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131976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848226" y="200025"/>
            <a:ext cx="7143750" cy="6505575"/>
            <a:chOff x="5795962" y="771525"/>
            <a:chExt cx="5734050" cy="5235188"/>
          </a:xfrm>
        </p:grpSpPr>
        <p:pic>
          <p:nvPicPr>
            <p:cNvPr id="1027" name="Picture 3" descr="C:\Users\Elka\Desktop\бi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20000" contrast="30000"/>
            </a:blip>
            <a:srcRect/>
            <a:stretch>
              <a:fillRect/>
            </a:stretch>
          </p:blipFill>
          <p:spPr bwMode="auto">
            <a:xfrm>
              <a:off x="5795962" y="771525"/>
              <a:ext cx="2500311" cy="1657350"/>
            </a:xfrm>
            <a:prstGeom prst="rect">
              <a:avLst/>
            </a:prstGeom>
            <a:noFill/>
          </p:spPr>
        </p:pic>
        <p:pic>
          <p:nvPicPr>
            <p:cNvPr id="1028" name="Picture 4" descr="C:\Users\Elka\Desktop\XXL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20000" contrast="30000"/>
            </a:blip>
            <a:srcRect/>
            <a:stretch>
              <a:fillRect/>
            </a:stretch>
          </p:blipFill>
          <p:spPr bwMode="auto">
            <a:xfrm>
              <a:off x="7297737" y="2486025"/>
              <a:ext cx="2374899" cy="1781174"/>
            </a:xfrm>
            <a:prstGeom prst="rect">
              <a:avLst/>
            </a:prstGeom>
            <a:noFill/>
          </p:spPr>
        </p:pic>
        <p:pic>
          <p:nvPicPr>
            <p:cNvPr id="1030" name="Picture 6" descr="C:\Users\Elka\Desktop\i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20000" contrast="30000"/>
            </a:blip>
            <a:srcRect r="2994" b="2343"/>
            <a:stretch>
              <a:fillRect/>
            </a:stretch>
          </p:blipFill>
          <p:spPr bwMode="auto">
            <a:xfrm>
              <a:off x="9224962" y="4329112"/>
              <a:ext cx="2305050" cy="1676400"/>
            </a:xfrm>
            <a:prstGeom prst="rect">
              <a:avLst/>
            </a:prstGeom>
            <a:noFill/>
          </p:spPr>
        </p:pic>
        <p:pic>
          <p:nvPicPr>
            <p:cNvPr id="1031" name="Picture 7" descr="C:\Users\Elka\Desktop\881268_main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20000" contrast="30000"/>
            </a:blip>
            <a:srcRect/>
            <a:stretch>
              <a:fillRect/>
            </a:stretch>
          </p:blipFill>
          <p:spPr bwMode="auto">
            <a:xfrm>
              <a:off x="8391524" y="774786"/>
              <a:ext cx="3118831" cy="1656000"/>
            </a:xfrm>
            <a:prstGeom prst="rect">
              <a:avLst/>
            </a:prstGeom>
            <a:noFill/>
          </p:spPr>
        </p:pic>
        <p:pic>
          <p:nvPicPr>
            <p:cNvPr id="1032" name="Picture 8" descr="C:\Users\Elka\Desktop\328fcea80db1855276a6c9e6e5c22b7f.jp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lum bright="20000" contrast="30000"/>
            </a:blip>
            <a:srcRect r="624" b="22499"/>
            <a:stretch>
              <a:fillRect/>
            </a:stretch>
          </p:blipFill>
          <p:spPr bwMode="auto">
            <a:xfrm>
              <a:off x="5800725" y="4329113"/>
              <a:ext cx="3340444" cy="1677600"/>
            </a:xfrm>
            <a:prstGeom prst="rect">
              <a:avLst/>
            </a:prstGeom>
            <a:noFill/>
          </p:spPr>
        </p:pic>
        <p:pic>
          <p:nvPicPr>
            <p:cNvPr id="1034" name="Picture 10" descr="C:\Users\Elka\Desktop\_oobJomqj6o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lum contrast="30000"/>
            </a:blip>
            <a:srcRect/>
            <a:stretch>
              <a:fillRect/>
            </a:stretch>
          </p:blipFill>
          <p:spPr bwMode="auto">
            <a:xfrm>
              <a:off x="9753600" y="2486025"/>
              <a:ext cx="1771650" cy="1771650"/>
            </a:xfrm>
            <a:prstGeom prst="rect">
              <a:avLst/>
            </a:prstGeom>
            <a:noFill/>
          </p:spPr>
        </p:pic>
        <p:pic>
          <p:nvPicPr>
            <p:cNvPr id="1035" name="Picture 11" descr="C:\Users\Elka\Desktop\8a3c253f901b6859d94140851fa933e6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5800726" y="2487081"/>
              <a:ext cx="1424536" cy="1782000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323850" y="496610"/>
            <a:ext cx="42576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1700" b="1" dirty="0" smtClean="0">
                <a:latin typeface="+mj-lt"/>
                <a:cs typeface="Times New Roman" pitchFamily="18" charset="0"/>
              </a:rPr>
              <a:t>ФОРМИРОВАНИЕ ПРОЕКТА БЮДЖЕТА</a:t>
            </a:r>
            <a:r>
              <a:rPr lang="ru-RU" sz="1700" dirty="0" smtClean="0">
                <a:latin typeface="+mj-lt"/>
                <a:cs typeface="Times New Roman" pitchFamily="18" charset="0"/>
              </a:rPr>
              <a:t> НА ТРЕХЛЕТНИЙ ПЕРИОД ОСУЩЕСТ-ВЛЯЛОСЬ </a:t>
            </a:r>
            <a:r>
              <a:rPr lang="ru-RU" sz="1700" b="1" dirty="0" smtClean="0">
                <a:latin typeface="+mj-lt"/>
                <a:cs typeface="Times New Roman" pitchFamily="18" charset="0"/>
              </a:rPr>
              <a:t>В ЖЕСТКИХ ЭКОНОМИЧЕС-КИХ УСЛОВИЯХ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.</a:t>
            </a:r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" y="1857374"/>
            <a:ext cx="42290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1400" dirty="0" smtClean="0">
                <a:cs typeface="Times New Roman" pitchFamily="18" charset="0"/>
              </a:rPr>
              <a:t>	Всего </a:t>
            </a:r>
            <a:r>
              <a:rPr lang="ru-RU" sz="1400" b="1" dirty="0" smtClean="0">
                <a:cs typeface="Times New Roman" pitchFamily="18" charset="0"/>
              </a:rPr>
              <a:t>на 2023 год доходы бюджета города </a:t>
            </a:r>
            <a:r>
              <a:rPr lang="ru-RU" sz="1400" dirty="0" smtClean="0">
                <a:cs typeface="Times New Roman" pitchFamily="18" charset="0"/>
              </a:rPr>
              <a:t>спрогнозированы в объеме 13 778 148 тыс. рублей,  в 2024 году -13 662 230 тыс.рублей, в  2025 году- 5 688 252 тыс.рублей </a:t>
            </a:r>
          </a:p>
          <a:p>
            <a:pPr algn="just">
              <a:buNone/>
              <a:defRPr/>
            </a:pPr>
            <a:r>
              <a:rPr lang="ru-RU" sz="1400" b="1" dirty="0" smtClean="0">
                <a:cs typeface="Times New Roman" pitchFamily="18" charset="0"/>
              </a:rPr>
              <a:t>	Расходы бюджета </a:t>
            </a:r>
            <a:r>
              <a:rPr lang="ru-RU" sz="1400" dirty="0" smtClean="0">
                <a:cs typeface="Times New Roman" pitchFamily="18" charset="0"/>
              </a:rPr>
              <a:t>города Курска на очередной финансовый период определены исходя из ожидаемого</a:t>
            </a:r>
            <a:r>
              <a:rPr lang="ru-RU" sz="1400" b="1" dirty="0" smtClean="0">
                <a:cs typeface="Times New Roman" pitchFamily="18" charset="0"/>
              </a:rPr>
              <a:t> исполнения бюджета города за 2022 год. </a:t>
            </a:r>
            <a:r>
              <a:rPr lang="ru-RU" sz="1400" dirty="0" smtClean="0">
                <a:cs typeface="Times New Roman" pitchFamily="18" charset="0"/>
              </a:rPr>
              <a:t>В расходной части бюджета города Курска все </a:t>
            </a:r>
            <a:r>
              <a:rPr lang="ru-RU" sz="1400" b="1" dirty="0" smtClean="0">
                <a:cs typeface="Times New Roman" pitchFamily="18" charset="0"/>
              </a:rPr>
              <a:t>социально-защищенные статьи расходов обеспечены в размере 100% от фактической потребности.</a:t>
            </a:r>
          </a:p>
          <a:p>
            <a:pPr algn="just">
              <a:defRPr/>
            </a:pPr>
            <a:r>
              <a:rPr lang="ru-RU" sz="1400" dirty="0" smtClean="0">
                <a:cs typeface="Times New Roman" pitchFamily="18" charset="0"/>
              </a:rPr>
              <a:t>   	</a:t>
            </a:r>
            <a:r>
              <a:rPr lang="ru-RU" sz="1400" b="1" dirty="0" smtClean="0">
                <a:cs typeface="Times New Roman" pitchFamily="18" charset="0"/>
              </a:rPr>
              <a:t>Для сбалансированности проекта бюджета на 2023 год </a:t>
            </a:r>
            <a:r>
              <a:rPr lang="ru-RU" sz="1400" dirty="0" smtClean="0">
                <a:cs typeface="Times New Roman" pitchFamily="18" charset="0"/>
              </a:rPr>
              <a:t>и на плановый период 2024-2025 годов в источниках финансирования дефицита бюджета предусмотрен </a:t>
            </a:r>
            <a:r>
              <a:rPr lang="ru-RU" sz="1400" b="1" dirty="0" smtClean="0">
                <a:cs typeface="Times New Roman" pitchFamily="18" charset="0"/>
              </a:rPr>
              <a:t>кредит коммерческого банка </a:t>
            </a:r>
            <a:r>
              <a:rPr lang="ru-RU" sz="1400" dirty="0" smtClean="0">
                <a:cs typeface="Times New Roman" pitchFamily="18" charset="0"/>
              </a:rPr>
              <a:t>в сумме 500 млн. рублей ,  который планируется направить на покрытие дефицита бюджета. Общий  </a:t>
            </a:r>
            <a:r>
              <a:rPr lang="ru-RU" sz="1400" b="1" dirty="0" smtClean="0">
                <a:cs typeface="Times New Roman" pitchFamily="18" charset="0"/>
              </a:rPr>
              <a:t>объем дефицита бюджета  города  на 2023 год  </a:t>
            </a:r>
            <a:r>
              <a:rPr lang="ru-RU" sz="1400" dirty="0" smtClean="0">
                <a:cs typeface="Times New Roman" pitchFamily="18" charset="0"/>
              </a:rPr>
              <a:t>не превышает  предельно-допустимый  показатель -10%  от налоговых и неналоговых доходов.</a:t>
            </a:r>
          </a:p>
          <a:p>
            <a:pPr algn="just">
              <a:buNone/>
              <a:defRPr/>
            </a:pP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744071"/>
            <a:ext cx="10327340" cy="4975411"/>
          </a:xfrm>
          <a:prstGeom prst="round2Diag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13647" y="1070479"/>
            <a:ext cx="89736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Комитет финансов города Курска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город  Курск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ул. Ленина, 1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Председатель: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Яковченко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Светлана Анатольевна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факс 8 /4712/70-00-09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e-mail: gorfin@kursktelecom.ru</a:t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- пт. 9:00-13:00; 14:00-18:00</a:t>
            </a:r>
          </a:p>
          <a:p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Контактные телефоны: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Заместитель председателя комитета: Кузнецова Ольга Юрьевна 55-47-80;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Начальник бюджетного отдела: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Валиулина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Вита Рафаиловна, 70-00-01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92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12FCAF-875D-4788-9F4B-C1518A52DBC3}"/>
              </a:ext>
            </a:extLst>
          </p:cNvPr>
          <p:cNvSpPr/>
          <p:nvPr/>
        </p:nvSpPr>
        <p:spPr>
          <a:xfrm>
            <a:off x="1782460" y="2494806"/>
            <a:ext cx="86091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СПАСИБО, ЧТО ПОСЕТИЛИ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ИНФОРМАЦИОННЫЙ РЕСУРС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«БЮДЖЕТ ДЛЯ ГРАЖДАН»!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829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000" b="1" dirty="0" smtClean="0"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  бюджета города Курска в формате, доступном для широкого круга пользователей. В представленной информации отражены положения проекта  бюджета города Курска на предстоящие три года: 2023 год и плановый </a:t>
            </a:r>
            <a:r>
              <a:rPr lang="ru-RU" sz="2000" smtClean="0">
                <a:cs typeface="Times New Roman" pitchFamily="18" charset="0"/>
              </a:rPr>
              <a:t>период 2024-2025 </a:t>
            </a:r>
            <a:r>
              <a:rPr lang="ru-RU" sz="2000" dirty="0" smtClean="0">
                <a:cs typeface="Times New Roman" pitchFamily="18" charset="0"/>
              </a:rPr>
              <a:t>годов. </a:t>
            </a:r>
          </a:p>
          <a:p>
            <a:r>
              <a:rPr lang="ru-RU" sz="2000" dirty="0" smtClean="0"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 ДЛЯ ГРАЖДАН?</a:t>
            </a:r>
            <a:endParaRPr lang="ru-RU" dirty="0"/>
          </a:p>
        </p:txBody>
      </p:sp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818284" y="3092511"/>
            <a:ext cx="4373715" cy="3196146"/>
          </a:xfrm>
        </p:spPr>
        <p:txBody>
          <a:bodyPr/>
          <a:lstStyle/>
          <a:p>
            <a:pPr lvl="0"/>
            <a:r>
              <a:rPr lang="ru-RU" sz="2400" b="1" dirty="0" smtClean="0"/>
              <a:t>Публичные слушания</a:t>
            </a:r>
          </a:p>
          <a:p>
            <a:pPr lvl="0"/>
            <a:r>
              <a:rPr lang="ru-RU" sz="2400" b="1" dirty="0" smtClean="0"/>
              <a:t>по отчету об исполнении бюджета </a:t>
            </a:r>
          </a:p>
          <a:p>
            <a:pPr lvl="0"/>
            <a:r>
              <a:rPr lang="ru-RU" sz="2400" b="1" dirty="0" smtClean="0"/>
              <a:t>города Курска 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/>
              <a:t>(проходят ежегодно в апреле)</a:t>
            </a:r>
          </a:p>
          <a:p>
            <a:endParaRPr lang="ru-RU" sz="2400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0" y="1691760"/>
            <a:ext cx="4335306" cy="3196146"/>
          </a:xfrm>
        </p:spPr>
        <p:txBody>
          <a:bodyPr/>
          <a:lstStyle/>
          <a:p>
            <a:pPr lvl="0"/>
            <a:r>
              <a:rPr lang="ru-RU" sz="2400" b="1" dirty="0" smtClean="0"/>
              <a:t>Публичные слушания </a:t>
            </a:r>
          </a:p>
          <a:p>
            <a:pPr lvl="0"/>
            <a:r>
              <a:rPr lang="ru-RU" sz="2400" b="1" dirty="0" smtClean="0"/>
              <a:t>по проекту бюджета</a:t>
            </a:r>
          </a:p>
          <a:p>
            <a:pPr lvl="0"/>
            <a:r>
              <a:rPr lang="ru-RU" sz="2400" b="1" dirty="0" smtClean="0"/>
              <a:t> города Курска</a:t>
            </a:r>
          </a:p>
          <a:p>
            <a:pPr lvl="0"/>
            <a:r>
              <a:rPr lang="ru-RU" sz="2400" b="1" dirty="0" smtClean="0"/>
              <a:t> </a:t>
            </a:r>
          </a:p>
          <a:p>
            <a:pPr lvl="0"/>
            <a:r>
              <a:rPr lang="ru-RU" sz="2400" b="1" dirty="0" smtClean="0"/>
              <a:t>(проходят ежегодно в ноябре)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830" y="399631"/>
            <a:ext cx="11459954" cy="695924"/>
          </a:xfrm>
        </p:spPr>
        <p:txBody>
          <a:bodyPr/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6764971" y="3437092"/>
            <a:ext cx="841809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4598093" y="1939334"/>
            <a:ext cx="760291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:a16="http://schemas.microsoft.com/office/drawing/2014/main" xmlns="" id="{80685417-3F23-41A3-9F1C-7376274612E8}"/>
              </a:ext>
            </a:extLst>
          </p:cNvPr>
          <p:cNvSpPr/>
          <p:nvPr/>
        </p:nvSpPr>
        <p:spPr>
          <a:xfrm>
            <a:off x="515938" y="2796047"/>
            <a:ext cx="4366834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xmlns="" id="{6DF07437-FD51-4A11-9A5E-3B112D5BF500}"/>
              </a:ext>
            </a:extLst>
          </p:cNvPr>
          <p:cNvSpPr/>
          <p:nvPr/>
        </p:nvSpPr>
        <p:spPr>
          <a:xfrm>
            <a:off x="7306194" y="2786920"/>
            <a:ext cx="436986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xmlns="" id="{20EA24C2-E6FC-4848-9E71-B78511C55A4C}"/>
              </a:ext>
            </a:extLst>
          </p:cNvPr>
          <p:cNvGrpSpPr/>
          <p:nvPr/>
        </p:nvGrpSpPr>
        <p:grpSpPr>
          <a:xfrm>
            <a:off x="4482962" y="2080481"/>
            <a:ext cx="1442330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:a16="http://schemas.microsoft.com/office/drawing/2014/main" xmlns="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xmlns="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:a16="http://schemas.microsoft.com/office/drawing/2014/main" xmlns="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:a16="http://schemas.microsoft.com/office/drawing/2014/main" xmlns="" id="{E8014414-78BC-43A4-8BD4-D431A7649B3C}"/>
              </a:ext>
            </a:extLst>
          </p:cNvPr>
          <p:cNvGrpSpPr/>
          <p:nvPr/>
        </p:nvGrpSpPr>
        <p:grpSpPr>
          <a:xfrm>
            <a:off x="6248388" y="2066840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:a16="http://schemas.microsoft.com/office/drawing/2014/main" xmlns="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xmlns="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:a16="http://schemas.microsoft.com/office/drawing/2014/main" xmlns="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1DAC48-1F05-4643-9828-AC0712A4FDC3}"/>
              </a:ext>
            </a:extLst>
          </p:cNvPr>
          <p:cNvSpPr txBox="1"/>
          <p:nvPr/>
        </p:nvSpPr>
        <p:spPr>
          <a:xfrm>
            <a:off x="629395" y="2926487"/>
            <a:ext cx="423270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B6586C-CF85-44F7-91FF-F0477E24346B}"/>
              </a:ext>
            </a:extLst>
          </p:cNvPr>
          <p:cNvSpPr txBox="1"/>
          <p:nvPr/>
        </p:nvSpPr>
        <p:spPr>
          <a:xfrm>
            <a:off x="7517465" y="2878157"/>
            <a:ext cx="4143748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:a16="http://schemas.microsoft.com/office/drawing/2014/main" xmlns="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77097" y="4659128"/>
            <a:ext cx="1214866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593150" y="1737487"/>
            <a:ext cx="604714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70432" y="2057400"/>
            <a:ext cx="366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77328" y="2026920"/>
            <a:ext cx="39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03583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E6487DA-5AE9-4603-8E5C-A18E67CE9967}"/>
              </a:ext>
            </a:extLst>
          </p:cNvPr>
          <p:cNvSpPr txBox="1"/>
          <p:nvPr/>
        </p:nvSpPr>
        <p:spPr>
          <a:xfrm flipH="1">
            <a:off x="410354" y="4878000"/>
            <a:ext cx="336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70678" y="4896660"/>
            <a:ext cx="336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363729" y="4896328"/>
            <a:ext cx="336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:a16="http://schemas.microsoft.com/office/drawing/2014/main" xmlns="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79977" y="3558333"/>
            <a:ext cx="1188000" cy="1188000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:a16="http://schemas.microsoft.com/office/drawing/2014/main" xmlns="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8503" y="3324656"/>
            <a:ext cx="1516106" cy="1516106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:a16="http://schemas.microsoft.com/office/drawing/2014/main" xmlns="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454872" y="3526770"/>
            <a:ext cx="1296000" cy="129600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0"/>
            <a:ext cx="12192000" cy="3057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ОСНОВЫ СОСТАВЛЕНИЯ ПРОЕКТА БЮДЖЕТА ГОРОДА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227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705394" y="3023396"/>
            <a:ext cx="4763589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7565</TotalTime>
  <Words>2942</Words>
  <Application>Microsoft Office PowerPoint</Application>
  <PresentationFormat>Произвольный</PresentationFormat>
  <Paragraphs>655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Слайд 1</vt:lpstr>
      <vt:lpstr>Слайд 2</vt:lpstr>
      <vt:lpstr>УВАЖАЕМЫЕ ЖИТЕЛИ ГОРОДА КУРСКА!</vt:lpstr>
      <vt:lpstr>Слайд 4</vt:lpstr>
      <vt:lpstr>ЧТО ТАКОЕ БЮДЖЕТ ДЛЯ ГРАЖДАН?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ГОРОДА</vt:lpstr>
      <vt:lpstr>Слайд 9</vt:lpstr>
      <vt:lpstr>Слайд 10</vt:lpstr>
      <vt:lpstr>Слайд 11</vt:lpstr>
      <vt:lpstr>Слайд 12</vt:lpstr>
      <vt:lpstr>ДОХОДЫ БЮДЖЕТА  - безвозмездные и безвозвратные поступления денежных средств в бюджет.</vt:lpstr>
      <vt:lpstr>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Слайд 15</vt:lpstr>
      <vt:lpstr>ПОКАЗАТЕЛИ СОЦИАЛЬНО-ЭКОНОМИЧЕСКОГО РАЗВИТИЯ  ГОРОДА КУРСКА </vt:lpstr>
      <vt:lpstr>ПОКАЗАТЕЛИ СОЦИАЛЬНО-ЭКОНОМИЧЕСКОГО РАЗВИТИЯ  ГОРОДА КУРСКА</vt:lpstr>
      <vt:lpstr>Основные направления бюджетной политики  города Курска на 2023 – 2025 годы </vt:lpstr>
      <vt:lpstr>ОСНОВНЫЕ ПАРАМЕТРЫ ПРОЕКТА БЮДЖЕТА                                                                                       (тыс.рублей)  </vt:lpstr>
      <vt:lpstr>ДОХОДЫ БЮДЖЕТА ГОРОДА КУРСКА  (БЕЗ ФИНАНСОВОЙ ПОМОЩИ ИЗ ОБЛАСТНОГО БЮДЖЕТА) </vt:lpstr>
      <vt:lpstr>СТРУКТУРА НАЛОГОВЫХ И НЕНАЛОГОВЫХ ДОХОДОВ БЮДЖЕТА ГОРОДА КУРСКА В 2023-2025 ГГ.</vt:lpstr>
      <vt:lpstr>СТРУКТУРА ДОХОДОВ БЮДЖЕТА ГОРОДА КУРСКА  НА 2023-2025 ГГ.</vt:lpstr>
      <vt:lpstr>СТРУКТУРА ДОХОДОВ БЮДЖЕТА ГОРОДА КУРСКА НА 2022-2025 ГГ.  </vt:lpstr>
      <vt:lpstr>СТРУКТУРА ДОХОДОВ БЮДЖЕТА ГОРОДА КУРСКА НА 2022-2025 ГГ.  </vt:lpstr>
      <vt:lpstr>Слайд 25</vt:lpstr>
      <vt:lpstr>РАСХОДЫ БЮДЖЕТА ГОРОДА КУРСКА   </vt:lpstr>
      <vt:lpstr>СОСТАВ РАСХОДОВ БЮДЖЕТА ГОРОДА КУРСКА ПО РАЗДЕЛАМ БЮДЖЕТНОЙ КЛАССИФИКАЦИИ </vt:lpstr>
      <vt:lpstr> РАСХОДЫ БЮДЖЕТА ГОРОДА КУРСКА НА ОБРАЗОВАНИЕ  </vt:lpstr>
      <vt:lpstr>РАСХОДЫ БЮДЖЕТА ГОРОДА КУРСКА НА СОЦИАЛЬНУЮ ПОЛИТИКУ</vt:lpstr>
      <vt:lpstr>РАСХОДЫ БЮДЖЕТА ГОРОДА КУРСКА НА КУЛЬТУРУ  (без учета финансовой помощи из областного бюджета) </vt:lpstr>
      <vt:lpstr>ФИЗИЧЕСКАЯ КУЛЬТУРА И СПОРТ (без учета финансовой помощи из областного  бюджета) </vt:lpstr>
      <vt:lpstr>РАСХОДЫ ДОРОЖНОГО ФОНДА </vt:lpstr>
      <vt:lpstr>КАПИТАЛЬНЫЕ ВЛОЖЕНИЯ В ОБЪЕКТЫ МУНИЦИПАЛЬНОЙ СОБСТВЕННОСТИ</vt:lpstr>
      <vt:lpstr>РАСХОДЫ БЮДЖЕТА ГОРОДА КУРСКА НА  ЖИЛИЩНО-КОММУНАЛЬНОЕ ХОЗЯЙСТВО</vt:lpstr>
      <vt:lpstr>Слайд 35</vt:lpstr>
      <vt:lpstr>НАЦИОНАЛЬНЫЕ ПРОЕКТЫ </vt:lpstr>
      <vt:lpstr>Слайд 37</vt:lpstr>
      <vt:lpstr>ОСНОВНЫЕ НАПРАВЛЕНИЯ ДОЛГОВОЙ ПОЛИТИКИ МО «ГОРОД КУРСК» НА 2023 ГОДУ И ПЛАНОВОМ ПЕРИОДЕ 2024 И 2025 ГГ.</vt:lpstr>
      <vt:lpstr>Слайд 39</vt:lpstr>
      <vt:lpstr>РАСХОДЫ БЮДЖЕТА ГОРОДА  ПО МУНИЦИПАЛЬНЫМ ПРОГРАММАМ НА 2023 ГОД (ТЫС.РУБ.)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А. Извекова</dc:creator>
  <cp:lastModifiedBy>Elka</cp:lastModifiedBy>
  <cp:revision>1852</cp:revision>
  <dcterms:created xsi:type="dcterms:W3CDTF">2018-08-30T06:48:50Z</dcterms:created>
  <dcterms:modified xsi:type="dcterms:W3CDTF">2022-10-18T08:42:30Z</dcterms:modified>
</cp:coreProperties>
</file>