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5024" r:id="rId2"/>
    <p:sldId id="265" r:id="rId3"/>
    <p:sldId id="5039" r:id="rId4"/>
    <p:sldId id="5043" r:id="rId5"/>
    <p:sldId id="5040" r:id="rId6"/>
    <p:sldId id="5041" r:id="rId7"/>
    <p:sldId id="5042" r:id="rId8"/>
    <p:sldId id="543" r:id="rId9"/>
    <p:sldId id="5048" r:id="rId10"/>
    <p:sldId id="5044" r:id="rId11"/>
    <p:sldId id="5045" r:id="rId12"/>
    <p:sldId id="5047" r:id="rId13"/>
    <p:sldId id="5046" r:id="rId14"/>
    <p:sldId id="5049" r:id="rId15"/>
    <p:sldId id="5053" r:id="rId16"/>
    <p:sldId id="5050" r:id="rId17"/>
    <p:sldId id="5051" r:id="rId18"/>
    <p:sldId id="5052" r:id="rId19"/>
    <p:sldId id="5054" r:id="rId20"/>
    <p:sldId id="5055" r:id="rId21"/>
    <p:sldId id="5057" r:id="rId22"/>
    <p:sldId id="5059" r:id="rId23"/>
    <p:sldId id="5061" r:id="rId24"/>
    <p:sldId id="5062" r:id="rId25"/>
    <p:sldId id="5063" r:id="rId26"/>
    <p:sldId id="5064" r:id="rId27"/>
    <p:sldId id="5065" r:id="rId28"/>
    <p:sldId id="5066" r:id="rId29"/>
    <p:sldId id="5067" r:id="rId30"/>
    <p:sldId id="5068" r:id="rId31"/>
    <p:sldId id="5069" r:id="rId32"/>
    <p:sldId id="5070" r:id="rId33"/>
    <p:sldId id="5073" r:id="rId34"/>
    <p:sldId id="5071" r:id="rId35"/>
    <p:sldId id="5072" r:id="rId36"/>
    <p:sldId id="5074" r:id="rId37"/>
    <p:sldId id="5075" r:id="rId38"/>
    <p:sldId id="5076" r:id="rId39"/>
    <p:sldId id="5077" r:id="rId40"/>
    <p:sldId id="5078" r:id="rId41"/>
    <p:sldId id="5081" r:id="rId42"/>
    <p:sldId id="5080" r:id="rId43"/>
    <p:sldId id="5060" r:id="rId44"/>
    <p:sldId id="5058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7" pos="74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F2F2"/>
    <a:srgbClr val="CBCACB"/>
    <a:srgbClr val="F65437"/>
    <a:srgbClr val="E6E6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6" autoAdjust="0"/>
    <p:restoredTop sz="96296" autoAdjust="0"/>
  </p:normalViewPr>
  <p:slideViewPr>
    <p:cSldViewPr snapToGrid="0" showGuides="1">
      <p:cViewPr varScale="1">
        <p:scale>
          <a:sx n="112" d="100"/>
          <a:sy n="112" d="100"/>
        </p:scale>
        <p:origin x="-618" y="-84"/>
      </p:cViewPr>
      <p:guideLst>
        <p:guide orient="horz" pos="2160"/>
        <p:guide pos="74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-3163" y="-8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44;&#1080;&#1072;&#1075;&#1088;&#1072;&#1084;&#1084;&#1072;%202%20&#1074;%20Microsoft%20Office%20PowerPoint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0638400249711671"/>
          <c:y val="9.0778619432715132E-2"/>
          <c:w val="0.87461836447831565"/>
          <c:h val="0.772380852699922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тыс.человек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отчет 2020</c:v>
                </c:pt>
                <c:pt idx="1">
                  <c:v>оценка 2021</c:v>
                </c:pt>
                <c:pt idx="2">
                  <c:v> прогноз 2022</c:v>
                </c:pt>
                <c:pt idx="3">
                  <c:v> прогноз 2023</c:v>
                </c:pt>
                <c:pt idx="4">
                  <c:v> прогноз 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148.5</c:v>
                </c:pt>
                <c:pt idx="1">
                  <c:v>146.4</c:v>
                </c:pt>
                <c:pt idx="2">
                  <c:v>145.19999999999999</c:v>
                </c:pt>
                <c:pt idx="3">
                  <c:v>145.6</c:v>
                </c:pt>
                <c:pt idx="4">
                  <c:v>145.9</c:v>
                </c:pt>
              </c:numCache>
            </c:numRef>
          </c:val>
        </c:ser>
        <c:shape val="pyramid"/>
        <c:axId val="97160576"/>
        <c:axId val="97162368"/>
        <c:axId val="0"/>
      </c:bar3DChart>
      <c:catAx>
        <c:axId val="971605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7162368"/>
        <c:crosses val="autoZero"/>
        <c:auto val="1"/>
        <c:lblAlgn val="ctr"/>
        <c:lblOffset val="100"/>
      </c:catAx>
      <c:valAx>
        <c:axId val="97162368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0"/>
            </a:pPr>
            <a:endParaRPr lang="ru-RU"/>
          </a:p>
        </c:txPr>
        <c:crossAx val="971605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6.3181723280297322E-2"/>
          <c:y val="2.0186931508065632E-3"/>
          <c:w val="0.88983455080163076"/>
          <c:h val="0.997981221419487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400" b="1" dirty="0"/>
                      <a:t>О</a:t>
                    </a:r>
                    <a:r>
                      <a:rPr lang="ru-RU" dirty="0"/>
                      <a:t>бразование</a:t>
                    </a:r>
                    <a:r>
                      <a:rPr lang="ru-RU"/>
                      <a:t>
</a:t>
                    </a:r>
                    <a:r>
                      <a:rPr lang="ru-RU" smtClean="0"/>
                      <a:t>47%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-4.1789574356732593E-3"/>
                  <c:y val="-1.1845039278896413E-2"/>
                </c:manualLayout>
              </c:layout>
              <c:tx>
                <c:rich>
                  <a:bodyPr/>
                  <a:lstStyle/>
                  <a:p>
                    <a:pPr>
                      <a:defRPr sz="1200" b="1"/>
                    </a:pPr>
                    <a:r>
                      <a:rPr lang="ru-RU" sz="1200" b="1"/>
                      <a:t>Н</a:t>
                    </a:r>
                    <a:r>
                      <a:rPr lang="ru-RU" sz="1200"/>
                      <a:t>ациональная экономика
</a:t>
                    </a:r>
                    <a:r>
                      <a:rPr lang="ru-RU" sz="1200" smtClean="0"/>
                      <a:t>13,1%</a:t>
                    </a:r>
                    <a:endParaRPr lang="ru-RU" sz="1200"/>
                  </a:p>
                </c:rich>
              </c:tx>
              <c:spPr/>
              <c:showCatName val="1"/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400" b="1" dirty="0"/>
                      <a:t>Ж</a:t>
                    </a:r>
                    <a:r>
                      <a:rPr lang="ru-RU" dirty="0"/>
                      <a:t>КХ</a:t>
                    </a:r>
                    <a:r>
                      <a:rPr lang="ru-RU"/>
                      <a:t>
</a:t>
                    </a:r>
                    <a:r>
                      <a:rPr lang="ru-RU" smtClean="0"/>
                      <a:t>9,7%</a:t>
                    </a:r>
                    <a:endParaRPr lang="ru-RU" dirty="0"/>
                  </a:p>
                </c:rich>
              </c:tx>
              <c:showCatName val="1"/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100" b="1"/>
                    </a:pPr>
                    <a:r>
                      <a:rPr lang="ru-RU" sz="1100" b="1" dirty="0"/>
                      <a:t>С</a:t>
                    </a:r>
                    <a:r>
                      <a:rPr lang="ru-RU" sz="1100" dirty="0"/>
                      <a:t>оциальная политика, культура, </a:t>
                    </a:r>
                    <a:endParaRPr lang="ru-RU" sz="1100" dirty="0" smtClean="0"/>
                  </a:p>
                  <a:p>
                    <a:pPr>
                      <a:defRPr sz="1100" b="1"/>
                    </a:pPr>
                    <a:r>
                      <a:rPr lang="ru-RU" sz="1100" dirty="0" smtClean="0"/>
                      <a:t>ФК </a:t>
                    </a:r>
                    <a:r>
                      <a:rPr lang="ru-RU" sz="1100" dirty="0"/>
                      <a:t>и спорт
</a:t>
                    </a:r>
                    <a:r>
                      <a:rPr lang="ru-RU" sz="1100" dirty="0" smtClean="0"/>
                      <a:t>5,5%</a:t>
                    </a:r>
                    <a:endParaRPr lang="ru-RU" sz="1100" dirty="0"/>
                  </a:p>
                </c:rich>
              </c:tx>
              <c:spPr/>
              <c:showCatName val="1"/>
              <c:showPercent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Национальная экономика</c:v>
                </c:pt>
                <c:pt idx="2">
                  <c:v>ЖКХ</c:v>
                </c:pt>
                <c:pt idx="3">
                  <c:v>Социальная политика, культура, ФК и спорт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2393930.7000000002</c:v>
                </c:pt>
                <c:pt idx="1">
                  <c:v>669248.19999999844</c:v>
                </c:pt>
                <c:pt idx="2">
                  <c:v>494143.1</c:v>
                </c:pt>
                <c:pt idx="3">
                  <c:v>281310.40000000002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18071068007472513"/>
          <c:y val="0.19903125906461683"/>
          <c:w val="0.69955492160766508"/>
          <c:h val="0.63430787383777365"/>
        </c:manualLayout>
      </c:layout>
      <c:barChart>
        <c:barDir val="col"/>
        <c:grouping val="clustered"/>
        <c:ser>
          <c:idx val="0"/>
          <c:order val="0"/>
          <c:tx>
            <c:strRef>
              <c:f>'[Диаграмма в Microsoft Office PowerPoint]Лист1'!$B$1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475026242294918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62 274,8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8681223780393206E-3"/>
                  <c:y val="0.5022004260063057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68 358,2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5.6459101929907714E-3"/>
                  <c:y val="0.5307983021043646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73 346,6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8681223780393206E-3"/>
                  <c:y val="0.554866509085197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78 560,1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2.8681223780393206E-3"/>
                  <c:y val="0.5865694041658204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84 159,4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'[Диаграмма в Microsoft Office PowerPoint]Лист1'!$A$2:$A$6</c:f>
              <c:strCache>
                <c:ptCount val="5"/>
                <c:pt idx="0">
                  <c:v> отчет 2019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 прогноз 2021</c:v>
                </c:pt>
                <c:pt idx="4">
                  <c:v> прогноз 2022</c:v>
                </c:pt>
              </c:strCache>
            </c:strRef>
          </c:cat>
          <c:val>
            <c:numRef>
              <c:f>'[Диаграмма в Microsoft Office PowerPoint]Лист1'!$B$2:$B$6</c:f>
              <c:numCache>
                <c:formatCode>#,##0.0</c:formatCode>
                <c:ptCount val="5"/>
                <c:pt idx="0">
                  <c:v>59457.5</c:v>
                </c:pt>
                <c:pt idx="1">
                  <c:v>63310.400000000001</c:v>
                </c:pt>
                <c:pt idx="2">
                  <c:v>67878.8</c:v>
                </c:pt>
                <c:pt idx="3">
                  <c:v>72303.899999999994</c:v>
                </c:pt>
                <c:pt idx="4" formatCode="General">
                  <c:v>76687.399999999994</c:v>
                </c:pt>
              </c:numCache>
            </c:numRef>
          </c:val>
        </c:ser>
        <c:dLbls>
          <c:showVal val="1"/>
        </c:dLbls>
        <c:gapWidth val="75"/>
        <c:axId val="99166848"/>
        <c:axId val="99189120"/>
      </c:barChart>
      <c:lineChart>
        <c:grouping val="percentStacked"/>
        <c:ser>
          <c:idx val="1"/>
          <c:order val="1"/>
          <c:tx>
            <c:strRef>
              <c:f>'[Диаграмма в Microsoft Office PowerPoint]Лист1'!$C$1</c:f>
              <c:strCache>
                <c:ptCount val="1"/>
                <c:pt idx="0">
                  <c:v>Темп роста(%)</c:v>
                </c:pt>
              </c:strCache>
            </c:strRef>
          </c:tx>
          <c:dLbls>
            <c:dLbl>
              <c:idx val="0"/>
              <c:layout>
                <c:manualLayout>
                  <c:x val="-6.9715699063050113E-2"/>
                  <c:y val="-8.773306797329059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7.25835956046815E-2"/>
                  <c:y val="-8.7733067973290599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6.9625138663554256E-2"/>
                  <c:y val="-8.009837987350064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1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6.6847350848602882E-2"/>
                  <c:y val="-8.009837987350064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</a:t>
                    </a:r>
                    <a:r>
                      <a:rPr lang="ru-RU" dirty="0" smtClean="0"/>
                      <a:t>07,1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7.822973163407998E-2"/>
                  <c:y val="-8.009837987350064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1</a:t>
                    </a:r>
                    <a:r>
                      <a:rPr lang="ru-RU" dirty="0" smtClean="0"/>
                      <a:t>07,1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'[Диаграмма в Microsoft Office PowerPoint]Лист1'!$A$2:$A$6</c:f>
              <c:strCache>
                <c:ptCount val="5"/>
                <c:pt idx="0">
                  <c:v> отчет 2019</c:v>
                </c:pt>
                <c:pt idx="1">
                  <c:v>оценка 2020</c:v>
                </c:pt>
                <c:pt idx="2">
                  <c:v>прогноз 2021</c:v>
                </c:pt>
                <c:pt idx="3">
                  <c:v> прогноз 2021</c:v>
                </c:pt>
                <c:pt idx="4">
                  <c:v> прогноз 2022</c:v>
                </c:pt>
              </c:strCache>
            </c:strRef>
          </c:cat>
          <c:val>
            <c:numRef>
              <c:f>'[Диаграмма в Microsoft Office PowerPoint]Лист1'!$C$2:$C$6</c:f>
              <c:numCache>
                <c:formatCode>General</c:formatCode>
                <c:ptCount val="5"/>
                <c:pt idx="0">
                  <c:v>106.7</c:v>
                </c:pt>
                <c:pt idx="1">
                  <c:v>106.5</c:v>
                </c:pt>
                <c:pt idx="2">
                  <c:v>107.2</c:v>
                </c:pt>
                <c:pt idx="3">
                  <c:v>106.5</c:v>
                </c:pt>
                <c:pt idx="4">
                  <c:v>106.1</c:v>
                </c:pt>
              </c:numCache>
            </c:numRef>
          </c:val>
        </c:ser>
        <c:dLbls>
          <c:showVal val="1"/>
        </c:dLbls>
        <c:marker val="1"/>
        <c:axId val="99192192"/>
        <c:axId val="99190656"/>
      </c:lineChart>
      <c:catAx>
        <c:axId val="99166848"/>
        <c:scaling>
          <c:orientation val="minMax"/>
        </c:scaling>
        <c:delete val="1"/>
        <c:axPos val="b"/>
        <c:majorTickMark val="none"/>
        <c:tickLblPos val="none"/>
        <c:crossAx val="99189120"/>
        <c:crosses val="autoZero"/>
        <c:auto val="1"/>
        <c:lblAlgn val="ctr"/>
        <c:lblOffset val="100"/>
      </c:catAx>
      <c:valAx>
        <c:axId val="99189120"/>
        <c:scaling>
          <c:orientation val="minMax"/>
        </c:scaling>
        <c:axPos val="l"/>
        <c:numFmt formatCode="#,##0.0" sourceLinked="1"/>
        <c:majorTickMark val="none"/>
        <c:tickLblPos val="nextTo"/>
        <c:crossAx val="99166848"/>
        <c:crosses val="autoZero"/>
        <c:crossBetween val="between"/>
      </c:valAx>
      <c:valAx>
        <c:axId val="99190656"/>
        <c:scaling>
          <c:orientation val="minMax"/>
        </c:scaling>
        <c:axPos val="r"/>
        <c:numFmt formatCode="0%" sourceLinked="1"/>
        <c:tickLblPos val="nextTo"/>
        <c:crossAx val="99192192"/>
        <c:crosses val="max"/>
        <c:crossBetween val="between"/>
      </c:valAx>
      <c:catAx>
        <c:axId val="99192192"/>
        <c:scaling>
          <c:orientation val="minMax"/>
        </c:scaling>
        <c:delete val="1"/>
        <c:axPos val="b"/>
        <c:tickLblPos val="none"/>
        <c:crossAx val="99190656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147273567384164"/>
          <c:y val="0.90626077089767321"/>
          <c:w val="0.8260716389219116"/>
          <c:h val="8.8321885803538197E-2"/>
        </c:manualLayout>
      </c:layout>
    </c:legend>
    <c:plotVisOnly val="1"/>
    <c:dispBlanksAs val="zero"/>
  </c:chart>
  <c:txPr>
    <a:bodyPr/>
    <a:lstStyle/>
    <a:p>
      <a:pPr>
        <a:defRPr sz="12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13173935644408091"/>
          <c:y val="0.13821175245656325"/>
          <c:w val="0.76507929406551889"/>
          <c:h val="0.70023896806287633"/>
        </c:manualLayout>
      </c:layout>
      <c:barChart>
        <c:barDir val="col"/>
        <c:grouping val="clustered"/>
        <c:ser>
          <c:idx val="0"/>
          <c:order val="0"/>
          <c:tx>
            <c:strRef>
              <c:f>'[Диаграмма 2 в Microsoft Office PowerPoint]Лист1'!$B$1</c:f>
              <c:strCache>
                <c:ptCount val="1"/>
                <c:pt idx="0">
                  <c:v>рублей</c:v>
                </c:pt>
              </c:strCache>
            </c:strRef>
          </c:tx>
          <c:dLbls>
            <c:dLbl>
              <c:idx val="0"/>
              <c:layout>
                <c:manualLayout>
                  <c:x val="1.4550622070184574E-4"/>
                  <c:y val="0.56330439304449265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34 940</a:t>
                    </a:r>
                    <a:endParaRPr lang="en-US" b="1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-2.5600389343140976E-3"/>
                  <c:y val="0.59540105899672857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38 910,1</a:t>
                    </a:r>
                    <a:endParaRPr lang="en-US" b="1" dirty="0"/>
                  </a:p>
                </c:rich>
              </c:tx>
              <c:spPr/>
              <c:showVal val="1"/>
            </c:dLbl>
            <c:dLbl>
              <c:idx val="2"/>
              <c:layout>
                <c:manualLayout>
                  <c:x val="-5.1192487733535711E-3"/>
                  <c:y val="0.63175180686485999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42 081,6</a:t>
                    </a:r>
                    <a:endParaRPr lang="en-US" b="1" dirty="0"/>
                  </a:p>
                </c:rich>
              </c:tx>
              <c:spPr/>
              <c:showVal val="1"/>
            </c:dLbl>
            <c:dLbl>
              <c:idx val="3"/>
              <c:layout>
                <c:manualLayout>
                  <c:x val="5.2647549940553874E-3"/>
                  <c:y val="0.6681029939320261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44 963,4</a:t>
                    </a:r>
                    <a:endParaRPr lang="en-US" b="1" dirty="0"/>
                  </a:p>
                </c:rich>
              </c:tx>
              <c:spPr/>
              <c:showVal val="1"/>
            </c:dLbl>
            <c:dLbl>
              <c:idx val="4"/>
              <c:layout>
                <c:manualLayout>
                  <c:x val="2.5600389343140976E-3"/>
                  <c:y val="0.70019878148617964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48 064,2</a:t>
                    </a:r>
                    <a:endParaRPr lang="en-US" b="1" dirty="0"/>
                  </a:p>
                </c:rich>
              </c:tx>
              <c:spPr/>
              <c:showVal val="1"/>
            </c:dLbl>
            <c:showVal val="1"/>
          </c:dLbls>
          <c:cat>
            <c:strRef>
              <c:f>'[Диаграмма 2 в Microsoft Office PowerPoint]Лист1'!$A$2:$A$6</c:f>
              <c:strCache>
                <c:ptCount val="5"/>
                <c:pt idx="0">
                  <c:v> отчет 2019</c:v>
                </c:pt>
                <c:pt idx="1">
                  <c:v>оценка 2020</c:v>
                </c:pt>
                <c:pt idx="2">
                  <c:v> прогноз 2021</c:v>
                </c:pt>
                <c:pt idx="3">
                  <c:v>прогноз 2022</c:v>
                </c:pt>
                <c:pt idx="4">
                  <c:v> прогноз 2023</c:v>
                </c:pt>
              </c:strCache>
            </c:strRef>
          </c:cat>
          <c:val>
            <c:numRef>
              <c:f>'[Диаграмма 2 в Microsoft Office PowerPoint]Лист1'!$B$2:$B$6</c:f>
              <c:numCache>
                <c:formatCode>0.0</c:formatCode>
                <c:ptCount val="5"/>
                <c:pt idx="0">
                  <c:v>32936.199999999997</c:v>
                </c:pt>
                <c:pt idx="1">
                  <c:v>35402.6</c:v>
                </c:pt>
                <c:pt idx="2">
                  <c:v>37916.699999999997</c:v>
                </c:pt>
                <c:pt idx="3">
                  <c:v>40361.5</c:v>
                </c:pt>
                <c:pt idx="4">
                  <c:v>42773.8</c:v>
                </c:pt>
              </c:numCache>
            </c:numRef>
          </c:val>
        </c:ser>
        <c:dLbls>
          <c:showVal val="1"/>
        </c:dLbls>
        <c:gapWidth val="75"/>
        <c:axId val="99216768"/>
        <c:axId val="119645312"/>
      </c:barChart>
      <c:lineChart>
        <c:grouping val="percentStacked"/>
        <c:ser>
          <c:idx val="1"/>
          <c:order val="1"/>
          <c:tx>
            <c:strRef>
              <c:f>'[Диаграмма 2 в Microsoft Office PowerPoint]Лист1'!$C$1</c:f>
              <c:strCache>
                <c:ptCount val="1"/>
                <c:pt idx="0">
                  <c:v>Темп роста (%)</c:v>
                </c:pt>
              </c:strCache>
            </c:strRef>
          </c:tx>
          <c:dLbls>
            <c:dLbl>
              <c:idx val="0"/>
              <c:layout>
                <c:manualLayout>
                  <c:x val="-7.2539203770062025E-2"/>
                  <c:y val="-8.495866258621530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106,1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7.509841360910173E-2"/>
                  <c:y val="-8.39722215390237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111,4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7.7730791106129474E-2"/>
                  <c:y val="-8.39722215390237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108,2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6.4568903620990714E-2"/>
                  <c:y val="-8.49586625862153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106,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5.3892851043084819E-2"/>
                  <c:y val="-8.49586625862153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106</a:t>
                    </a:r>
                    <a:r>
                      <a:rPr lang="ru-RU" dirty="0" smtClean="0"/>
                      <a:t>,9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'[Диаграмма 2 в Microsoft Office PowerPoint]Лист1'!$A$2:$A$6</c:f>
              <c:strCache>
                <c:ptCount val="5"/>
                <c:pt idx="0">
                  <c:v> отчет 2019</c:v>
                </c:pt>
                <c:pt idx="1">
                  <c:v>оценка 2020</c:v>
                </c:pt>
                <c:pt idx="2">
                  <c:v> прогноз 2021</c:v>
                </c:pt>
                <c:pt idx="3">
                  <c:v>прогноз 2022</c:v>
                </c:pt>
                <c:pt idx="4">
                  <c:v> прогноз 2023</c:v>
                </c:pt>
              </c:strCache>
            </c:strRef>
          </c:cat>
          <c:val>
            <c:numRef>
              <c:f>'[Диаграмма 2 в Microsoft Office PowerPoint]Лист1'!$C$2:$C$6</c:f>
              <c:numCache>
                <c:formatCode>General</c:formatCode>
                <c:ptCount val="5"/>
                <c:pt idx="0">
                  <c:v>108.2</c:v>
                </c:pt>
                <c:pt idx="1">
                  <c:v>107.5</c:v>
                </c:pt>
                <c:pt idx="2">
                  <c:v>107.1</c:v>
                </c:pt>
                <c:pt idx="3">
                  <c:v>106.4</c:v>
                </c:pt>
                <c:pt idx="4">
                  <c:v>106</c:v>
                </c:pt>
              </c:numCache>
            </c:numRef>
          </c:val>
        </c:ser>
        <c:dLbls>
          <c:showVal val="1"/>
        </c:dLbls>
        <c:marker val="1"/>
        <c:axId val="119652736"/>
        <c:axId val="119646848"/>
      </c:lineChart>
      <c:catAx>
        <c:axId val="99216768"/>
        <c:scaling>
          <c:orientation val="minMax"/>
        </c:scaling>
        <c:delete val="1"/>
        <c:axPos val="b"/>
        <c:majorTickMark val="none"/>
        <c:tickLblPos val="none"/>
        <c:crossAx val="119645312"/>
        <c:crosses val="autoZero"/>
        <c:auto val="1"/>
        <c:lblAlgn val="ctr"/>
        <c:lblOffset val="100"/>
      </c:catAx>
      <c:valAx>
        <c:axId val="119645312"/>
        <c:scaling>
          <c:orientation val="minMax"/>
        </c:scaling>
        <c:axPos val="l"/>
        <c:numFmt formatCode="0.0" sourceLinked="1"/>
        <c:majorTickMark val="none"/>
        <c:tickLblPos val="nextTo"/>
        <c:crossAx val="99216768"/>
        <c:crosses val="autoZero"/>
        <c:crossBetween val="between"/>
      </c:valAx>
      <c:valAx>
        <c:axId val="119646848"/>
        <c:scaling>
          <c:orientation val="minMax"/>
        </c:scaling>
        <c:axPos val="r"/>
        <c:numFmt formatCode="0%" sourceLinked="1"/>
        <c:tickLblPos val="nextTo"/>
        <c:crossAx val="119652736"/>
        <c:crosses val="max"/>
        <c:crossBetween val="between"/>
      </c:valAx>
      <c:catAx>
        <c:axId val="119652736"/>
        <c:scaling>
          <c:orientation val="minMax"/>
        </c:scaling>
        <c:delete val="1"/>
        <c:axPos val="b"/>
        <c:tickLblPos val="none"/>
        <c:crossAx val="119646848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15114722875549733"/>
          <c:y val="0.89856678735589557"/>
          <c:w val="0.75722935201281893"/>
          <c:h val="8.7659245849344841E-2"/>
        </c:manualLayout>
      </c:layout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.15682618145838312"/>
          <c:y val="6.3918432351397422E-2"/>
          <c:w val="0.76367486881696012"/>
          <c:h val="0.7265059456152739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>
                <c:manualLayout>
                  <c:x val="2.5749993917324374E-3"/>
                  <c:y val="0.57581542498855864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62413380400564533"/>
                </c:manualLayout>
              </c:layout>
              <c:showVal val="1"/>
            </c:dLbl>
            <c:dLbl>
              <c:idx val="2"/>
              <c:layout>
                <c:manualLayout>
                  <c:x val="-7.7249981751972814E-3"/>
                  <c:y val="0.65927173408000717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0.68688058937872287"/>
                </c:manualLayout>
              </c:layout>
              <c:showVal val="1"/>
            </c:dLbl>
            <c:dLbl>
              <c:idx val="4"/>
              <c:layout>
                <c:manualLayout>
                  <c:x val="-7.7249981751972814E-3"/>
                  <c:y val="0.7137850894213584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отчет 2020</c:v>
                </c:pt>
                <c:pt idx="1">
                  <c:v> оценка 2021</c:v>
                </c:pt>
                <c:pt idx="2">
                  <c:v> прогноз 2022</c:v>
                </c:pt>
                <c:pt idx="3">
                  <c:v> прогноз 2023</c:v>
                </c:pt>
                <c:pt idx="4">
                  <c:v> прогноз 2024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112769.1</c:v>
                </c:pt>
                <c:pt idx="1">
                  <c:v>123449.5</c:v>
                </c:pt>
                <c:pt idx="2">
                  <c:v>131225.5</c:v>
                </c:pt>
                <c:pt idx="3">
                  <c:v>137328.20000000001</c:v>
                </c:pt>
                <c:pt idx="4">
                  <c:v>143095.70000000001</c:v>
                </c:pt>
              </c:numCache>
            </c:numRef>
          </c:val>
        </c:ser>
        <c:dLbls>
          <c:showVal val="1"/>
        </c:dLbls>
        <c:gapWidth val="75"/>
        <c:axId val="173862272"/>
        <c:axId val="178959488"/>
      </c:barChart>
      <c:lineChart>
        <c:grouping val="standard"/>
        <c:ser>
          <c:idx val="1"/>
          <c:order val="1"/>
          <c:tx>
            <c:strRef>
              <c:f>Лист1!$C$1</c:f>
              <c:strCache>
                <c:ptCount val="1"/>
                <c:pt idx="0">
                  <c:v>темп роста в %)</c:v>
                </c:pt>
              </c:strCache>
            </c:strRef>
          </c:tx>
          <c:dLbls>
            <c:dLbl>
              <c:idx val="0"/>
              <c:layout>
                <c:manualLayout>
                  <c:x val="-5.4074987226381308E-2"/>
                  <c:y val="-7.1936469335427883E-2"/>
                </c:manualLayout>
              </c:layout>
              <c:showVal val="1"/>
            </c:dLbl>
            <c:dLbl>
              <c:idx val="1"/>
              <c:layout>
                <c:manualLayout>
                  <c:x val="-5.6649986618113386E-2"/>
                  <c:y val="-6.2944410668499373E-2"/>
                </c:manualLayout>
              </c:layout>
              <c:showVal val="1"/>
            </c:dLbl>
            <c:dLbl>
              <c:idx val="2"/>
              <c:layout>
                <c:manualLayout>
                  <c:x val="-5.9224986009845923E-2"/>
                  <c:y val="-6.5941763557475525E-2"/>
                </c:manualLayout>
              </c:layout>
              <c:showVal val="1"/>
            </c:dLbl>
            <c:dLbl>
              <c:idx val="3"/>
              <c:layout>
                <c:manualLayout>
                  <c:x val="-6.694998418504311E-2"/>
                  <c:y val="-7.0762687530780535E-2"/>
                </c:manualLayout>
              </c:layout>
              <c:showVal val="1"/>
            </c:dLbl>
            <c:dLbl>
              <c:idx val="4"/>
              <c:layout>
                <c:manualLayout>
                  <c:x val="-7.2099982968507989E-2"/>
                  <c:y val="-0.1191356660442470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отчет 2020</c:v>
                </c:pt>
                <c:pt idx="1">
                  <c:v> оценка 2021</c:v>
                </c:pt>
                <c:pt idx="2">
                  <c:v> прогноз 2022</c:v>
                </c:pt>
                <c:pt idx="3">
                  <c:v> прогноз 2023</c:v>
                </c:pt>
                <c:pt idx="4">
                  <c:v> прогноз 2024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103.3</c:v>
                </c:pt>
                <c:pt idx="1">
                  <c:v>106.5</c:v>
                </c:pt>
                <c:pt idx="2">
                  <c:v>102.3</c:v>
                </c:pt>
                <c:pt idx="3">
                  <c:v>101.9</c:v>
                </c:pt>
                <c:pt idx="4">
                  <c:v>101.5</c:v>
                </c:pt>
              </c:numCache>
            </c:numRef>
          </c:val>
        </c:ser>
        <c:dLbls>
          <c:showVal val="1"/>
        </c:dLbls>
        <c:marker val="1"/>
        <c:axId val="178979200"/>
        <c:axId val="178961024"/>
      </c:lineChart>
      <c:catAx>
        <c:axId val="173862272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78959488"/>
        <c:crosses val="autoZero"/>
        <c:auto val="1"/>
        <c:lblAlgn val="ctr"/>
        <c:lblOffset val="100"/>
      </c:catAx>
      <c:valAx>
        <c:axId val="178959488"/>
        <c:scaling>
          <c:orientation val="minMax"/>
        </c:scaling>
        <c:axPos val="l"/>
        <c:numFmt formatCode="#,##0.0" sourceLinked="1"/>
        <c:maj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3862272"/>
        <c:crosses val="autoZero"/>
        <c:crossBetween val="between"/>
      </c:valAx>
      <c:valAx>
        <c:axId val="178961024"/>
        <c:scaling>
          <c:orientation val="minMax"/>
          <c:max val="130"/>
          <c:min val="0"/>
        </c:scaling>
        <c:axPos val="r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8979200"/>
        <c:crosses val="max"/>
        <c:crossBetween val="between"/>
      </c:valAx>
      <c:catAx>
        <c:axId val="178979200"/>
        <c:scaling>
          <c:orientation val="minMax"/>
        </c:scaling>
        <c:delete val="1"/>
        <c:axPos val="b"/>
        <c:numFmt formatCode="General" sourceLinked="1"/>
        <c:tickLblPos val="none"/>
        <c:crossAx val="178961024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23975758509663411"/>
          <c:y val="0.87981693724233812"/>
          <c:w val="0.53078462461780562"/>
          <c:h val="5.6643170755900661E-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611140105879708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60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587,5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0.6644610547148508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219,8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5.5990251524081231E-3"/>
                  <c:y val="0.7054771692034215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142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5.5990251524081231E-3"/>
                  <c:y val="0.7546965065897097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76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651,5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2.7995125762041635E-3"/>
                  <c:y val="0.808017455424849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667,1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отчет 2020</c:v>
                </c:pt>
                <c:pt idx="1">
                  <c:v>оценка 2021</c:v>
                </c:pt>
                <c:pt idx="2">
                  <c:v>прогноз 2022</c:v>
                </c:pt>
                <c:pt idx="3">
                  <c:v>прогноз 2023</c:v>
                </c:pt>
                <c:pt idx="4">
                  <c:v>прогноз 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60587.5</c:v>
                </c:pt>
                <c:pt idx="1">
                  <c:v>66219.8</c:v>
                </c:pt>
                <c:pt idx="2">
                  <c:v>71142</c:v>
                </c:pt>
                <c:pt idx="3">
                  <c:v>76651.5</c:v>
                </c:pt>
                <c:pt idx="4">
                  <c:v>82667.100000000006</c:v>
                </c:pt>
              </c:numCache>
            </c:numRef>
          </c:val>
        </c:ser>
        <c:dLbls>
          <c:showVal val="1"/>
        </c:dLbls>
        <c:gapWidth val="79"/>
        <c:overlap val="39"/>
        <c:axId val="179177728"/>
        <c:axId val="179146752"/>
      </c:barChart>
      <c:lineChart>
        <c:grouping val="stacked"/>
        <c:ser>
          <c:idx val="1"/>
          <c:order val="1"/>
          <c:tx>
            <c:strRef>
              <c:f>Лист1!$C$1</c:f>
              <c:strCache>
                <c:ptCount val="1"/>
                <c:pt idx="0">
                  <c:v>темп роста в %</c:v>
                </c:pt>
              </c:strCache>
            </c:strRef>
          </c:tx>
          <c:dLbls>
            <c:dLbl>
              <c:idx val="0"/>
              <c:layout>
                <c:manualLayout>
                  <c:x val="-6.4039242118544712E-2"/>
                  <c:y val="-7.0624769763501058E-2"/>
                </c:manualLayout>
              </c:layout>
              <c:showVal val="1"/>
            </c:dLbl>
            <c:dLbl>
              <c:idx val="1"/>
              <c:layout>
                <c:manualLayout>
                  <c:x val="-5.3890957082745751E-2"/>
                  <c:y val="-0.11856258748986973"/>
                </c:manualLayout>
              </c:layout>
              <c:showVal val="1"/>
            </c:dLbl>
            <c:dLbl>
              <c:idx val="2"/>
              <c:layout>
                <c:manualLayout>
                  <c:x val="-5.7739992322388405E-2"/>
                  <c:y val="-0.11330730125985398"/>
                </c:manualLayout>
              </c:layout>
              <c:showVal val="1"/>
            </c:dLbl>
            <c:dLbl>
              <c:idx val="3"/>
              <c:layout>
                <c:manualLayout>
                  <c:x val="-5.7565348974235361E-2"/>
                  <c:y val="-9.6901200913578414E-2"/>
                </c:manualLayout>
              </c:layout>
              <c:showVal val="1"/>
            </c:dLbl>
            <c:dLbl>
              <c:idx val="4"/>
              <c:layout>
                <c:manualLayout>
                  <c:x val="-5.9489959588384787E-2"/>
                  <c:y val="-9.690120091357841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+mn-lt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отчет 2020</c:v>
                </c:pt>
                <c:pt idx="1">
                  <c:v>оценка 2021</c:v>
                </c:pt>
                <c:pt idx="2">
                  <c:v>прогноз 2022</c:v>
                </c:pt>
                <c:pt idx="3">
                  <c:v>прогноз 2023</c:v>
                </c:pt>
                <c:pt idx="4">
                  <c:v>прогноз 2024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106.5</c:v>
                </c:pt>
                <c:pt idx="1">
                  <c:v>103.5</c:v>
                </c:pt>
                <c:pt idx="2">
                  <c:v>103.6</c:v>
                </c:pt>
                <c:pt idx="3">
                  <c:v>103.7</c:v>
                </c:pt>
                <c:pt idx="4">
                  <c:v>103.7</c:v>
                </c:pt>
              </c:numCache>
            </c:numRef>
          </c:val>
        </c:ser>
        <c:dLbls>
          <c:showVal val="1"/>
        </c:dLbls>
        <c:marker val="1"/>
        <c:axId val="179149824"/>
        <c:axId val="179148288"/>
      </c:lineChart>
      <c:catAx>
        <c:axId val="179177728"/>
        <c:scaling>
          <c:orientation val="minMax"/>
        </c:scaling>
        <c:delete val="1"/>
        <c:axPos val="b"/>
        <c:majorTickMark val="none"/>
        <c:tickLblPos val="none"/>
        <c:crossAx val="179146752"/>
        <c:crosses val="autoZero"/>
        <c:auto val="1"/>
        <c:lblAlgn val="ctr"/>
        <c:lblOffset val="100"/>
      </c:catAx>
      <c:valAx>
        <c:axId val="179146752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ru-RU"/>
          </a:p>
        </c:txPr>
        <c:crossAx val="179177728"/>
        <c:crosses val="autoZero"/>
        <c:crossBetween val="between"/>
      </c:valAx>
      <c:valAx>
        <c:axId val="179148288"/>
        <c:scaling>
          <c:orientation val="minMax"/>
        </c:scaling>
        <c:axPos val="r"/>
        <c:numFmt formatCode="General" sourceLinked="1"/>
        <c:tickLblPos val="nextTo"/>
        <c:txPr>
          <a:bodyPr/>
          <a:lstStyle/>
          <a:p>
            <a:pPr>
              <a:defRPr sz="1000">
                <a:latin typeface="+mn-lt"/>
              </a:defRPr>
            </a:pPr>
            <a:endParaRPr lang="ru-RU"/>
          </a:p>
        </c:txPr>
        <c:crossAx val="179149824"/>
        <c:crosses val="max"/>
        <c:crossBetween val="between"/>
      </c:valAx>
      <c:catAx>
        <c:axId val="179149824"/>
        <c:scaling>
          <c:orientation val="minMax"/>
        </c:scaling>
        <c:delete val="1"/>
        <c:axPos val="b"/>
        <c:tickLblPos val="none"/>
        <c:crossAx val="179148288"/>
        <c:crosses val="autoZero"/>
        <c:auto val="1"/>
        <c:lblAlgn val="ctr"/>
        <c:lblOffset val="100"/>
      </c:catAx>
    </c:plotArea>
    <c:legend>
      <c:legendPos val="b"/>
      <c:layout/>
      <c:txPr>
        <a:bodyPr/>
        <a:lstStyle/>
        <a:p>
          <a:pPr>
            <a:defRPr sz="1200">
              <a:latin typeface="+mn-lt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млн.рублей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отчет 2020</c:v>
                </c:pt>
                <c:pt idx="1">
                  <c:v> оценка 2021</c:v>
                </c:pt>
                <c:pt idx="2">
                  <c:v> прогноз 2022</c:v>
                </c:pt>
                <c:pt idx="3">
                  <c:v> прогноз 2023</c:v>
                </c:pt>
                <c:pt idx="4">
                  <c:v> прогноз 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811.3</c:v>
                </c:pt>
                <c:pt idx="1">
                  <c:v>904.7</c:v>
                </c:pt>
                <c:pt idx="2">
                  <c:v>697.2</c:v>
                </c:pt>
                <c:pt idx="3">
                  <c:v>1041.0999999999999</c:v>
                </c:pt>
                <c:pt idx="4">
                  <c:v>1120.7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темп роста в %</c:v>
                </c:pt>
              </c:strCache>
            </c:strRef>
          </c:tx>
          <c:dLbls>
            <c:dLbl>
              <c:idx val="0"/>
              <c:layout>
                <c:manualLayout>
                  <c:x val="1.2052737845834102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2.7118660153126712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3.0131844614585419E-2"/>
                  <c:y val="0"/>
                </c:manualLayout>
              </c:layout>
              <c:showVal val="1"/>
            </c:dLbl>
            <c:dLbl>
              <c:idx val="3"/>
              <c:layout>
                <c:manualLayout>
                  <c:x val="3.3145029076043796E-2"/>
                  <c:y val="0"/>
                </c:manualLayout>
              </c:layout>
              <c:showVal val="1"/>
            </c:dLbl>
            <c:dLbl>
              <c:idx val="4"/>
              <c:layout>
                <c:manualLayout>
                  <c:x val="1.8078869510132201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 отчет 2020</c:v>
                </c:pt>
                <c:pt idx="1">
                  <c:v> оценка 2021</c:v>
                </c:pt>
                <c:pt idx="2">
                  <c:v> прогноз 2022</c:v>
                </c:pt>
                <c:pt idx="3">
                  <c:v> прогноз 2023</c:v>
                </c:pt>
                <c:pt idx="4">
                  <c:v> прогноз 2024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75</c:v>
                </c:pt>
                <c:pt idx="1">
                  <c:v>106</c:v>
                </c:pt>
                <c:pt idx="2">
                  <c:v>103</c:v>
                </c:pt>
                <c:pt idx="3">
                  <c:v>103.5</c:v>
                </c:pt>
                <c:pt idx="4">
                  <c:v>103.5</c:v>
                </c:pt>
              </c:numCache>
            </c:numRef>
          </c:val>
        </c:ser>
        <c:dLbls>
          <c:showVal val="1"/>
        </c:dLbls>
        <c:gapWidth val="75"/>
        <c:shape val="cone"/>
        <c:axId val="179176192"/>
        <c:axId val="179308416"/>
        <c:axId val="0"/>
      </c:bar3DChart>
      <c:catAx>
        <c:axId val="179176192"/>
        <c:scaling>
          <c:orientation val="minMax"/>
        </c:scaling>
        <c:axPos val="b"/>
        <c:numFmt formatCode="General" sourceLinked="1"/>
        <c:majorTickMark val="none"/>
        <c:tickLblPos val="nextTo"/>
        <c:crossAx val="179308416"/>
        <c:crosses val="autoZero"/>
        <c:auto val="1"/>
        <c:lblAlgn val="ctr"/>
        <c:lblOffset val="100"/>
      </c:catAx>
      <c:valAx>
        <c:axId val="179308416"/>
        <c:scaling>
          <c:orientation val="minMax"/>
          <c:max val="1025"/>
        </c:scaling>
        <c:axPos val="l"/>
        <c:numFmt formatCode="General" sourceLinked="1"/>
        <c:majorTickMark val="none"/>
        <c:tickLblPos val="none"/>
        <c:crossAx val="179176192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9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dLbls>
            <c:dLbl>
              <c:idx val="0"/>
              <c:layout>
                <c:manualLayout>
                  <c:x val="4.3267566632052617E-3"/>
                  <c:y val="-5.759371973800624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648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738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4.3267566632052617E-3"/>
                  <c:y val="-5.537857667115974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773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28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7.9322955813209292E-17"/>
                  <c:y val="-5.9808862804852515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004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158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4648738</c:v>
                </c:pt>
                <c:pt idx="1">
                  <c:v>4773284</c:v>
                </c:pt>
                <c:pt idx="2">
                  <c:v>5004158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dLbls>
            <c:dLbl>
              <c:idx val="0"/>
              <c:layout>
                <c:manualLayout>
                  <c:x val="1.29802699896158E-2"/>
                  <c:y val="-4.65180044037741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098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738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4614053305642087E-2"/>
                  <c:y val="-5.759371973800624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773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28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4614053305642087E-2"/>
                  <c:y val="-5.759371973800621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004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158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5098738</c:v>
                </c:pt>
                <c:pt idx="1">
                  <c:v>4773284</c:v>
                </c:pt>
                <c:pt idx="2">
                  <c:v>5004158</c:v>
                </c:pt>
              </c:numCache>
            </c:numRef>
          </c:val>
        </c:ser>
        <c:dLbls>
          <c:showVal val="1"/>
        </c:dLbls>
        <c:gapWidth val="75"/>
        <c:shape val="cylinder"/>
        <c:axId val="159389568"/>
        <c:axId val="159391104"/>
        <c:axId val="0"/>
      </c:bar3DChart>
      <c:catAx>
        <c:axId val="159389568"/>
        <c:scaling>
          <c:orientation val="minMax"/>
        </c:scaling>
        <c:axPos val="b"/>
        <c:numFmt formatCode="General" sourceLinked="1"/>
        <c:majorTickMark val="none"/>
        <c:tickLblPos val="nextTo"/>
        <c:crossAx val="159391104"/>
        <c:crosses val="autoZero"/>
        <c:auto val="1"/>
        <c:lblAlgn val="ctr"/>
        <c:lblOffset val="100"/>
      </c:catAx>
      <c:valAx>
        <c:axId val="159391104"/>
        <c:scaling>
          <c:orientation val="minMax"/>
        </c:scaling>
        <c:axPos val="l"/>
        <c:numFmt formatCode="General" sourceLinked="1"/>
        <c:majorTickMark val="none"/>
        <c:tickLblPos val="none"/>
        <c:crossAx val="15938956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</c:chart>
  <c:txPr>
    <a:bodyPr/>
    <a:lstStyle/>
    <a:p>
      <a:pPr>
        <a:defRPr sz="24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dLbl>
              <c:idx val="0"/>
              <c:layout>
                <c:manualLayout>
                  <c:x val="1.8036610095825741E-2"/>
                  <c:y val="-0.3226190679668100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4 537 </a:t>
                    </a:r>
                    <a:r>
                      <a:rPr lang="en-US" dirty="0" smtClean="0"/>
                      <a:t>335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5967228131300157E-2"/>
                  <c:y val="-0.3591085976651108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4 648 </a:t>
                    </a:r>
                    <a:r>
                      <a:rPr lang="en-US" dirty="0" smtClean="0"/>
                      <a:t>738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5907683029114052E-2"/>
                  <c:y val="-0.3957621161751258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4 773 </a:t>
                    </a:r>
                    <a:r>
                      <a:rPr lang="en-US" dirty="0" smtClean="0"/>
                      <a:t>284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8083418081751611E-2"/>
                  <c:y val="-0.405773824275935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5 004 </a:t>
                    </a:r>
                    <a:r>
                      <a:rPr lang="en-US" dirty="0" smtClean="0"/>
                      <a:t>158</a:t>
                    </a:r>
                    <a:endParaRPr lang="ru-RU" dirty="0" smtClean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4537335</c:v>
                </c:pt>
                <c:pt idx="1">
                  <c:v>4648738</c:v>
                </c:pt>
                <c:pt idx="2">
                  <c:v>4773284</c:v>
                </c:pt>
                <c:pt idx="3">
                  <c:v>5004158</c:v>
                </c:pt>
              </c:numCache>
            </c:numRef>
          </c:val>
        </c:ser>
        <c:dLbls>
          <c:showVal val="1"/>
        </c:dLbls>
        <c:gapWidth val="75"/>
        <c:shape val="cylinder"/>
        <c:axId val="168386560"/>
        <c:axId val="168388096"/>
        <c:axId val="0"/>
      </c:bar3DChart>
      <c:catAx>
        <c:axId val="16838656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2400" b="1">
                <a:latin typeface="+mj-lt"/>
              </a:defRPr>
            </a:pPr>
            <a:endParaRPr lang="ru-RU"/>
          </a:p>
        </c:txPr>
        <c:crossAx val="168388096"/>
        <c:crosses val="autoZero"/>
        <c:auto val="1"/>
        <c:lblAlgn val="ctr"/>
        <c:lblOffset val="100"/>
      </c:catAx>
      <c:valAx>
        <c:axId val="16838809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683865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  </c:v>
                </c:pt>
                <c:pt idx="3">
                  <c:v>Платежи при пользовании природными ресурсами</c:v>
                </c:pt>
                <c:pt idx="4">
                  <c:v>Доходы от оказания платных услуг и компенсации затрат государства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77.66</c:v>
                </c:pt>
                <c:pt idx="1">
                  <c:v>13.64</c:v>
                </c:pt>
                <c:pt idx="2">
                  <c:v>4.8099999999999996</c:v>
                </c:pt>
                <c:pt idx="3">
                  <c:v>0.4</c:v>
                </c:pt>
                <c:pt idx="4">
                  <c:v>0.29000000000000031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  </c:v>
                </c:pt>
                <c:pt idx="3">
                  <c:v>Платежи при пользовании природными ресурсами</c:v>
                </c:pt>
                <c:pt idx="4">
                  <c:v>Доходы от оказания платных услуг и компенсации затрат государства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85.27</c:v>
                </c:pt>
                <c:pt idx="1">
                  <c:v>12.22</c:v>
                </c:pt>
                <c:pt idx="2">
                  <c:v>1.7</c:v>
                </c:pt>
                <c:pt idx="3">
                  <c:v>0.46</c:v>
                </c:pt>
                <c:pt idx="4">
                  <c:v>0.3300000000000009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dLbls>
            <c:dLbl>
              <c:idx val="0"/>
              <c:layout>
                <c:manualLayout>
                  <c:x val="2.8906753414240402E-3"/>
                  <c:y val="-1.9292604501607725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материальных и нематериальных активов</c:v>
                </c:pt>
                <c:pt idx="2">
                  <c:v>Штрафы, санкции, возмещение ущерба  </c:v>
                </c:pt>
                <c:pt idx="3">
                  <c:v>Платежи при пользовании природными ресурсами</c:v>
                </c:pt>
                <c:pt idx="4">
                  <c:v>Доходы от оказания платных услуг и компенсации затрат государства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86.42</c:v>
                </c:pt>
                <c:pt idx="1">
                  <c:v>11.04</c:v>
                </c:pt>
                <c:pt idx="2">
                  <c:v>1.72</c:v>
                </c:pt>
                <c:pt idx="3">
                  <c:v>0.47000000000000008</c:v>
                </c:pt>
                <c:pt idx="4">
                  <c:v>0.34</c:v>
                </c:pt>
              </c:numCache>
            </c:numRef>
          </c:val>
        </c:ser>
        <c:dLbls>
          <c:showVal val="1"/>
        </c:dLbls>
        <c:gapWidth val="75"/>
        <c:axId val="179840128"/>
        <c:axId val="179841664"/>
      </c:barChart>
      <c:catAx>
        <c:axId val="1798401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841664"/>
        <c:crosses val="autoZero"/>
        <c:auto val="1"/>
        <c:lblAlgn val="ctr"/>
        <c:lblOffset val="100"/>
      </c:catAx>
      <c:valAx>
        <c:axId val="179841664"/>
        <c:scaling>
          <c:orientation val="minMax"/>
        </c:scaling>
        <c:axPos val="l"/>
        <c:numFmt formatCode="General" sourceLinked="1"/>
        <c:majorTickMark val="none"/>
        <c:tickLblPos val="none"/>
        <c:crossAx val="17984012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16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F7536-18E1-43EA-BA93-A4F6666277A3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33F831F-2FF9-403B-BB3A-2CB627901A13}">
      <dgm:prSet phldrT="[Текст]"/>
      <dgm:spPr/>
      <dgm:t>
        <a:bodyPr/>
        <a:lstStyle/>
        <a:p>
          <a:r>
            <a:rPr lang="ru-RU" dirty="0" smtClean="0"/>
            <a:t>доходы</a:t>
          </a:r>
          <a:endParaRPr lang="ru-RU" dirty="0"/>
        </a:p>
      </dgm:t>
    </dgm:pt>
    <dgm:pt modelId="{B0D869A4-3D63-4B1B-9C5A-71862D291EC0}" type="parTrans" cxnId="{0F609786-722E-4D1D-A4CC-5DE6A5CD8489}">
      <dgm:prSet/>
      <dgm:spPr/>
      <dgm:t>
        <a:bodyPr/>
        <a:lstStyle/>
        <a:p>
          <a:endParaRPr lang="ru-RU"/>
        </a:p>
      </dgm:t>
    </dgm:pt>
    <dgm:pt modelId="{2D1D71EB-021D-4B78-BE7A-7A44E7FB5F19}" type="sibTrans" cxnId="{0F609786-722E-4D1D-A4CC-5DE6A5CD8489}">
      <dgm:prSet/>
      <dgm:spPr/>
      <dgm:t>
        <a:bodyPr/>
        <a:lstStyle/>
        <a:p>
          <a:endParaRPr lang="ru-RU"/>
        </a:p>
      </dgm:t>
    </dgm:pt>
    <dgm:pt modelId="{9FE2A101-4DB2-4AF2-922F-CF4F06F11E61}">
      <dgm:prSet phldrT="[Текст]"/>
      <dgm:spPr/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dirty="0">
            <a:latin typeface="+mn-lt"/>
          </a:endParaRPr>
        </a:p>
      </dgm:t>
    </dgm:pt>
    <dgm:pt modelId="{75BBC93B-B64C-45DE-9740-E76ADE9A0341}" type="parTrans" cxnId="{173DEF41-1C96-42E2-B8BE-BAD7EC93B256}">
      <dgm:prSet/>
      <dgm:spPr/>
      <dgm:t>
        <a:bodyPr/>
        <a:lstStyle/>
        <a:p>
          <a:endParaRPr lang="ru-RU"/>
        </a:p>
      </dgm:t>
    </dgm:pt>
    <dgm:pt modelId="{BE27F2BF-57BD-4ED9-834D-DAFEBBDA3EBB}" type="sibTrans" cxnId="{173DEF41-1C96-42E2-B8BE-BAD7EC93B256}">
      <dgm:prSet/>
      <dgm:spPr/>
      <dgm:t>
        <a:bodyPr/>
        <a:lstStyle/>
        <a:p>
          <a:endParaRPr lang="ru-RU"/>
        </a:p>
      </dgm:t>
    </dgm:pt>
    <dgm:pt modelId="{C1311809-AAD1-4EE8-A0DB-C4B086552A57}">
      <dgm:prSet phldrT="[Текст]"/>
      <dgm:spPr/>
      <dgm:t>
        <a:bodyPr/>
        <a:lstStyle/>
        <a:p>
          <a:r>
            <a:rPr lang="ru-RU" dirty="0" smtClean="0"/>
            <a:t>расходы</a:t>
          </a:r>
          <a:endParaRPr lang="ru-RU" dirty="0"/>
        </a:p>
      </dgm:t>
    </dgm:pt>
    <dgm:pt modelId="{3AC75079-46FB-4391-934E-349C73B7A000}" type="parTrans" cxnId="{1B50F683-0DEE-431E-95AD-7DEF7DF4A5E8}">
      <dgm:prSet/>
      <dgm:spPr/>
      <dgm:t>
        <a:bodyPr/>
        <a:lstStyle/>
        <a:p>
          <a:endParaRPr lang="ru-RU"/>
        </a:p>
      </dgm:t>
    </dgm:pt>
    <dgm:pt modelId="{EF029F1A-0CF6-4B0F-BF71-E4742C8EF6AC}" type="sibTrans" cxnId="{1B50F683-0DEE-431E-95AD-7DEF7DF4A5E8}">
      <dgm:prSet/>
      <dgm:spPr/>
      <dgm:t>
        <a:bodyPr/>
        <a:lstStyle/>
        <a:p>
          <a:endParaRPr lang="ru-RU"/>
        </a:p>
      </dgm:t>
    </dgm:pt>
    <dgm:pt modelId="{53C73B09-BB33-43E4-9AF9-3A4B7E4AC055}">
      <dgm:prSet phldrT="[Текст]"/>
      <dgm:spPr/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это выплачиваемые из бюджета денежные средства на: содержание муниципальных учреждений (образование, ЖКХ,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</a:r>
          <a:endParaRPr lang="ru-RU" dirty="0">
            <a:latin typeface="+mn-lt"/>
          </a:endParaRPr>
        </a:p>
      </dgm:t>
    </dgm:pt>
    <dgm:pt modelId="{9482905D-3651-4984-BB9F-3D92AB64B6AE}" type="parTrans" cxnId="{7ED0453B-EEAC-4BBC-B08A-635D5F948978}">
      <dgm:prSet/>
      <dgm:spPr/>
      <dgm:t>
        <a:bodyPr/>
        <a:lstStyle/>
        <a:p>
          <a:endParaRPr lang="ru-RU"/>
        </a:p>
      </dgm:t>
    </dgm:pt>
    <dgm:pt modelId="{C37A8D3E-D9CB-4232-BC5E-6D960E867583}" type="sibTrans" cxnId="{7ED0453B-EEAC-4BBC-B08A-635D5F948978}">
      <dgm:prSet/>
      <dgm:spPr/>
      <dgm:t>
        <a:bodyPr/>
        <a:lstStyle/>
        <a:p>
          <a:endParaRPr lang="ru-RU"/>
        </a:p>
      </dgm:t>
    </dgm:pt>
    <dgm:pt modelId="{2CDAE567-BFE2-4AA8-B7D2-2A019BED574F}" type="pres">
      <dgm:prSet presAssocID="{40BF7536-18E1-43EA-BA93-A4F666627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69624-B3FD-46BB-9AE6-EF3BA8C45062}" type="pres">
      <dgm:prSet presAssocID="{333F831F-2FF9-403B-BB3A-2CB627901A13}" presName="composite" presStyleCnt="0"/>
      <dgm:spPr/>
      <dgm:t>
        <a:bodyPr/>
        <a:lstStyle/>
        <a:p>
          <a:endParaRPr lang="ru-RU"/>
        </a:p>
      </dgm:t>
    </dgm:pt>
    <dgm:pt modelId="{108CEE4B-E3B7-41A7-9670-F920551C1F6A}" type="pres">
      <dgm:prSet presAssocID="{333F831F-2FF9-403B-BB3A-2CB627901A13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C1714-FCA6-44E1-82AE-090051349B0C}" type="pres">
      <dgm:prSet presAssocID="{333F831F-2FF9-403B-BB3A-2CB627901A13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55F3F-362F-41B9-8B18-D85283037305}" type="pres">
      <dgm:prSet presAssocID="{2D1D71EB-021D-4B78-BE7A-7A44E7FB5F19}" presName="sp" presStyleCnt="0"/>
      <dgm:spPr/>
      <dgm:t>
        <a:bodyPr/>
        <a:lstStyle/>
        <a:p>
          <a:endParaRPr lang="ru-RU"/>
        </a:p>
      </dgm:t>
    </dgm:pt>
    <dgm:pt modelId="{3FD09A09-7C9F-4D07-BE47-321E12B35DB9}" type="pres">
      <dgm:prSet presAssocID="{C1311809-AAD1-4EE8-A0DB-C4B086552A57}" presName="composite" presStyleCnt="0"/>
      <dgm:spPr/>
      <dgm:t>
        <a:bodyPr/>
        <a:lstStyle/>
        <a:p>
          <a:endParaRPr lang="ru-RU"/>
        </a:p>
      </dgm:t>
    </dgm:pt>
    <dgm:pt modelId="{EC4ABE22-C354-4B46-9C52-51889676F909}" type="pres">
      <dgm:prSet presAssocID="{C1311809-AAD1-4EE8-A0DB-C4B086552A5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78352-D930-407C-96B1-AFA896F765BE}" type="pres">
      <dgm:prSet presAssocID="{C1311809-AAD1-4EE8-A0DB-C4B086552A5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122D89-EA5E-40D7-9FD7-BB2673239C6F}" type="presOf" srcId="{333F831F-2FF9-403B-BB3A-2CB627901A13}" destId="{108CEE4B-E3B7-41A7-9670-F920551C1F6A}" srcOrd="0" destOrd="0" presId="urn:microsoft.com/office/officeart/2005/8/layout/chevron2"/>
    <dgm:cxn modelId="{A98E51B3-8B9E-471D-98BE-B1A07CDE47DB}" type="presOf" srcId="{C1311809-AAD1-4EE8-A0DB-C4B086552A57}" destId="{EC4ABE22-C354-4B46-9C52-51889676F909}" srcOrd="0" destOrd="0" presId="urn:microsoft.com/office/officeart/2005/8/layout/chevron2"/>
    <dgm:cxn modelId="{1D2E96E1-C545-4405-972E-31F01528B26C}" type="presOf" srcId="{9FE2A101-4DB2-4AF2-922F-CF4F06F11E61}" destId="{5FCC1714-FCA6-44E1-82AE-090051349B0C}" srcOrd="0" destOrd="0" presId="urn:microsoft.com/office/officeart/2005/8/layout/chevron2"/>
    <dgm:cxn modelId="{D79BC347-4554-4F3F-89BE-58ED27E3C0F1}" type="presOf" srcId="{53C73B09-BB33-43E4-9AF9-3A4B7E4AC055}" destId="{0A078352-D930-407C-96B1-AFA896F765BE}" srcOrd="0" destOrd="0" presId="urn:microsoft.com/office/officeart/2005/8/layout/chevron2"/>
    <dgm:cxn modelId="{0F609786-722E-4D1D-A4CC-5DE6A5CD8489}" srcId="{40BF7536-18E1-43EA-BA93-A4F6666277A3}" destId="{333F831F-2FF9-403B-BB3A-2CB627901A13}" srcOrd="0" destOrd="0" parTransId="{B0D869A4-3D63-4B1B-9C5A-71862D291EC0}" sibTransId="{2D1D71EB-021D-4B78-BE7A-7A44E7FB5F19}"/>
    <dgm:cxn modelId="{1B50F683-0DEE-431E-95AD-7DEF7DF4A5E8}" srcId="{40BF7536-18E1-43EA-BA93-A4F6666277A3}" destId="{C1311809-AAD1-4EE8-A0DB-C4B086552A57}" srcOrd="1" destOrd="0" parTransId="{3AC75079-46FB-4391-934E-349C73B7A000}" sibTransId="{EF029F1A-0CF6-4B0F-BF71-E4742C8EF6AC}"/>
    <dgm:cxn modelId="{E3EEE6EB-AEA2-4AF6-8631-9B2329015C57}" type="presOf" srcId="{40BF7536-18E1-43EA-BA93-A4F6666277A3}" destId="{2CDAE567-BFE2-4AA8-B7D2-2A019BED574F}" srcOrd="0" destOrd="0" presId="urn:microsoft.com/office/officeart/2005/8/layout/chevron2"/>
    <dgm:cxn modelId="{7ED0453B-EEAC-4BBC-B08A-635D5F948978}" srcId="{C1311809-AAD1-4EE8-A0DB-C4B086552A57}" destId="{53C73B09-BB33-43E4-9AF9-3A4B7E4AC055}" srcOrd="0" destOrd="0" parTransId="{9482905D-3651-4984-BB9F-3D92AB64B6AE}" sibTransId="{C37A8D3E-D9CB-4232-BC5E-6D960E867583}"/>
    <dgm:cxn modelId="{173DEF41-1C96-42E2-B8BE-BAD7EC93B256}" srcId="{333F831F-2FF9-403B-BB3A-2CB627901A13}" destId="{9FE2A101-4DB2-4AF2-922F-CF4F06F11E61}" srcOrd="0" destOrd="0" parTransId="{75BBC93B-B64C-45DE-9740-E76ADE9A0341}" sibTransId="{BE27F2BF-57BD-4ED9-834D-DAFEBBDA3EBB}"/>
    <dgm:cxn modelId="{03E7B81B-9F89-4B1F-B1AA-904932038624}" type="presParOf" srcId="{2CDAE567-BFE2-4AA8-B7D2-2A019BED574F}" destId="{C3A69624-B3FD-46BB-9AE6-EF3BA8C45062}" srcOrd="0" destOrd="0" presId="urn:microsoft.com/office/officeart/2005/8/layout/chevron2"/>
    <dgm:cxn modelId="{152846F9-D9E0-4D59-A1AC-52321632CD72}" type="presParOf" srcId="{C3A69624-B3FD-46BB-9AE6-EF3BA8C45062}" destId="{108CEE4B-E3B7-41A7-9670-F920551C1F6A}" srcOrd="0" destOrd="0" presId="urn:microsoft.com/office/officeart/2005/8/layout/chevron2"/>
    <dgm:cxn modelId="{7EB06A8E-5557-4A59-B395-C6E00C097BDA}" type="presParOf" srcId="{C3A69624-B3FD-46BB-9AE6-EF3BA8C45062}" destId="{5FCC1714-FCA6-44E1-82AE-090051349B0C}" srcOrd="1" destOrd="0" presId="urn:microsoft.com/office/officeart/2005/8/layout/chevron2"/>
    <dgm:cxn modelId="{C5F6F4DE-F128-4300-9EDC-C2324C98773B}" type="presParOf" srcId="{2CDAE567-BFE2-4AA8-B7D2-2A019BED574F}" destId="{C8055F3F-362F-41B9-8B18-D85283037305}" srcOrd="1" destOrd="0" presId="urn:microsoft.com/office/officeart/2005/8/layout/chevron2"/>
    <dgm:cxn modelId="{CFD45508-85CE-4150-A27F-D249D60DD499}" type="presParOf" srcId="{2CDAE567-BFE2-4AA8-B7D2-2A019BED574F}" destId="{3FD09A09-7C9F-4D07-BE47-321E12B35DB9}" srcOrd="2" destOrd="0" presId="urn:microsoft.com/office/officeart/2005/8/layout/chevron2"/>
    <dgm:cxn modelId="{E72A055C-8575-4B3E-907B-0392C395D830}" type="presParOf" srcId="{3FD09A09-7C9F-4D07-BE47-321E12B35DB9}" destId="{EC4ABE22-C354-4B46-9C52-51889676F909}" srcOrd="0" destOrd="0" presId="urn:microsoft.com/office/officeart/2005/8/layout/chevron2"/>
    <dgm:cxn modelId="{61889160-AC0A-46D4-AA60-999CFD05971F}" type="presParOf" srcId="{3FD09A09-7C9F-4D07-BE47-321E12B35DB9}" destId="{0A078352-D930-407C-96B1-AFA896F765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EA59AD-11DE-419A-9493-AA4DF7EDB27A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10C167F2-380A-4F84-A146-6CB9F248076A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РАСХОДЫ</a:t>
          </a:r>
          <a:endParaRPr lang="ru-RU" b="1" dirty="0">
            <a:latin typeface="+mj-lt"/>
          </a:endParaRPr>
        </a:p>
      </dgm:t>
    </dgm:pt>
    <dgm:pt modelId="{44FB1305-5785-4C2C-8E97-C0C6A0D5580E}" type="parTrans" cxnId="{46B054C0-FAA8-4C6D-8AA4-FFC629D836A0}">
      <dgm:prSet/>
      <dgm:spPr/>
      <dgm:t>
        <a:bodyPr/>
        <a:lstStyle/>
        <a:p>
          <a:endParaRPr lang="ru-RU"/>
        </a:p>
      </dgm:t>
    </dgm:pt>
    <dgm:pt modelId="{3FFAE039-D37B-4A62-A908-BA0B299CE571}" type="sibTrans" cxnId="{46B054C0-FAA8-4C6D-8AA4-FFC629D836A0}">
      <dgm:prSet/>
      <dgm:spPr/>
      <dgm:t>
        <a:bodyPr/>
        <a:lstStyle/>
        <a:p>
          <a:endParaRPr lang="ru-RU"/>
        </a:p>
      </dgm:t>
    </dgm:pt>
    <dgm:pt modelId="{512ED505-5566-4ADA-B474-4CDD0031DB4E}">
      <dgm:prSet phldrT="[Текст]"/>
      <dgm:spPr/>
      <dgm:t>
        <a:bodyPr/>
        <a:lstStyle/>
        <a:p>
          <a:r>
            <a:rPr lang="ru-RU" b="1" dirty="0" smtClean="0">
              <a:latin typeface="+mj-lt"/>
            </a:rPr>
            <a:t>ДОХОДЫ</a:t>
          </a:r>
          <a:endParaRPr lang="ru-RU" b="1" dirty="0">
            <a:latin typeface="+mj-lt"/>
          </a:endParaRPr>
        </a:p>
      </dgm:t>
    </dgm:pt>
    <dgm:pt modelId="{8D4112AE-8A6B-4E08-AB25-349320716C08}" type="parTrans" cxnId="{48BCA070-8EFE-4A5F-A812-1FE68401488E}">
      <dgm:prSet/>
      <dgm:spPr/>
      <dgm:t>
        <a:bodyPr/>
        <a:lstStyle/>
        <a:p>
          <a:endParaRPr lang="ru-RU"/>
        </a:p>
      </dgm:t>
    </dgm:pt>
    <dgm:pt modelId="{9BFFC1F1-900F-47AA-862D-BA5A331B9613}" type="sibTrans" cxnId="{48BCA070-8EFE-4A5F-A812-1FE68401488E}">
      <dgm:prSet/>
      <dgm:spPr/>
      <dgm:t>
        <a:bodyPr/>
        <a:lstStyle/>
        <a:p>
          <a:endParaRPr lang="ru-RU"/>
        </a:p>
      </dgm:t>
    </dgm:pt>
    <dgm:pt modelId="{23FEF430-3736-43EE-B103-BA16E3ED6ED2}" type="pres">
      <dgm:prSet presAssocID="{AAEA59AD-11DE-419A-9493-AA4DF7EDB27A}" presName="compositeShape" presStyleCnt="0">
        <dgm:presLayoutVars>
          <dgm:chMax val="7"/>
          <dgm:dir/>
          <dgm:resizeHandles val="exact"/>
        </dgm:presLayoutVars>
      </dgm:prSet>
      <dgm:spPr/>
    </dgm:pt>
    <dgm:pt modelId="{F0213F3F-1399-41D6-A847-741FF491956C}" type="pres">
      <dgm:prSet presAssocID="{AAEA59AD-11DE-419A-9493-AA4DF7EDB27A}" presName="wedge1" presStyleLbl="node1" presStyleIdx="0" presStyleCnt="2"/>
      <dgm:spPr/>
      <dgm:t>
        <a:bodyPr/>
        <a:lstStyle/>
        <a:p>
          <a:endParaRPr lang="ru-RU"/>
        </a:p>
      </dgm:t>
    </dgm:pt>
    <dgm:pt modelId="{D217394C-333E-4380-862E-272DBC64EA9E}" type="pres">
      <dgm:prSet presAssocID="{AAEA59AD-11DE-419A-9493-AA4DF7EDB27A}" presName="dummy1a" presStyleCnt="0"/>
      <dgm:spPr/>
    </dgm:pt>
    <dgm:pt modelId="{BE8D8D59-8E58-43B7-B793-A8BE9306752F}" type="pres">
      <dgm:prSet presAssocID="{AAEA59AD-11DE-419A-9493-AA4DF7EDB27A}" presName="dummy1b" presStyleCnt="0"/>
      <dgm:spPr/>
    </dgm:pt>
    <dgm:pt modelId="{ADF4C849-9A71-4B35-AF71-FFAFA919B1BA}" type="pres">
      <dgm:prSet presAssocID="{AAEA59AD-11DE-419A-9493-AA4DF7EDB27A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2DEC3-3ECC-44C4-A389-F0E09E3FB04E}" type="pres">
      <dgm:prSet presAssocID="{AAEA59AD-11DE-419A-9493-AA4DF7EDB27A}" presName="wedge2" presStyleLbl="node1" presStyleIdx="1" presStyleCnt="2" custLinFactNeighborX="263" custLinFactNeighborY="-2634"/>
      <dgm:spPr/>
      <dgm:t>
        <a:bodyPr/>
        <a:lstStyle/>
        <a:p>
          <a:endParaRPr lang="ru-RU"/>
        </a:p>
      </dgm:t>
    </dgm:pt>
    <dgm:pt modelId="{E8C6F6AF-D589-4E4F-89C5-6CEF7D9B8252}" type="pres">
      <dgm:prSet presAssocID="{AAEA59AD-11DE-419A-9493-AA4DF7EDB27A}" presName="dummy2a" presStyleCnt="0"/>
      <dgm:spPr/>
    </dgm:pt>
    <dgm:pt modelId="{2EC89C46-4082-4953-A672-69D360E0303A}" type="pres">
      <dgm:prSet presAssocID="{AAEA59AD-11DE-419A-9493-AA4DF7EDB27A}" presName="dummy2b" presStyleCnt="0"/>
      <dgm:spPr/>
    </dgm:pt>
    <dgm:pt modelId="{D51503CF-032B-4D77-BAD1-D6DE5CA4C966}" type="pres">
      <dgm:prSet presAssocID="{AAEA59AD-11DE-419A-9493-AA4DF7EDB27A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1BB4A-8E84-48FC-AED1-C929395BDFB8}" type="pres">
      <dgm:prSet presAssocID="{3FFAE039-D37B-4A62-A908-BA0B299CE571}" presName="arrowWedge1" presStyleLbl="fgSibTrans2D1" presStyleIdx="0" presStyleCnt="2"/>
      <dgm:spPr/>
    </dgm:pt>
    <dgm:pt modelId="{421B4F69-D500-49E1-B979-1227024C2134}" type="pres">
      <dgm:prSet presAssocID="{9BFFC1F1-900F-47AA-862D-BA5A331B9613}" presName="arrowWedge2" presStyleLbl="fgSibTrans2D1" presStyleIdx="1" presStyleCnt="2"/>
      <dgm:spPr/>
    </dgm:pt>
  </dgm:ptLst>
  <dgm:cxnLst>
    <dgm:cxn modelId="{46B054C0-FAA8-4C6D-8AA4-FFC629D836A0}" srcId="{AAEA59AD-11DE-419A-9493-AA4DF7EDB27A}" destId="{10C167F2-380A-4F84-A146-6CB9F248076A}" srcOrd="0" destOrd="0" parTransId="{44FB1305-5785-4C2C-8E97-C0C6A0D5580E}" sibTransId="{3FFAE039-D37B-4A62-A908-BA0B299CE571}"/>
    <dgm:cxn modelId="{DECBB07B-48C9-4A5E-B787-3418C7CDD799}" type="presOf" srcId="{10C167F2-380A-4F84-A146-6CB9F248076A}" destId="{ADF4C849-9A71-4B35-AF71-FFAFA919B1BA}" srcOrd="1" destOrd="0" presId="urn:microsoft.com/office/officeart/2005/8/layout/cycle8"/>
    <dgm:cxn modelId="{926AD054-79BE-4366-AB2F-EE8A2910D468}" type="presOf" srcId="{512ED505-5566-4ADA-B474-4CDD0031DB4E}" destId="{77A2DEC3-3ECC-44C4-A389-F0E09E3FB04E}" srcOrd="0" destOrd="0" presId="urn:microsoft.com/office/officeart/2005/8/layout/cycle8"/>
    <dgm:cxn modelId="{90C1EE18-0084-4A7B-AE2A-925AAB5226C5}" type="presOf" srcId="{512ED505-5566-4ADA-B474-4CDD0031DB4E}" destId="{D51503CF-032B-4D77-BAD1-D6DE5CA4C966}" srcOrd="1" destOrd="0" presId="urn:microsoft.com/office/officeart/2005/8/layout/cycle8"/>
    <dgm:cxn modelId="{2EB8B44D-2AAC-44E0-8126-605432E1AB2D}" type="presOf" srcId="{AAEA59AD-11DE-419A-9493-AA4DF7EDB27A}" destId="{23FEF430-3736-43EE-B103-BA16E3ED6ED2}" srcOrd="0" destOrd="0" presId="urn:microsoft.com/office/officeart/2005/8/layout/cycle8"/>
    <dgm:cxn modelId="{48BCA070-8EFE-4A5F-A812-1FE68401488E}" srcId="{AAEA59AD-11DE-419A-9493-AA4DF7EDB27A}" destId="{512ED505-5566-4ADA-B474-4CDD0031DB4E}" srcOrd="1" destOrd="0" parTransId="{8D4112AE-8A6B-4E08-AB25-349320716C08}" sibTransId="{9BFFC1F1-900F-47AA-862D-BA5A331B9613}"/>
    <dgm:cxn modelId="{409EF8C5-DCA9-4883-8F2F-1D5ED0513D79}" type="presOf" srcId="{10C167F2-380A-4F84-A146-6CB9F248076A}" destId="{F0213F3F-1399-41D6-A847-741FF491956C}" srcOrd="0" destOrd="0" presId="urn:microsoft.com/office/officeart/2005/8/layout/cycle8"/>
    <dgm:cxn modelId="{8667E264-83E2-4F34-B2BD-664362129F09}" type="presParOf" srcId="{23FEF430-3736-43EE-B103-BA16E3ED6ED2}" destId="{F0213F3F-1399-41D6-A847-741FF491956C}" srcOrd="0" destOrd="0" presId="urn:microsoft.com/office/officeart/2005/8/layout/cycle8"/>
    <dgm:cxn modelId="{722DB88F-6501-4B10-94CC-698B7261D256}" type="presParOf" srcId="{23FEF430-3736-43EE-B103-BA16E3ED6ED2}" destId="{D217394C-333E-4380-862E-272DBC64EA9E}" srcOrd="1" destOrd="0" presId="urn:microsoft.com/office/officeart/2005/8/layout/cycle8"/>
    <dgm:cxn modelId="{AB02FB02-79B0-4660-B685-F48A7E2B86E1}" type="presParOf" srcId="{23FEF430-3736-43EE-B103-BA16E3ED6ED2}" destId="{BE8D8D59-8E58-43B7-B793-A8BE9306752F}" srcOrd="2" destOrd="0" presId="urn:microsoft.com/office/officeart/2005/8/layout/cycle8"/>
    <dgm:cxn modelId="{F9624036-5ED4-4B71-9A19-65B162434619}" type="presParOf" srcId="{23FEF430-3736-43EE-B103-BA16E3ED6ED2}" destId="{ADF4C849-9A71-4B35-AF71-FFAFA919B1BA}" srcOrd="3" destOrd="0" presId="urn:microsoft.com/office/officeart/2005/8/layout/cycle8"/>
    <dgm:cxn modelId="{1C0AEE9B-126D-484C-A533-0A11DE685267}" type="presParOf" srcId="{23FEF430-3736-43EE-B103-BA16E3ED6ED2}" destId="{77A2DEC3-3ECC-44C4-A389-F0E09E3FB04E}" srcOrd="4" destOrd="0" presId="urn:microsoft.com/office/officeart/2005/8/layout/cycle8"/>
    <dgm:cxn modelId="{BF058B04-48EB-4F5D-8438-51A5918427D5}" type="presParOf" srcId="{23FEF430-3736-43EE-B103-BA16E3ED6ED2}" destId="{E8C6F6AF-D589-4E4F-89C5-6CEF7D9B8252}" srcOrd="5" destOrd="0" presId="urn:microsoft.com/office/officeart/2005/8/layout/cycle8"/>
    <dgm:cxn modelId="{83E72EF4-83DA-4EE1-8F09-DE34440A5AA6}" type="presParOf" srcId="{23FEF430-3736-43EE-B103-BA16E3ED6ED2}" destId="{2EC89C46-4082-4953-A672-69D360E0303A}" srcOrd="6" destOrd="0" presId="urn:microsoft.com/office/officeart/2005/8/layout/cycle8"/>
    <dgm:cxn modelId="{26F19743-4C1D-497A-8197-10D87D022B2E}" type="presParOf" srcId="{23FEF430-3736-43EE-B103-BA16E3ED6ED2}" destId="{D51503CF-032B-4D77-BAD1-D6DE5CA4C966}" srcOrd="7" destOrd="0" presId="urn:microsoft.com/office/officeart/2005/8/layout/cycle8"/>
    <dgm:cxn modelId="{91C6DEA7-E534-420C-ACB2-7A2DB4921E4D}" type="presParOf" srcId="{23FEF430-3736-43EE-B103-BA16E3ED6ED2}" destId="{1D61BB4A-8E84-48FC-AED1-C929395BDFB8}" srcOrd="8" destOrd="0" presId="urn:microsoft.com/office/officeart/2005/8/layout/cycle8"/>
    <dgm:cxn modelId="{B4F30813-3964-4DC6-83B2-8F06CCAB693B}" type="presParOf" srcId="{23FEF430-3736-43EE-B103-BA16E3ED6ED2}" destId="{421B4F69-D500-49E1-B979-1227024C2134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8CEE4B-E3B7-41A7-9670-F920551C1F6A}">
      <dsp:nvSpPr>
        <dsp:cNvPr id="0" name=""/>
        <dsp:cNvSpPr/>
      </dsp:nvSpPr>
      <dsp:spPr>
        <a:xfrm rot="5400000">
          <a:off x="-378010" y="380290"/>
          <a:ext cx="2520070" cy="176404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доходы</a:t>
          </a:r>
          <a:endParaRPr lang="ru-RU" sz="3700" kern="1200" dirty="0"/>
        </a:p>
      </dsp:txBody>
      <dsp:txXfrm rot="5400000">
        <a:off x="-378010" y="380290"/>
        <a:ext cx="2520070" cy="1764049"/>
      </dsp:txXfrm>
    </dsp:sp>
    <dsp:sp modelId="{5FCC1714-FCA6-44E1-82AE-090051349B0C}">
      <dsp:nvSpPr>
        <dsp:cNvPr id="0" name=""/>
        <dsp:cNvSpPr/>
      </dsp:nvSpPr>
      <dsp:spPr>
        <a:xfrm rot="5400000">
          <a:off x="3197456" y="-1431127"/>
          <a:ext cx="1638045" cy="4504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cs typeface="Times New Roman" pitchFamily="18" charset="0"/>
            </a:rPr>
            <a:t>это поступающие в бюджет денежные средства (налоги юридических и физических лиц, доходы от использования имущества, административные платежи и сборы, безвозмездные поступления)</a:t>
          </a:r>
          <a:endParaRPr lang="ru-RU" sz="1500" kern="1200" dirty="0">
            <a:latin typeface="+mn-lt"/>
          </a:endParaRPr>
        </a:p>
      </dsp:txBody>
      <dsp:txXfrm rot="5400000">
        <a:off x="3197456" y="-1431127"/>
        <a:ext cx="1638045" cy="4504860"/>
      </dsp:txXfrm>
    </dsp:sp>
    <dsp:sp modelId="{EC4ABE22-C354-4B46-9C52-51889676F909}">
      <dsp:nvSpPr>
        <dsp:cNvPr id="0" name=""/>
        <dsp:cNvSpPr/>
      </dsp:nvSpPr>
      <dsp:spPr>
        <a:xfrm rot="5400000">
          <a:off x="-378010" y="2616826"/>
          <a:ext cx="2520070" cy="1764049"/>
        </a:xfrm>
        <a:prstGeom prst="chevron">
          <a:avLst/>
        </a:prstGeom>
        <a:solidFill>
          <a:schemeClr val="accent4">
            <a:hueOff val="84950"/>
            <a:satOff val="0"/>
            <a:lumOff val="-10981"/>
            <a:alphaOff val="0"/>
          </a:schemeClr>
        </a:solidFill>
        <a:ln w="12700" cap="flat" cmpd="sng" algn="ctr">
          <a:solidFill>
            <a:schemeClr val="accent4">
              <a:hueOff val="84950"/>
              <a:satOff val="0"/>
              <a:lumOff val="-10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расходы</a:t>
          </a:r>
          <a:endParaRPr lang="ru-RU" sz="3700" kern="1200" dirty="0"/>
        </a:p>
      </dsp:txBody>
      <dsp:txXfrm rot="5400000">
        <a:off x="-378010" y="2616826"/>
        <a:ext cx="2520070" cy="1764049"/>
      </dsp:txXfrm>
    </dsp:sp>
    <dsp:sp modelId="{0A078352-D930-407C-96B1-AFA896F765BE}">
      <dsp:nvSpPr>
        <dsp:cNvPr id="0" name=""/>
        <dsp:cNvSpPr/>
      </dsp:nvSpPr>
      <dsp:spPr>
        <a:xfrm rot="5400000">
          <a:off x="3197456" y="805408"/>
          <a:ext cx="1638045" cy="45048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4950"/>
              <a:satOff val="0"/>
              <a:lumOff val="-10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latin typeface="+mn-lt"/>
              <a:cs typeface="Times New Roman" pitchFamily="18" charset="0"/>
            </a:rPr>
            <a:t>это выплачиваемые из бюджета денежные средства на: содержание муниципальных учреждений (образование, ЖКХ, культура, молодежная политика, физическая культура и спорт и другие), социальные выплаты населению, капитальное строительство и другие расходы</a:t>
          </a:r>
          <a:endParaRPr lang="ru-RU" sz="1500" kern="1200" dirty="0">
            <a:latin typeface="+mn-lt"/>
          </a:endParaRPr>
        </a:p>
      </dsp:txBody>
      <dsp:txXfrm rot="5400000">
        <a:off x="3197456" y="805408"/>
        <a:ext cx="1638045" cy="45048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213F3F-1399-41D6-A847-741FF491956C}">
      <dsp:nvSpPr>
        <dsp:cNvPr id="0" name=""/>
        <dsp:cNvSpPr/>
      </dsp:nvSpPr>
      <dsp:spPr>
        <a:xfrm>
          <a:off x="1596010" y="348046"/>
          <a:ext cx="3843487" cy="3843487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+mj-lt"/>
            </a:rPr>
            <a:t>РАСХОДЫ</a:t>
          </a:r>
          <a:endParaRPr lang="ru-RU" sz="2100" b="1" kern="1200" dirty="0">
            <a:latin typeface="+mj-lt"/>
          </a:endParaRPr>
        </a:p>
      </dsp:txBody>
      <dsp:txXfrm>
        <a:off x="3696201" y="1354674"/>
        <a:ext cx="1372674" cy="1830232"/>
      </dsp:txXfrm>
    </dsp:sp>
    <dsp:sp modelId="{77A2DEC3-3ECC-44C4-A389-F0E09E3FB04E}">
      <dsp:nvSpPr>
        <dsp:cNvPr id="0" name=""/>
        <dsp:cNvSpPr/>
      </dsp:nvSpPr>
      <dsp:spPr>
        <a:xfrm>
          <a:off x="1423095" y="246808"/>
          <a:ext cx="3843487" cy="38434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+mj-lt"/>
            </a:rPr>
            <a:t>ДОХОДЫ</a:t>
          </a:r>
          <a:endParaRPr lang="ru-RU" sz="2100" b="1" kern="1200" dirty="0">
            <a:latin typeface="+mj-lt"/>
          </a:endParaRPr>
        </a:p>
      </dsp:txBody>
      <dsp:txXfrm>
        <a:off x="1793717" y="1253436"/>
        <a:ext cx="1372674" cy="1830232"/>
      </dsp:txXfrm>
    </dsp:sp>
    <dsp:sp modelId="{1D61BB4A-8E84-48FC-AED1-C929395BDFB8}">
      <dsp:nvSpPr>
        <dsp:cNvPr id="0" name=""/>
        <dsp:cNvSpPr/>
      </dsp:nvSpPr>
      <dsp:spPr>
        <a:xfrm>
          <a:off x="1358079" y="110116"/>
          <a:ext cx="4319347" cy="4319347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1B4F69-D500-49E1-B979-1227024C2134}">
      <dsp:nvSpPr>
        <dsp:cNvPr id="0" name=""/>
        <dsp:cNvSpPr/>
      </dsp:nvSpPr>
      <dsp:spPr>
        <a:xfrm>
          <a:off x="1185165" y="8878"/>
          <a:ext cx="4319347" cy="4319347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0.2096</cdr:x>
      <cdr:y>0.38204</cdr:y>
    </cdr:from>
    <cdr:to>
      <cdr:x>0.27946</cdr:x>
      <cdr:y>0.82701</cdr:y>
    </cdr:to>
    <cdr:sp macro="" textlink="">
      <cdr:nvSpPr>
        <cdr:cNvPr id="2" name="TextBox 28"/>
        <cdr:cNvSpPr txBox="1"/>
      </cdr:nvSpPr>
      <cdr:spPr>
        <a:xfrm xmlns:a="http://schemas.openxmlformats.org/drawingml/2006/main">
          <a:off x="1061763" y="895605"/>
          <a:ext cx="353943" cy="10431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100" b="1" dirty="0" smtClean="0">
              <a:latin typeface="+mj-lt"/>
            </a:rPr>
            <a:t>Отчет 2020</a:t>
          </a:r>
          <a:endParaRPr lang="ru-RU" sz="11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0.35183</cdr:x>
      <cdr:y>0.38594</cdr:y>
    </cdr:from>
    <cdr:to>
      <cdr:x>0.42169</cdr:x>
      <cdr:y>0.83091</cdr:y>
    </cdr:to>
    <cdr:sp macro="" textlink="">
      <cdr:nvSpPr>
        <cdr:cNvPr id="3" name="TextBox 29"/>
        <cdr:cNvSpPr txBox="1"/>
      </cdr:nvSpPr>
      <cdr:spPr>
        <a:xfrm xmlns:a="http://schemas.openxmlformats.org/drawingml/2006/main">
          <a:off x="1782268" y="904749"/>
          <a:ext cx="353943" cy="10431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latin typeface="+mj-lt"/>
            </a:rPr>
            <a:t>Оценка 2021</a:t>
          </a:r>
          <a:endParaRPr lang="ru-RU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0.49199</cdr:x>
      <cdr:y>0.38984</cdr:y>
    </cdr:from>
    <cdr:to>
      <cdr:x>0.56186</cdr:x>
      <cdr:y>0.83481</cdr:y>
    </cdr:to>
    <cdr:sp macro="" textlink="">
      <cdr:nvSpPr>
        <cdr:cNvPr id="4" name="TextBox 25"/>
        <cdr:cNvSpPr txBox="1"/>
      </cdr:nvSpPr>
      <cdr:spPr>
        <a:xfrm xmlns:a="http://schemas.openxmlformats.org/drawingml/2006/main">
          <a:off x="2492311" y="913893"/>
          <a:ext cx="353943" cy="10431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latin typeface="+mj-lt"/>
            </a:rPr>
            <a:t>Прогноз 2022</a:t>
          </a:r>
          <a:endParaRPr lang="ru-RU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0.63215</cdr:x>
      <cdr:y>0.38594</cdr:y>
    </cdr:from>
    <cdr:to>
      <cdr:x>0.70202</cdr:x>
      <cdr:y>0.83091</cdr:y>
    </cdr:to>
    <cdr:sp macro="" textlink="">
      <cdr:nvSpPr>
        <cdr:cNvPr id="5" name="TextBox 25"/>
        <cdr:cNvSpPr txBox="1"/>
      </cdr:nvSpPr>
      <cdr:spPr>
        <a:xfrm xmlns:a="http://schemas.openxmlformats.org/drawingml/2006/main">
          <a:off x="3202355" y="904749"/>
          <a:ext cx="353943" cy="10431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latin typeface="+mj-lt"/>
            </a:rPr>
            <a:t>Прогноз 2023</a:t>
          </a:r>
          <a:endParaRPr lang="ru-RU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0.77025</cdr:x>
      <cdr:y>0.38594</cdr:y>
    </cdr:from>
    <cdr:to>
      <cdr:x>0.84012</cdr:x>
      <cdr:y>0.83091</cdr:y>
    </cdr:to>
    <cdr:sp macro="" textlink="">
      <cdr:nvSpPr>
        <cdr:cNvPr id="6" name="TextBox 25"/>
        <cdr:cNvSpPr txBox="1"/>
      </cdr:nvSpPr>
      <cdr:spPr>
        <a:xfrm xmlns:a="http://schemas.openxmlformats.org/drawingml/2006/main">
          <a:off x="3901938" y="904749"/>
          <a:ext cx="353943" cy="10431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latin typeface="+mj-lt"/>
            </a:rPr>
            <a:t>Прогноз 2024</a:t>
          </a:r>
          <a:endParaRPr lang="ru-RU" b="1" dirty="0"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0.1791</cdr:x>
      <cdr:y>0.34788</cdr:y>
    </cdr:from>
    <cdr:to>
      <cdr:x>0.24764</cdr:x>
      <cdr:y>0.82635</cdr:y>
    </cdr:to>
    <cdr:sp macro="" textlink="">
      <cdr:nvSpPr>
        <cdr:cNvPr id="2" name="TextBox 28"/>
        <cdr:cNvSpPr txBox="1"/>
      </cdr:nvSpPr>
      <cdr:spPr>
        <a:xfrm xmlns:a="http://schemas.openxmlformats.org/drawingml/2006/main">
          <a:off x="924879" y="827069"/>
          <a:ext cx="353943" cy="11375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b="1" dirty="0" smtClean="0">
              <a:latin typeface="+mj-lt"/>
              <a:cs typeface="+mn-cs"/>
            </a:rPr>
            <a:t>Отчет 2020</a:t>
          </a:r>
          <a:endParaRPr lang="ru-RU" b="1" dirty="0">
            <a:latin typeface="+mj-lt"/>
            <a:cs typeface="+mn-cs"/>
          </a:endParaRPr>
        </a:p>
      </cdr:txBody>
    </cdr:sp>
  </cdr:relSizeAnchor>
  <cdr:relSizeAnchor xmlns:cdr="http://schemas.openxmlformats.org/drawingml/2006/chartDrawing">
    <cdr:from>
      <cdr:x>0.32836</cdr:x>
      <cdr:y>0.34788</cdr:y>
    </cdr:from>
    <cdr:to>
      <cdr:x>0.3969</cdr:x>
      <cdr:y>0.82635</cdr:y>
    </cdr:to>
    <cdr:sp macro="" textlink="">
      <cdr:nvSpPr>
        <cdr:cNvPr id="3" name="TextBox 29"/>
        <cdr:cNvSpPr txBox="1"/>
      </cdr:nvSpPr>
      <cdr:spPr>
        <a:xfrm xmlns:a="http://schemas.openxmlformats.org/drawingml/2006/main">
          <a:off x="1695665" y="827069"/>
          <a:ext cx="353943" cy="11375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b="1" dirty="0" smtClean="0">
              <a:latin typeface="+mj-lt"/>
              <a:cs typeface="+mn-cs"/>
            </a:rPr>
            <a:t>Оценка 2021</a:t>
          </a:r>
          <a:endParaRPr lang="ru-RU" b="1" dirty="0">
            <a:latin typeface="+mj-lt"/>
            <a:cs typeface="+mn-cs"/>
          </a:endParaRPr>
        </a:p>
      </cdr:txBody>
    </cdr:sp>
  </cdr:relSizeAnchor>
  <cdr:relSizeAnchor xmlns:cdr="http://schemas.openxmlformats.org/drawingml/2006/chartDrawing">
    <cdr:from>
      <cdr:x>0.47761</cdr:x>
      <cdr:y>0.34788</cdr:y>
    </cdr:from>
    <cdr:to>
      <cdr:x>0.54615</cdr:x>
      <cdr:y>0.82636</cdr:y>
    </cdr:to>
    <cdr:sp macro="" textlink="">
      <cdr:nvSpPr>
        <cdr:cNvPr id="4" name="TextBox 25"/>
        <cdr:cNvSpPr txBox="1"/>
      </cdr:nvSpPr>
      <cdr:spPr>
        <a:xfrm xmlns:a="http://schemas.openxmlformats.org/drawingml/2006/main">
          <a:off x="2466398" y="827069"/>
          <a:ext cx="353943" cy="11375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 fontAlgn="base">
            <a:spcBef>
              <a:spcPct val="0"/>
            </a:spcBef>
            <a:spcAft>
              <a:spcPct val="0"/>
            </a:spcAft>
          </a:pPr>
          <a:r>
            <a:rPr lang="ru-RU" b="1" kern="1200" dirty="0" smtClean="0">
              <a:latin typeface="+mj-lt"/>
            </a:rPr>
            <a:t>Прогноз 2022</a:t>
          </a:r>
          <a:endParaRPr lang="ru-RU" b="1" kern="1200" dirty="0">
            <a:latin typeface="+mj-lt"/>
          </a:endParaRPr>
        </a:p>
      </cdr:txBody>
    </cdr:sp>
  </cdr:relSizeAnchor>
  <cdr:relSizeAnchor xmlns:cdr="http://schemas.openxmlformats.org/drawingml/2006/chartDrawing">
    <cdr:from>
      <cdr:x>0.62687</cdr:x>
      <cdr:y>0.34788</cdr:y>
    </cdr:from>
    <cdr:to>
      <cdr:x>0.69541</cdr:x>
      <cdr:y>0.82636</cdr:y>
    </cdr:to>
    <cdr:sp macro="" textlink="">
      <cdr:nvSpPr>
        <cdr:cNvPr id="5" name="TextBox 25"/>
        <cdr:cNvSpPr txBox="1"/>
      </cdr:nvSpPr>
      <cdr:spPr>
        <a:xfrm xmlns:a="http://schemas.openxmlformats.org/drawingml/2006/main">
          <a:off x="3237182" y="827069"/>
          <a:ext cx="353943" cy="11375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 fontAlgn="base">
            <a:spcBef>
              <a:spcPct val="0"/>
            </a:spcBef>
            <a:spcAft>
              <a:spcPct val="0"/>
            </a:spcAft>
          </a:pPr>
          <a:r>
            <a:rPr lang="ru-RU" b="1" kern="1200" dirty="0" smtClean="0">
              <a:latin typeface="+mj-lt"/>
            </a:rPr>
            <a:t>Прогноз 2023</a:t>
          </a:r>
          <a:endParaRPr lang="ru-RU" b="1" kern="1200" dirty="0">
            <a:latin typeface="+mj-lt"/>
          </a:endParaRPr>
        </a:p>
      </cdr:txBody>
    </cdr:sp>
  </cdr:relSizeAnchor>
  <cdr:relSizeAnchor xmlns:cdr="http://schemas.openxmlformats.org/drawingml/2006/chartDrawing">
    <cdr:from>
      <cdr:x>0.78156</cdr:x>
      <cdr:y>0.34788</cdr:y>
    </cdr:from>
    <cdr:to>
      <cdr:x>0.8501</cdr:x>
      <cdr:y>0.82636</cdr:y>
    </cdr:to>
    <cdr:sp macro="" textlink="">
      <cdr:nvSpPr>
        <cdr:cNvPr id="6" name="TextBox 25"/>
        <cdr:cNvSpPr txBox="1"/>
      </cdr:nvSpPr>
      <cdr:spPr>
        <a:xfrm xmlns:a="http://schemas.openxmlformats.org/drawingml/2006/main">
          <a:off x="4036025" y="827069"/>
          <a:ext cx="353943" cy="113756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 fontAlgn="base">
            <a:spcBef>
              <a:spcPct val="0"/>
            </a:spcBef>
            <a:spcAft>
              <a:spcPct val="0"/>
            </a:spcAft>
          </a:pPr>
          <a:r>
            <a:rPr lang="ru-RU" b="1" kern="1200" dirty="0" smtClean="0">
              <a:latin typeface="+mj-lt"/>
            </a:rPr>
            <a:t>Прогноз 2024</a:t>
          </a:r>
          <a:endParaRPr lang="ru-RU" b="1" kern="1200" dirty="0">
            <a:latin typeface="+mj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0.197</cdr:x>
      <cdr:y>0.52415</cdr:y>
    </cdr:from>
    <cdr:to>
      <cdr:x>0.27188</cdr:x>
      <cdr:y>0.78126</cdr:y>
    </cdr:to>
    <cdr:sp macro="" textlink="">
      <cdr:nvSpPr>
        <cdr:cNvPr id="2" name="TextBox 25"/>
        <cdr:cNvSpPr txBox="1"/>
      </cdr:nvSpPr>
      <cdr:spPr>
        <a:xfrm xmlns:a="http://schemas.openxmlformats.org/drawingml/2006/main">
          <a:off x="971612" y="2409576"/>
          <a:ext cx="369332" cy="11819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200" b="1" dirty="0" smtClean="0">
              <a:latin typeface="+mj-lt"/>
            </a:rPr>
            <a:t>Отчет 2020</a:t>
          </a:r>
          <a:endParaRPr lang="ru-RU" sz="12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0.8102</cdr:x>
      <cdr:y>0.40726</cdr:y>
    </cdr:from>
    <cdr:to>
      <cdr:x>0.88508</cdr:x>
      <cdr:y>0.78334</cdr:y>
    </cdr:to>
    <cdr:sp macro="" textlink="">
      <cdr:nvSpPr>
        <cdr:cNvPr id="3" name="TextBox 25"/>
        <cdr:cNvSpPr txBox="1"/>
      </cdr:nvSpPr>
      <cdr:spPr>
        <a:xfrm xmlns:a="http://schemas.openxmlformats.org/drawingml/2006/main">
          <a:off x="3995939" y="1872220"/>
          <a:ext cx="369332" cy="17288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262626"/>
              </a:solidFill>
              <a:latin typeface="+mj-lt"/>
              <a:cs typeface="+mn-cs"/>
            </a:rPr>
            <a:t>Прогноз 2024</a:t>
          </a:r>
        </a:p>
      </cdr:txBody>
    </cdr:sp>
  </cdr:relSizeAnchor>
  <cdr:relSizeAnchor xmlns:cdr="http://schemas.openxmlformats.org/drawingml/2006/chartDrawing">
    <cdr:from>
      <cdr:x>0.35041</cdr:x>
      <cdr:y>0.547</cdr:y>
    </cdr:from>
    <cdr:to>
      <cdr:x>0.42529</cdr:x>
      <cdr:y>0.78397</cdr:y>
    </cdr:to>
    <cdr:sp macro="" textlink="">
      <cdr:nvSpPr>
        <cdr:cNvPr id="4" name="TextBox 12"/>
        <cdr:cNvSpPr txBox="1"/>
      </cdr:nvSpPr>
      <cdr:spPr>
        <a:xfrm xmlns:a="http://schemas.openxmlformats.org/drawingml/2006/main">
          <a:off x="1728216" y="2514600"/>
          <a:ext cx="369332" cy="108941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200" b="1" dirty="0" smtClean="0">
              <a:latin typeface="+mj-lt"/>
            </a:rPr>
            <a:t>Оценка 2021</a:t>
          </a:r>
          <a:endParaRPr lang="ru-RU" sz="12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0.65446</cdr:x>
      <cdr:y>0.40378</cdr:y>
    </cdr:from>
    <cdr:to>
      <cdr:x>0.72935</cdr:x>
      <cdr:y>0.77986</cdr:y>
    </cdr:to>
    <cdr:sp macro="" textlink="">
      <cdr:nvSpPr>
        <cdr:cNvPr id="5" name="TextBox 25"/>
        <cdr:cNvSpPr txBox="1"/>
      </cdr:nvSpPr>
      <cdr:spPr>
        <a:xfrm xmlns:a="http://schemas.openxmlformats.org/drawingml/2006/main">
          <a:off x="3227832" y="1856232"/>
          <a:ext cx="369332" cy="17288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Segoe UI Light"/>
            </a:defRPr>
          </a:lvl1pPr>
          <a:lvl2pPr marL="457200" indent="0">
            <a:defRPr sz="1100">
              <a:latin typeface="Segoe UI Light"/>
            </a:defRPr>
          </a:lvl2pPr>
          <a:lvl3pPr marL="914400" indent="0">
            <a:defRPr sz="1100">
              <a:latin typeface="Segoe UI Light"/>
            </a:defRPr>
          </a:lvl3pPr>
          <a:lvl4pPr marL="1371600" indent="0">
            <a:defRPr sz="1100">
              <a:latin typeface="Segoe UI Light"/>
            </a:defRPr>
          </a:lvl4pPr>
          <a:lvl5pPr marL="1828800" indent="0">
            <a:defRPr sz="1100">
              <a:latin typeface="Segoe UI Light"/>
            </a:defRPr>
          </a:lvl5pPr>
          <a:lvl6pPr marL="2286000" indent="0">
            <a:defRPr sz="1100">
              <a:latin typeface="Segoe UI Light"/>
            </a:defRPr>
          </a:lvl6pPr>
          <a:lvl7pPr marL="2743200" indent="0">
            <a:defRPr sz="1100">
              <a:latin typeface="Segoe UI Light"/>
            </a:defRPr>
          </a:lvl7pPr>
          <a:lvl8pPr marL="3200400" indent="0">
            <a:defRPr sz="1100">
              <a:latin typeface="Segoe UI Light"/>
            </a:defRPr>
          </a:lvl8pPr>
          <a:lvl9pPr marL="3657600" indent="0">
            <a:defRPr sz="1100">
              <a:latin typeface="Segoe UI Light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262626"/>
              </a:solidFill>
              <a:latin typeface="+mj-lt"/>
            </a:rPr>
            <a:t>Прогноз 2023</a:t>
          </a:r>
        </a:p>
      </cdr:txBody>
    </cdr:sp>
  </cdr:relSizeAnchor>
  <cdr:relSizeAnchor xmlns:cdr="http://schemas.openxmlformats.org/drawingml/2006/chartDrawing">
    <cdr:from>
      <cdr:x>0.50058</cdr:x>
      <cdr:y>0.40577</cdr:y>
    </cdr:from>
    <cdr:to>
      <cdr:x>0.57546</cdr:x>
      <cdr:y>0.78185</cdr:y>
    </cdr:to>
    <cdr:sp macro="" textlink="">
      <cdr:nvSpPr>
        <cdr:cNvPr id="6" name="TextBox 25"/>
        <cdr:cNvSpPr txBox="1"/>
      </cdr:nvSpPr>
      <cdr:spPr>
        <a:xfrm xmlns:a="http://schemas.openxmlformats.org/drawingml/2006/main">
          <a:off x="2468880" y="1865376"/>
          <a:ext cx="369332" cy="172888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Segoe UI Light"/>
            </a:defRPr>
          </a:lvl1pPr>
          <a:lvl2pPr marL="457200" indent="0">
            <a:defRPr sz="1100">
              <a:latin typeface="Segoe UI Light"/>
            </a:defRPr>
          </a:lvl2pPr>
          <a:lvl3pPr marL="914400" indent="0">
            <a:defRPr sz="1100">
              <a:latin typeface="Segoe UI Light"/>
            </a:defRPr>
          </a:lvl3pPr>
          <a:lvl4pPr marL="1371600" indent="0">
            <a:defRPr sz="1100">
              <a:latin typeface="Segoe UI Light"/>
            </a:defRPr>
          </a:lvl4pPr>
          <a:lvl5pPr marL="1828800" indent="0">
            <a:defRPr sz="1100">
              <a:latin typeface="Segoe UI Light"/>
            </a:defRPr>
          </a:lvl5pPr>
          <a:lvl6pPr marL="2286000" indent="0">
            <a:defRPr sz="1100">
              <a:latin typeface="Segoe UI Light"/>
            </a:defRPr>
          </a:lvl6pPr>
          <a:lvl7pPr marL="2743200" indent="0">
            <a:defRPr sz="1100">
              <a:latin typeface="Segoe UI Light"/>
            </a:defRPr>
          </a:lvl7pPr>
          <a:lvl8pPr marL="3200400" indent="0">
            <a:defRPr sz="1100">
              <a:latin typeface="Segoe UI Light"/>
            </a:defRPr>
          </a:lvl8pPr>
          <a:lvl9pPr marL="3657600" indent="0">
            <a:defRPr sz="1100">
              <a:latin typeface="Segoe UI Light"/>
            </a:defRPr>
          </a:lvl9pPr>
        </a:lstStyle>
        <a:p xmlns:a="http://schemas.openxmlformats.org/drawingml/2006/main">
          <a:pPr algn="l" rtl="0" fontAlgn="base">
            <a:spcBef>
              <a:spcPct val="0"/>
            </a:spcBef>
            <a:spcAft>
              <a:spcPct val="0"/>
            </a:spcAft>
          </a:pPr>
          <a:r>
            <a:rPr lang="ru-RU" sz="1200" b="1" kern="1200" dirty="0" smtClean="0">
              <a:latin typeface="+mj-lt"/>
              <a:cs typeface="Arial" charset="0"/>
            </a:rPr>
            <a:t>Прогноз 2022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0.12642</cdr:x>
      <cdr:y>0.55916</cdr:y>
    </cdr:from>
    <cdr:to>
      <cdr:x>0.22373</cdr:x>
      <cdr:y>0.82967</cdr:y>
    </cdr:to>
    <cdr:sp macro="" textlink="">
      <cdr:nvSpPr>
        <cdr:cNvPr id="2" name="TextBox 25"/>
        <cdr:cNvSpPr txBox="1"/>
      </cdr:nvSpPr>
      <cdr:spPr>
        <a:xfrm xmlns:a="http://schemas.openxmlformats.org/drawingml/2006/main">
          <a:off x="679703" y="1517904"/>
          <a:ext cx="523220" cy="7343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l" rtl="0" fontAlgn="base">
            <a:spcBef>
              <a:spcPct val="0"/>
            </a:spcBef>
            <a:spcAft>
              <a:spcPct val="0"/>
            </a:spcAft>
          </a:pPr>
          <a:r>
            <a:rPr lang="ru-RU" b="1" kern="1200" dirty="0" smtClean="0">
              <a:solidFill>
                <a:sysClr val="windowText" lastClr="000000"/>
              </a:solidFill>
              <a:latin typeface="+mj-lt"/>
              <a:cs typeface="Arial" charset="0"/>
            </a:rPr>
            <a:t>Отчет 2020</a:t>
          </a:r>
          <a:endParaRPr lang="ru-RU" b="1" kern="1200" dirty="0">
            <a:solidFill>
              <a:sysClr val="windowText" lastClr="000000"/>
            </a:solidFill>
            <a:latin typeface="+mj-lt"/>
            <a:cs typeface="Arial" charset="0"/>
          </a:endParaRPr>
        </a:p>
      </cdr:txBody>
    </cdr:sp>
  </cdr:relSizeAnchor>
  <cdr:relSizeAnchor xmlns:cdr="http://schemas.openxmlformats.org/drawingml/2006/chartDrawing">
    <cdr:from>
      <cdr:x>0.28969</cdr:x>
      <cdr:y>0.57264</cdr:y>
    </cdr:from>
    <cdr:to>
      <cdr:x>0.387</cdr:x>
      <cdr:y>0.82057</cdr:y>
    </cdr:to>
    <cdr:sp macro="" textlink="">
      <cdr:nvSpPr>
        <cdr:cNvPr id="3" name="TextBox 19"/>
        <cdr:cNvSpPr txBox="1"/>
      </cdr:nvSpPr>
      <cdr:spPr>
        <a:xfrm xmlns:a="http://schemas.openxmlformats.org/drawingml/2006/main">
          <a:off x="1557543" y="1554480"/>
          <a:ext cx="523220" cy="6730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100" b="1" dirty="0" smtClean="0">
              <a:latin typeface="+mj-lt"/>
            </a:rPr>
            <a:t>Оценка 2021</a:t>
          </a:r>
          <a:endParaRPr lang="ru-RU" sz="1100" b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0.44842</cdr:x>
      <cdr:y>0.5659</cdr:y>
    </cdr:from>
    <cdr:to>
      <cdr:x>0.54573</cdr:x>
      <cdr:y>0.82572</cdr:y>
    </cdr:to>
    <cdr:sp macro="" textlink="">
      <cdr:nvSpPr>
        <cdr:cNvPr id="4" name="TextBox 25"/>
        <cdr:cNvSpPr txBox="1"/>
      </cdr:nvSpPr>
      <cdr:spPr>
        <a:xfrm xmlns:a="http://schemas.openxmlformats.org/drawingml/2006/main">
          <a:off x="2410982" y="1536192"/>
          <a:ext cx="523220" cy="7052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latin typeface="+mj-lt"/>
              <a:cs typeface="Arial" charset="0"/>
            </a:rPr>
            <a:t>Прогноз 2022</a:t>
          </a:r>
          <a:endParaRPr lang="ru-RU" b="1" dirty="0">
            <a:latin typeface="+mj-lt"/>
            <a:cs typeface="Arial" charset="0"/>
          </a:endParaRPr>
        </a:p>
      </cdr:txBody>
    </cdr:sp>
  </cdr:relSizeAnchor>
  <cdr:relSizeAnchor xmlns:cdr="http://schemas.openxmlformats.org/drawingml/2006/chartDrawing">
    <cdr:from>
      <cdr:x>0.61055</cdr:x>
      <cdr:y>0.53895</cdr:y>
    </cdr:from>
    <cdr:to>
      <cdr:x>0.70786</cdr:x>
      <cdr:y>0.82973</cdr:y>
    </cdr:to>
    <cdr:sp macro="" textlink="">
      <cdr:nvSpPr>
        <cdr:cNvPr id="5" name="TextBox 25"/>
        <cdr:cNvSpPr txBox="1"/>
      </cdr:nvSpPr>
      <cdr:spPr>
        <a:xfrm xmlns:a="http://schemas.openxmlformats.org/drawingml/2006/main">
          <a:off x="3282709" y="1463040"/>
          <a:ext cx="523220" cy="7893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latin typeface="+mj-lt"/>
              <a:cs typeface="Arial" charset="0"/>
            </a:rPr>
            <a:t>Прогноз 2023</a:t>
          </a:r>
          <a:endParaRPr lang="ru-RU" b="1" dirty="0">
            <a:latin typeface="+mj-lt"/>
            <a:cs typeface="Arial" charset="0"/>
          </a:endParaRPr>
        </a:p>
      </cdr:txBody>
    </cdr:sp>
  </cdr:relSizeAnchor>
  <cdr:relSizeAnchor xmlns:cdr="http://schemas.openxmlformats.org/drawingml/2006/chartDrawing">
    <cdr:from>
      <cdr:x>0.7751</cdr:x>
      <cdr:y>0.55916</cdr:y>
    </cdr:from>
    <cdr:to>
      <cdr:x>0.87241</cdr:x>
      <cdr:y>0.82352</cdr:y>
    </cdr:to>
    <cdr:sp macro="" textlink="">
      <cdr:nvSpPr>
        <cdr:cNvPr id="6" name="TextBox 25"/>
        <cdr:cNvSpPr txBox="1"/>
      </cdr:nvSpPr>
      <cdr:spPr>
        <a:xfrm xmlns:a="http://schemas.openxmlformats.org/drawingml/2006/main">
          <a:off x="4167445" y="1517903"/>
          <a:ext cx="523220" cy="7176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b="1" dirty="0" smtClean="0">
              <a:latin typeface="+mj-lt"/>
              <a:cs typeface="Arial" charset="0"/>
            </a:rPr>
            <a:t>Прогноз 2024</a:t>
          </a:r>
          <a:endParaRPr lang="ru-RU" b="1" dirty="0">
            <a:latin typeface="+mj-lt"/>
            <a:cs typeface="Arial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0.21348</cdr:x>
      <cdr:y>0.04</cdr:y>
    </cdr:from>
    <cdr:to>
      <cdr:x>0.35864</cdr:x>
      <cdr:y>0.1209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7322" y="142876"/>
          <a:ext cx="922929" cy="288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0.15322</cdr:x>
      <cdr:y>0.14157</cdr:y>
    </cdr:from>
    <cdr:to>
      <cdr:x>0.30806</cdr:x>
      <cdr:y>0.40045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4860" y="50006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0.15385</cdr:x>
      <cdr:y>0.20339</cdr:y>
    </cdr:from>
    <cdr:to>
      <cdr:x>0.33654</cdr:x>
      <cdr:y>0.33898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43008" y="857256"/>
          <a:ext cx="1357322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0.52871</cdr:x>
      <cdr:y>0.63507</cdr:y>
    </cdr:from>
    <cdr:to>
      <cdr:x>0.63278</cdr:x>
      <cdr:y>0.86658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45750" y="250832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8B61E9F9-B951-4F03-847A-054803E120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B0C1A44-6DE4-4A6A-A5F8-939DBEAD19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347F6-117E-42F9-880C-0A94064EB17C}" type="datetimeFigureOut">
              <a:rPr lang="ru-RU" smtClean="0"/>
              <a:pPr/>
              <a:t>18.10.2021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CFA20C0-6696-453C-AE04-A17FF58580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F8D3310-DED9-4B2F-83AC-8346A3E58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182C2-288E-42AD-A804-AE453C5E145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087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EF3D-1873-4E02-8857-4665CC7C9BA7}" type="datetimeFigureOut">
              <a:rPr lang="en-US" smtClean="0"/>
              <a:pPr/>
              <a:t>10/18/2021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9E740-CA90-48AA-9ED2-7414A114A3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398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542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542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2613E47-EE21-490C-A99B-8BFD09B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014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A340A78C-4ED9-466E-96B5-996A8E79B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55230"/>
            <a:ext cx="12192000" cy="284205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124" y="1495974"/>
            <a:ext cx="5334840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464E8F27-323D-4836-8DE6-F6C00414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1060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21196E62-2D58-40DF-BF0B-8A9404533A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97645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6042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0006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26">
            <a:extLst>
              <a:ext uri="{FF2B5EF4-FFF2-40B4-BE49-F238E27FC236}">
                <a16:creationId xmlns="" xmlns:a16="http://schemas.microsoft.com/office/drawing/2014/main" id="{D58D1A55-02F6-4A33-89F3-E192F941E0C6}"/>
              </a:ext>
            </a:extLst>
          </p:cNvPr>
          <p:cNvCxnSpPr/>
          <p:nvPr userDrawn="1"/>
        </p:nvCxnSpPr>
        <p:spPr>
          <a:xfrm>
            <a:off x="6096000" y="880054"/>
            <a:ext cx="0" cy="2808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">
            <a:extLst>
              <a:ext uri="{FF2B5EF4-FFF2-40B4-BE49-F238E27FC236}">
                <a16:creationId xmlns="" xmlns:a16="http://schemas.microsoft.com/office/drawing/2014/main" id="{54AAED63-76C3-4895-BD6D-69B8C9EA5E2F}"/>
              </a:ext>
            </a:extLst>
          </p:cNvPr>
          <p:cNvSpPr/>
          <p:nvPr userDrawn="1"/>
        </p:nvSpPr>
        <p:spPr>
          <a:xfrm>
            <a:off x="6039439" y="2258568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Connector 9">
            <a:extLst>
              <a:ext uri="{FF2B5EF4-FFF2-40B4-BE49-F238E27FC236}">
                <a16:creationId xmlns="" xmlns:a16="http://schemas.microsoft.com/office/drawing/2014/main" id="{9D6749A7-7981-4F00-A857-E305F2BF82D7}"/>
              </a:ext>
            </a:extLst>
          </p:cNvPr>
          <p:cNvCxnSpPr/>
          <p:nvPr userDrawn="1"/>
        </p:nvCxnSpPr>
        <p:spPr>
          <a:xfrm>
            <a:off x="5495629" y="2315511"/>
            <a:ext cx="54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7">
            <a:extLst>
              <a:ext uri="{FF2B5EF4-FFF2-40B4-BE49-F238E27FC236}">
                <a16:creationId xmlns="" xmlns:a16="http://schemas.microsoft.com/office/drawing/2014/main" id="{C9E3E371-E110-4B2F-A30F-678A9E556ECC}"/>
              </a:ext>
            </a:extLst>
          </p:cNvPr>
          <p:cNvSpPr/>
          <p:nvPr userDrawn="1"/>
        </p:nvSpPr>
        <p:spPr>
          <a:xfrm>
            <a:off x="6039439" y="3645193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8">
            <a:extLst>
              <a:ext uri="{FF2B5EF4-FFF2-40B4-BE49-F238E27FC236}">
                <a16:creationId xmlns="" xmlns:a16="http://schemas.microsoft.com/office/drawing/2014/main" id="{45823006-C764-4B07-8F7A-7F3D6F665595}"/>
              </a:ext>
            </a:extLst>
          </p:cNvPr>
          <p:cNvCxnSpPr/>
          <p:nvPr userDrawn="1"/>
        </p:nvCxnSpPr>
        <p:spPr>
          <a:xfrm>
            <a:off x="6152561" y="3692900"/>
            <a:ext cx="52475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C3169977-E8B8-4082-9803-CAD30AE9CB8C}"/>
              </a:ext>
            </a:extLst>
          </p:cNvPr>
          <p:cNvGrpSpPr/>
          <p:nvPr userDrawn="1"/>
        </p:nvGrpSpPr>
        <p:grpSpPr>
          <a:xfrm>
            <a:off x="4429613" y="1787947"/>
            <a:ext cx="1054364" cy="1054364"/>
            <a:chOff x="4448467" y="1788329"/>
            <a:chExt cx="1054364" cy="1054364"/>
          </a:xfrm>
          <a:effectLst/>
        </p:grpSpPr>
        <p:sp>
          <p:nvSpPr>
            <p:cNvPr id="26" name="Rectangle 13">
              <a:extLst>
                <a:ext uri="{FF2B5EF4-FFF2-40B4-BE49-F238E27FC236}">
                  <a16:creationId xmlns="" xmlns:a16="http://schemas.microsoft.com/office/drawing/2014/main" id="{6524614D-2165-4261-B963-A17FDD803486}"/>
                </a:ext>
              </a:extLst>
            </p:cNvPr>
            <p:cNvSpPr/>
            <p:nvPr/>
          </p:nvSpPr>
          <p:spPr>
            <a:xfrm>
              <a:off x="4448467" y="1788329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4">
              <a:extLst>
                <a:ext uri="{FF2B5EF4-FFF2-40B4-BE49-F238E27FC236}">
                  <a16:creationId xmlns="" xmlns:a16="http://schemas.microsoft.com/office/drawing/2014/main" id="{F3E2168E-2E6E-4B00-99C4-9EB42EE2B1EB}"/>
                </a:ext>
              </a:extLst>
            </p:cNvPr>
            <p:cNvSpPr/>
            <p:nvPr/>
          </p:nvSpPr>
          <p:spPr>
            <a:xfrm>
              <a:off x="4448467" y="2755823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EA1D17E1-D26E-4810-B902-133B3ECFE31B}"/>
              </a:ext>
            </a:extLst>
          </p:cNvPr>
          <p:cNvGrpSpPr/>
          <p:nvPr userDrawn="1"/>
        </p:nvGrpSpPr>
        <p:grpSpPr>
          <a:xfrm>
            <a:off x="6677320" y="3165718"/>
            <a:ext cx="1058290" cy="1054364"/>
            <a:chOff x="6677320" y="3165718"/>
            <a:chExt cx="1058290" cy="1054364"/>
          </a:xfrm>
          <a:effectLst/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DC14135-F5DA-4E6F-A025-4BC714CD401A}"/>
                </a:ext>
              </a:extLst>
            </p:cNvPr>
            <p:cNvSpPr/>
            <p:nvPr/>
          </p:nvSpPr>
          <p:spPr>
            <a:xfrm>
              <a:off x="6677320" y="3165718"/>
              <a:ext cx="1054364" cy="10543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="" xmlns:a16="http://schemas.microsoft.com/office/drawing/2014/main" id="{3E25CB18-572D-42EC-97AF-D08300DCC736}"/>
                </a:ext>
              </a:extLst>
            </p:cNvPr>
            <p:cNvSpPr/>
            <p:nvPr/>
          </p:nvSpPr>
          <p:spPr>
            <a:xfrm>
              <a:off x="6681246" y="4133212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34" name="Straight Connector 26">
            <a:extLst>
              <a:ext uri="{FF2B5EF4-FFF2-40B4-BE49-F238E27FC236}">
                <a16:creationId xmlns="" xmlns:a16="http://schemas.microsoft.com/office/drawing/2014/main" id="{16BBC598-1BDE-4D1A-BB88-72DA17CE70D4}"/>
              </a:ext>
            </a:extLst>
          </p:cNvPr>
          <p:cNvCxnSpPr/>
          <p:nvPr userDrawn="1"/>
        </p:nvCxnSpPr>
        <p:spPr>
          <a:xfrm>
            <a:off x="6104626" y="3758315"/>
            <a:ext cx="0" cy="3096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2">
            <a:extLst>
              <a:ext uri="{FF2B5EF4-FFF2-40B4-BE49-F238E27FC236}">
                <a16:creationId xmlns="" xmlns:a16="http://schemas.microsoft.com/office/drawing/2014/main" id="{35F4A4C7-1501-4C9F-8958-D821FFB3FE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18285" y="3092511"/>
            <a:ext cx="3814734" cy="3196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="" xmlns:a16="http://schemas.microsoft.com/office/drawing/2014/main" id="{AD7CB3B5-D1EF-42F4-9DE1-37EAB24E46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72" y="1691760"/>
            <a:ext cx="3814734" cy="31961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="" xmlns:a16="http://schemas.microsoft.com/office/drawing/2014/main" id="{9B80F71C-A499-45AC-8193-30D6AA323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7694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72590394-0C6E-4A6D-9596-E8A0E2FF0878}"/>
              </a:ext>
            </a:extLst>
          </p:cNvPr>
          <p:cNvSpPr/>
          <p:nvPr userDrawn="1"/>
        </p:nvSpPr>
        <p:spPr>
          <a:xfrm>
            <a:off x="9170917" y="1947896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E48D7E1E-0252-44CD-9533-75560C8E2B2F}"/>
              </a:ext>
            </a:extLst>
          </p:cNvPr>
          <p:cNvSpPr/>
          <p:nvPr userDrawn="1"/>
        </p:nvSpPr>
        <p:spPr>
          <a:xfrm>
            <a:off x="6321530" y="1947896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="" xmlns:a16="http://schemas.microsoft.com/office/drawing/2014/main" id="{CE66E94B-3FC3-46AD-92D1-25195E5FBA62}"/>
              </a:ext>
            </a:extLst>
          </p:cNvPr>
          <p:cNvSpPr/>
          <p:nvPr userDrawn="1"/>
        </p:nvSpPr>
        <p:spPr>
          <a:xfrm>
            <a:off x="3471933" y="1947896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Рисунок 2">
            <a:extLst>
              <a:ext uri="{FF2B5EF4-FFF2-40B4-BE49-F238E27FC236}">
                <a16:creationId xmlns="" xmlns:a16="http://schemas.microsoft.com/office/drawing/2014/main" id="{96ABD9B7-8F18-49B3-B638-4F264046C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75215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4" name="Рисунок 2">
            <a:extLst>
              <a:ext uri="{FF2B5EF4-FFF2-40B4-BE49-F238E27FC236}">
                <a16:creationId xmlns="" xmlns:a16="http://schemas.microsoft.com/office/drawing/2014/main" id="{9127D34D-9B1A-4C82-944C-C60729C000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3066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5" name="Рисунок 2">
            <a:extLst>
              <a:ext uri="{FF2B5EF4-FFF2-40B4-BE49-F238E27FC236}">
                <a16:creationId xmlns="" xmlns:a16="http://schemas.microsoft.com/office/drawing/2014/main" id="{559F7FE1-0B87-42B3-8D89-ACFEDB0EF7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72453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852D14A3-0C3C-4222-BC34-BA85A3D8EA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9683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16B54265-29A4-45F6-8E4F-F0D66BF5E1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8825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="" xmlns:a16="http://schemas.microsoft.com/office/drawing/2014/main" id="{8F5CADDE-FB67-48D2-80F1-50325E6F9F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78212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="" xmlns:a16="http://schemas.microsoft.com/office/drawing/2014/main" id="{29B87DC1-9901-40F8-9BAC-098C63509FFD}"/>
              </a:ext>
            </a:extLst>
          </p:cNvPr>
          <p:cNvSpPr/>
          <p:nvPr userDrawn="1"/>
        </p:nvSpPr>
        <p:spPr>
          <a:xfrm>
            <a:off x="625618" y="1947896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Рисунок 2">
            <a:extLst>
              <a:ext uri="{FF2B5EF4-FFF2-40B4-BE49-F238E27FC236}">
                <a16:creationId xmlns="" xmlns:a16="http://schemas.microsoft.com/office/drawing/2014/main" id="{FCE179FA-D27B-4C7F-98F8-37734CC013D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8900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38" name="Текст 2">
            <a:extLst>
              <a:ext uri="{FF2B5EF4-FFF2-40B4-BE49-F238E27FC236}">
                <a16:creationId xmlns="" xmlns:a16="http://schemas.microsoft.com/office/drawing/2014/main" id="{32ABFBC2-76BE-4598-9E42-C651178F46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368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Заголовок 2">
            <a:extLst>
              <a:ext uri="{FF2B5EF4-FFF2-40B4-BE49-F238E27FC236}">
                <a16:creationId xmlns="" xmlns:a16="http://schemas.microsoft.com/office/drawing/2014/main" id="{4C2A6FF9-69BB-452A-9D2D-47C24BB3A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9730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D8F36CF-F2BC-40FE-8EA2-F424781E0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225615"/>
            <a:ext cx="6096000" cy="3295291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5D9C513A-BFF6-4D92-99B6-BBC165113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225615"/>
            <a:ext cx="5580062" cy="3295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="" xmlns:a16="http://schemas.microsoft.com/office/drawing/2014/main" id="{C997A6B0-70D2-4CAA-A679-DD3DE39B0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4712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7">
            <a:extLst>
              <a:ext uri="{FF2B5EF4-FFF2-40B4-BE49-F238E27FC236}">
                <a16:creationId xmlns="" xmlns:a16="http://schemas.microsoft.com/office/drawing/2014/main" id="{2373DDA6-9FB5-499A-8FD9-8B91AF084A5F}"/>
              </a:ext>
            </a:extLst>
          </p:cNvPr>
          <p:cNvSpPr/>
          <p:nvPr userDrawn="1"/>
        </p:nvSpPr>
        <p:spPr>
          <a:xfrm>
            <a:off x="897622" y="1789907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9">
            <a:extLst>
              <a:ext uri="{FF2B5EF4-FFF2-40B4-BE49-F238E27FC236}">
                <a16:creationId xmlns="" xmlns:a16="http://schemas.microsoft.com/office/drawing/2014/main" id="{5717EE70-02C3-4FF3-A3CB-88A1B6779337}"/>
              </a:ext>
            </a:extLst>
          </p:cNvPr>
          <p:cNvSpPr/>
          <p:nvPr userDrawn="1"/>
        </p:nvSpPr>
        <p:spPr>
          <a:xfrm>
            <a:off x="6734307" y="1798453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20">
            <a:extLst>
              <a:ext uri="{FF2B5EF4-FFF2-40B4-BE49-F238E27FC236}">
                <a16:creationId xmlns="" xmlns:a16="http://schemas.microsoft.com/office/drawing/2014/main" id="{397695A6-CB85-4FA1-81AE-A2D0D29782C0}"/>
              </a:ext>
            </a:extLst>
          </p:cNvPr>
          <p:cNvSpPr/>
          <p:nvPr userDrawn="1"/>
        </p:nvSpPr>
        <p:spPr>
          <a:xfrm>
            <a:off x="906167" y="3967240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29">
            <a:extLst>
              <a:ext uri="{FF2B5EF4-FFF2-40B4-BE49-F238E27FC236}">
                <a16:creationId xmlns="" xmlns:a16="http://schemas.microsoft.com/office/drawing/2014/main" id="{60F7A21B-C033-43B8-8165-1712780DDCFA}"/>
              </a:ext>
            </a:extLst>
          </p:cNvPr>
          <p:cNvSpPr/>
          <p:nvPr userDrawn="1"/>
        </p:nvSpPr>
        <p:spPr>
          <a:xfrm>
            <a:off x="6734308" y="3967240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EE481C6-F6D5-4BFC-A6CE-4D364E5B4E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2974" y="1863725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="" xmlns:a16="http://schemas.microsoft.com/office/drawing/2014/main" id="{3F708CF0-C906-4B82-9DDD-E77D51D2FC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4678" y="1863724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="" xmlns:a16="http://schemas.microsoft.com/office/drawing/2014/main" id="{6A897CF2-2888-4A01-834D-21418F290D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4678" y="4018632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7D14A4F8-CA94-4037-8472-6E06E9DF99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62974" y="4033388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13B4367-2763-4939-BB98-BD3255F27690}"/>
              </a:ext>
            </a:extLst>
          </p:cNvPr>
          <p:cNvGrpSpPr/>
          <p:nvPr userDrawn="1"/>
        </p:nvGrpSpPr>
        <p:grpSpPr>
          <a:xfrm>
            <a:off x="4289989" y="3014954"/>
            <a:ext cx="3700329" cy="1620180"/>
            <a:chOff x="5285910" y="3014954"/>
            <a:chExt cx="1620180" cy="1620180"/>
          </a:xfrm>
        </p:grpSpPr>
        <p:sp>
          <p:nvSpPr>
            <p:cNvPr id="19" name="Oval 28">
              <a:extLst>
                <a:ext uri="{FF2B5EF4-FFF2-40B4-BE49-F238E27FC236}">
                  <a16:creationId xmlns="" xmlns:a16="http://schemas.microsoft.com/office/drawing/2014/main" id="{137E14FE-B026-4425-95EC-348ABBB6523B}"/>
                </a:ext>
              </a:extLst>
            </p:cNvPr>
            <p:cNvSpPr/>
            <p:nvPr userDrawn="1"/>
          </p:nvSpPr>
          <p:spPr>
            <a:xfrm>
              <a:off x="5285910" y="3014954"/>
              <a:ext cx="1620180" cy="16201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30">
              <a:extLst>
                <a:ext uri="{FF2B5EF4-FFF2-40B4-BE49-F238E27FC236}">
                  <a16:creationId xmlns="" xmlns:a16="http://schemas.microsoft.com/office/drawing/2014/main" id="{3A0F1D7B-3DF2-4CE6-AF34-AF1C8E108757}"/>
                </a:ext>
              </a:extLst>
            </p:cNvPr>
            <p:cNvSpPr/>
            <p:nvPr userDrawn="1"/>
          </p:nvSpPr>
          <p:spPr>
            <a:xfrm>
              <a:off x="5337839" y="3102123"/>
              <a:ext cx="1516322" cy="142714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</p:grp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55BFC40-6925-4E5F-BF1D-B29BAEF232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3385" y="3428538"/>
            <a:ext cx="1203325" cy="7064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2" name="Заголовок 2">
            <a:extLst>
              <a:ext uri="{FF2B5EF4-FFF2-40B4-BE49-F238E27FC236}">
                <a16:creationId xmlns="" xmlns:a16="http://schemas.microsoft.com/office/drawing/2014/main" id="{D78E191B-0393-4AEF-BFE5-CB7708539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97212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2">
            <a:extLst>
              <a:ext uri="{FF2B5EF4-FFF2-40B4-BE49-F238E27FC236}">
                <a16:creationId xmlns="" xmlns:a16="http://schemas.microsoft.com/office/drawing/2014/main" id="{FF49F5A1-2D54-4311-9E9E-CCB655F2B9FA}"/>
              </a:ext>
            </a:extLst>
          </p:cNvPr>
          <p:cNvSpPr/>
          <p:nvPr userDrawn="1"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C9D9E9E9-735E-4B37-BE36-F5FC8792E6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75564" y="1802916"/>
            <a:ext cx="6816436" cy="3435686"/>
          </a:xfrm>
          <a:custGeom>
            <a:avLst/>
            <a:gdLst>
              <a:gd name="connsiteX0" fmla="*/ 0 w 6816436"/>
              <a:gd name="connsiteY0" fmla="*/ 0 h 3241964"/>
              <a:gd name="connsiteX1" fmla="*/ 6816436 w 6816436"/>
              <a:gd name="connsiteY1" fmla="*/ 0 h 3241964"/>
              <a:gd name="connsiteX2" fmla="*/ 6816436 w 6816436"/>
              <a:gd name="connsiteY2" fmla="*/ 3241964 h 3241964"/>
              <a:gd name="connsiteX3" fmla="*/ 1004719 w 6816436"/>
              <a:gd name="connsiteY3" fmla="*/ 3241964 h 3241964"/>
              <a:gd name="connsiteX4" fmla="*/ 0 w 6816436"/>
              <a:gd name="connsiteY4" fmla="*/ 835137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6436" h="3241964">
                <a:moveTo>
                  <a:pt x="0" y="0"/>
                </a:moveTo>
                <a:lnTo>
                  <a:pt x="6816436" y="0"/>
                </a:lnTo>
                <a:lnTo>
                  <a:pt x="6816436" y="3241964"/>
                </a:lnTo>
                <a:lnTo>
                  <a:pt x="1004719" y="3241964"/>
                </a:lnTo>
                <a:lnTo>
                  <a:pt x="0" y="8351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Вставить рисунок                                                                                           и отправить на задний план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3196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2B8687C-94CC-4CC5-9841-475D91273822}"/>
              </a:ext>
            </a:extLst>
          </p:cNvPr>
          <p:cNvSpPr/>
          <p:nvPr userDrawn="1"/>
        </p:nvSpPr>
        <p:spPr>
          <a:xfrm>
            <a:off x="0" y="0"/>
            <a:ext cx="12191997" cy="686806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4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1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67A5494-FED7-44D7-91F7-215DFE5B1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3048000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38B453D8-9238-49FC-A26F-761C86F49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0"/>
            <a:ext cx="3047999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="" xmlns:a16="http://schemas.microsoft.com/office/drawing/2014/main" id="{36E3C913-E243-4987-82F4-5A5B0C36A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98" y="3439064"/>
            <a:ext cx="3047999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C40BBE00-6393-4074-B35A-E68BF32D6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6626" y="3439064"/>
            <a:ext cx="3048000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358038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B239F5A-AC9C-47B0-A16E-43C374B6E579}"/>
              </a:ext>
            </a:extLst>
          </p:cNvPr>
          <p:cNvSpPr/>
          <p:nvPr userDrawn="1"/>
        </p:nvSpPr>
        <p:spPr>
          <a:xfrm>
            <a:off x="0" y="741875"/>
            <a:ext cx="12192000" cy="53742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1"/>
            <a:ext cx="79316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="" xmlns:a16="http://schemas.microsoft.com/office/drawing/2014/main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2"/>
            <a:ext cx="7931664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3B92538-87A1-48BD-9E21-C293356CCBB6}"/>
              </a:ext>
            </a:extLst>
          </p:cNvPr>
          <p:cNvGrpSpPr/>
          <p:nvPr userDrawn="1"/>
        </p:nvGrpSpPr>
        <p:grpSpPr>
          <a:xfrm>
            <a:off x="595755" y="1868673"/>
            <a:ext cx="2632705" cy="3120653"/>
            <a:chOff x="515937" y="2088162"/>
            <a:chExt cx="2632705" cy="3120653"/>
          </a:xfrm>
        </p:grpSpPr>
        <p:pic>
          <p:nvPicPr>
            <p:cNvPr id="12" name="Рисунок 11" descr="Изображение выглядит как цветок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141"/>
            <a:stretch/>
          </p:blipFill>
          <p:spPr>
            <a:xfrm>
              <a:off x="515938" y="2088162"/>
              <a:ext cx="2556000" cy="2663403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b="0" i="0" u="none" strike="noStrike" kern="1200" cap="none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</a:t>
              </a:r>
              <a:r>
                <a:rPr kumimoji="0" lang="ru-RU" sz="1000" b="0" i="0" u="none" strike="noStrike" kern="1200" cap="none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ГОРОДА КУРСКА</a:t>
              </a:r>
              <a:endParaRPr kumimoji="0" lang="ru-RU" sz="1000" b="0" i="0" u="none" strike="noStrike" kern="1200" cap="none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1537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4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1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67A5494-FED7-44D7-91F7-215DFE5B1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38B453D8-9238-49FC-A26F-761C86F49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0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="" xmlns:a16="http://schemas.microsoft.com/office/drawing/2014/main" id="{36E3C913-E243-4987-82F4-5A5B0C36A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98" y="3439064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C40BBE00-6393-4074-B35A-E68BF32D6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6626" y="3439064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262736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="" xmlns:a16="http://schemas.microsoft.com/office/drawing/2014/main" id="{E2139B24-BD53-4D4C-A303-1C2E2FEAD0E7}"/>
              </a:ext>
            </a:extLst>
          </p:cNvPr>
          <p:cNvSpPr/>
          <p:nvPr userDrawn="1"/>
        </p:nvSpPr>
        <p:spPr>
          <a:xfrm>
            <a:off x="1014412" y="4566717"/>
            <a:ext cx="4713528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Текст 3">
            <a:extLst>
              <a:ext uri="{FF2B5EF4-FFF2-40B4-BE49-F238E27FC236}">
                <a16:creationId xmlns="" xmlns:a16="http://schemas.microsoft.com/office/drawing/2014/main" id="{B690B75D-C56C-4516-A269-71C0D816A0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14412" y="4566717"/>
            <a:ext cx="4713528" cy="124707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5" name="Rounded Rectangle 3">
            <a:extLst>
              <a:ext uri="{FF2B5EF4-FFF2-40B4-BE49-F238E27FC236}">
                <a16:creationId xmlns="" xmlns:a16="http://schemas.microsoft.com/office/drawing/2014/main" id="{D1D352EC-0BDB-42A5-AD18-B94F5A0B6938}"/>
              </a:ext>
            </a:extLst>
          </p:cNvPr>
          <p:cNvSpPr/>
          <p:nvPr userDrawn="1"/>
        </p:nvSpPr>
        <p:spPr>
          <a:xfrm>
            <a:off x="1015130" y="3026485"/>
            <a:ext cx="4713528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Текст 3">
            <a:extLst>
              <a:ext uri="{FF2B5EF4-FFF2-40B4-BE49-F238E27FC236}">
                <a16:creationId xmlns="" xmlns:a16="http://schemas.microsoft.com/office/drawing/2014/main" id="{0F1ECC38-595A-46F8-BB74-064491804CA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15130" y="3037138"/>
            <a:ext cx="4713528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A030F021-A705-4E91-8D9F-0F1C356ED8DE}"/>
              </a:ext>
            </a:extLst>
          </p:cNvPr>
          <p:cNvSpPr/>
          <p:nvPr userDrawn="1"/>
        </p:nvSpPr>
        <p:spPr>
          <a:xfrm>
            <a:off x="1014412" y="1491300"/>
            <a:ext cx="4713528" cy="1247071"/>
          </a:xfrm>
          <a:prstGeom prst="roundRect">
            <a:avLst>
              <a:gd name="adj" fmla="val 3572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29315735-CF94-4DBB-A917-2D6ADAC1B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6319" y="1501953"/>
            <a:ext cx="4689715" cy="122576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18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14" name="Текст 3">
            <a:extLst>
              <a:ext uri="{FF2B5EF4-FFF2-40B4-BE49-F238E27FC236}">
                <a16:creationId xmlns="" xmlns:a16="http://schemas.microsoft.com/office/drawing/2014/main" id="{F0E8AFD7-082E-4B81-8630-2D4354082C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0" y="1491299"/>
            <a:ext cx="5580062" cy="4317444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Clr>
                <a:schemeClr val="accent1"/>
              </a:buClr>
              <a:buFont typeface="Wingdings" panose="05000000000000000000" pitchFamily="2" charset="2"/>
              <a:buChar char="§"/>
              <a:defRPr sz="1600" b="0">
                <a:solidFill>
                  <a:schemeClr val="tx1"/>
                </a:solidFill>
              </a:defRPr>
            </a:lvl1pPr>
            <a:lvl2pPr marL="457200" indent="0" algn="l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endParaRPr lang="ru-RU" dirty="0"/>
          </a:p>
        </p:txBody>
      </p:sp>
      <p:sp>
        <p:nvSpPr>
          <p:cNvPr id="22" name="Oval 7">
            <a:extLst>
              <a:ext uri="{FF2B5EF4-FFF2-40B4-BE49-F238E27FC236}">
                <a16:creationId xmlns="" xmlns:a16="http://schemas.microsoft.com/office/drawing/2014/main" id="{8D241BC1-FE1A-4327-9819-38305DE7A001}"/>
              </a:ext>
            </a:extLst>
          </p:cNvPr>
          <p:cNvSpPr/>
          <p:nvPr/>
        </p:nvSpPr>
        <p:spPr>
          <a:xfrm>
            <a:off x="550780" y="1646835"/>
            <a:ext cx="936000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7">
            <a:extLst>
              <a:ext uri="{FF2B5EF4-FFF2-40B4-BE49-F238E27FC236}">
                <a16:creationId xmlns="" xmlns:a16="http://schemas.microsoft.com/office/drawing/2014/main" id="{6A9B7A21-DA96-4CC5-90E1-18E81C0196D2}"/>
              </a:ext>
            </a:extLst>
          </p:cNvPr>
          <p:cNvSpPr/>
          <p:nvPr/>
        </p:nvSpPr>
        <p:spPr>
          <a:xfrm>
            <a:off x="550780" y="3182020"/>
            <a:ext cx="936000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7">
            <a:extLst>
              <a:ext uri="{FF2B5EF4-FFF2-40B4-BE49-F238E27FC236}">
                <a16:creationId xmlns="" xmlns:a16="http://schemas.microsoft.com/office/drawing/2014/main" id="{76686AEE-B181-4A00-ABF7-E414758A43C0}"/>
              </a:ext>
            </a:extLst>
          </p:cNvPr>
          <p:cNvSpPr/>
          <p:nvPr/>
        </p:nvSpPr>
        <p:spPr>
          <a:xfrm>
            <a:off x="550780" y="4717205"/>
            <a:ext cx="936000" cy="936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="" xmlns:a16="http://schemas.microsoft.com/office/drawing/2014/main" id="{06110613-58B6-4E21-BCED-9D1E7D1F86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99449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 descr="C:\Users\User\Desktop\Рисунок1.pn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12192000" cy="682978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2064" y="2304029"/>
            <a:ext cx="6599936" cy="3689566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="" xmlns:a16="http://schemas.microsoft.com/office/drawing/2014/main" id="{E436BB35-3A72-4F90-B4B8-13C1DE6D94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98117" y="2579804"/>
            <a:ext cx="4244196" cy="26655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Вставить 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765EE16E-6935-432D-A9C0-DD86BE747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4750" y="1275510"/>
            <a:ext cx="4861195" cy="4818061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Font typeface="Wingdings" panose="05000000000000000000" pitchFamily="2" charset="2"/>
              <a:buChar char="§"/>
              <a:tabLst>
                <a:tab pos="180975" algn="l"/>
              </a:tabLst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="" xmlns:a16="http://schemas.microsoft.com/office/drawing/2014/main" id="{5A70B060-B2F4-401F-B533-35CA6E02F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9048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8">
            <a:extLst>
              <a:ext uri="{FF2B5EF4-FFF2-40B4-BE49-F238E27FC236}">
                <a16:creationId xmlns="" xmlns:a16="http://schemas.microsoft.com/office/drawing/2014/main" id="{04D0443B-8B25-4753-97BC-7ACC251051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904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9" name="Рисунок 8">
            <a:extLst>
              <a:ext uri="{FF2B5EF4-FFF2-40B4-BE49-F238E27FC236}">
                <a16:creationId xmlns="" xmlns:a16="http://schemas.microsoft.com/office/drawing/2014/main" id="{3414EF02-61F3-4BCD-9FE6-7540ECF1D09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80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8" name="Рисунок 8">
            <a:extLst>
              <a:ext uri="{FF2B5EF4-FFF2-40B4-BE49-F238E27FC236}">
                <a16:creationId xmlns="" xmlns:a16="http://schemas.microsoft.com/office/drawing/2014/main" id="{C7F61115-1220-4340-A824-31B2C776CFE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4042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7" name="Рисунок 8">
            <a:extLst>
              <a:ext uri="{FF2B5EF4-FFF2-40B4-BE49-F238E27FC236}">
                <a16:creationId xmlns="" xmlns:a16="http://schemas.microsoft.com/office/drawing/2014/main" id="{A3CFCED5-5D53-4B0C-9800-2784DBA52F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90482" y="3907760"/>
            <a:ext cx="3176411" cy="1873285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8">
            <a:extLst>
              <a:ext uri="{FF2B5EF4-FFF2-40B4-BE49-F238E27FC236}">
                <a16:creationId xmlns="" xmlns:a16="http://schemas.microsoft.com/office/drawing/2014/main" id="{F3FBBD1E-C48A-494C-8A31-8E03E2CC74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80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4" name="Рисунок 8">
            <a:extLst>
              <a:ext uri="{FF2B5EF4-FFF2-40B4-BE49-F238E27FC236}">
                <a16:creationId xmlns="" xmlns:a16="http://schemas.microsoft.com/office/drawing/2014/main" id="{E59BA82F-51B7-481C-915C-CF24D5E872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04282" y="1493683"/>
            <a:ext cx="3176411" cy="187328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0" name="Заголовок 2">
            <a:extLst>
              <a:ext uri="{FF2B5EF4-FFF2-40B4-BE49-F238E27FC236}">
                <a16:creationId xmlns="" xmlns:a16="http://schemas.microsoft.com/office/drawing/2014/main" id="{98AD1BA8-06A1-4573-9ADF-6280EF1AE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1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785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34290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6096000" cy="3429000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643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idx="13"/>
          </p:nvPr>
        </p:nvSpPr>
        <p:spPr>
          <a:xfrm>
            <a:off x="1" y="-1"/>
            <a:ext cx="12192001" cy="427852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97833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7215">
        <p14:gallery dir="l"/>
      </p:transition>
    </mc:Choice>
    <mc:Fallback>
      <p:transition spd="slow" advTm="7215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B239F5A-AC9C-47B0-A16E-43C374B6E579}"/>
              </a:ext>
            </a:extLst>
          </p:cNvPr>
          <p:cNvSpPr/>
          <p:nvPr userDrawn="1"/>
        </p:nvSpPr>
        <p:spPr>
          <a:xfrm>
            <a:off x="0" y="741875"/>
            <a:ext cx="12192000" cy="537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1"/>
            <a:ext cx="79316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="" xmlns:a16="http://schemas.microsoft.com/office/drawing/2014/main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2"/>
            <a:ext cx="7931664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3B92538-87A1-48BD-9E21-C293356CCBB6}"/>
              </a:ext>
            </a:extLst>
          </p:cNvPr>
          <p:cNvGrpSpPr/>
          <p:nvPr userDrawn="1"/>
        </p:nvGrpSpPr>
        <p:grpSpPr>
          <a:xfrm>
            <a:off x="595755" y="1868673"/>
            <a:ext cx="2632705" cy="3120653"/>
            <a:chOff x="515937" y="2088162"/>
            <a:chExt cx="2632705" cy="3120653"/>
          </a:xfrm>
        </p:grpSpPr>
        <p:pic>
          <p:nvPicPr>
            <p:cNvPr id="12" name="Рисунок 11" descr="Изображение выглядит как цветок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141"/>
            <a:stretch/>
          </p:blipFill>
          <p:spPr>
            <a:xfrm>
              <a:off x="515938" y="2088162"/>
              <a:ext cx="2556000" cy="2663403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b="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</a:t>
              </a:r>
              <a:r>
                <a:rPr kumimoji="0" lang="ru-RU" sz="1000" b="0" i="0" u="none" strike="noStrike" kern="1200" cap="none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ГОРОДА КУРСКА</a:t>
              </a:r>
              <a:endParaRPr kumimoji="0" lang="ru-RU" sz="1000" b="0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5297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4076951-36FD-4BD3-AD2E-D4133E30B7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D45A6756-DF40-42AC-B331-3985A359031E}"/>
              </a:ext>
            </a:extLst>
          </p:cNvPr>
          <p:cNvGrpSpPr/>
          <p:nvPr userDrawn="1"/>
        </p:nvGrpSpPr>
        <p:grpSpPr>
          <a:xfrm>
            <a:off x="352011" y="3794781"/>
            <a:ext cx="1337610" cy="1693771"/>
            <a:chOff x="725788" y="4286547"/>
            <a:chExt cx="1337610" cy="1693771"/>
          </a:xfrm>
        </p:grpSpPr>
        <p:pic>
          <p:nvPicPr>
            <p:cNvPr id="4" name="Рисунок 3" descr="Изображение выглядит как цветок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B75C884E-D2A3-4CBB-AF5D-17F672EB26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141"/>
            <a:stretch/>
          </p:blipFill>
          <p:spPr>
            <a:xfrm>
              <a:off x="776508" y="4286547"/>
              <a:ext cx="1236170" cy="1288113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8A141197-BF37-4025-8590-EA5DD4578650}"/>
                </a:ext>
              </a:extLst>
            </p:cNvPr>
            <p:cNvSpPr/>
            <p:nvPr userDrawn="1"/>
          </p:nvSpPr>
          <p:spPr>
            <a:xfrm>
              <a:off x="725788" y="5583286"/>
              <a:ext cx="1337610" cy="397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1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                                </a:t>
              </a:r>
              <a:r>
                <a:rPr kumimoji="0" lang="ru-RU" sz="1100" b="0" i="0" u="none" strike="noStrike" kern="1200" cap="none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города Курска</a:t>
              </a:r>
              <a:endParaRPr kumimoji="0" lang="ru-RU" sz="11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="" xmlns:a16="http://schemas.microsoft.com/office/drawing/2014/main" id="{DFBC426B-9A70-4117-B33C-E19454283A6A}"/>
              </a:ext>
            </a:extLst>
          </p:cNvPr>
          <p:cNvSpPr/>
          <p:nvPr userDrawn="1"/>
        </p:nvSpPr>
        <p:spPr>
          <a:xfrm rot="16200000" flipV="1">
            <a:off x="628537" y="4948916"/>
            <a:ext cx="2628000" cy="68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 dirty="0"/>
          </a:p>
        </p:txBody>
      </p:sp>
      <p:sp>
        <p:nvSpPr>
          <p:cNvPr id="13" name="Текст 13">
            <a:extLst>
              <a:ext uri="{FF2B5EF4-FFF2-40B4-BE49-F238E27FC236}">
                <a16:creationId xmlns="" xmlns:a16="http://schemas.microsoft.com/office/drawing/2014/main" id="{CD312D6D-E2C7-4469-A23B-9880D3B364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4007" y="3570493"/>
            <a:ext cx="9562055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A81902EF-0B6F-4DF7-BEE0-A632DFD38F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14007" y="4060960"/>
            <a:ext cx="9562055" cy="14687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5E333FA8-F6A9-4F52-8A9B-5F4A4553F0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14007" y="5643890"/>
            <a:ext cx="9562056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="" xmlns:a16="http://schemas.microsoft.com/office/drawing/2014/main" id="{37C59575-CAE5-4919-B54F-674AB7C1FC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030" y="5643890"/>
            <a:ext cx="1475572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6140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4223793" y="1197252"/>
            <a:ext cx="7966255" cy="450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23792" y="0"/>
            <a:ext cx="7968211" cy="980728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223792" y="5954334"/>
            <a:ext cx="7971029" cy="900509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229737" y="2349875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702985" y="4524375"/>
            <a:ext cx="6968556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15" name="Рисунок 14" descr="Изображение выглядит как цвет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9144F5D4-2C6F-4FFE-A383-4217D3A69B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41"/>
          <a:stretch/>
        </p:blipFill>
        <p:spPr>
          <a:xfrm>
            <a:off x="359538" y="1602584"/>
            <a:ext cx="3505529" cy="365283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264CAC8-D6B1-42F1-ACB3-0E36A508B046}"/>
              </a:ext>
            </a:extLst>
          </p:cNvPr>
          <p:cNvSpPr/>
          <p:nvPr userDrawn="1"/>
        </p:nvSpPr>
        <p:spPr>
          <a:xfrm>
            <a:off x="136431" y="5473456"/>
            <a:ext cx="395174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Администрация </a:t>
            </a:r>
            <a:r>
              <a:rPr kumimoji="0" lang="ru-RU" sz="1600" b="1" i="0" u="none" strike="noStrike" kern="1200" cap="none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города Курска</a:t>
            </a:r>
            <a:endParaRPr kumimoji="0" lang="ru-RU" sz="1600" b="1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Текст 2">
            <a:extLst>
              <a:ext uri="{FF2B5EF4-FFF2-40B4-BE49-F238E27FC236}">
                <a16:creationId xmlns="" xmlns:a16="http://schemas.microsoft.com/office/drawing/2014/main" id="{504E10CD-3DA4-48D9-A49F-55B05FAEB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2985" y="273050"/>
            <a:ext cx="6968556" cy="6414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21" name="Текст 13">
            <a:extLst>
              <a:ext uri="{FF2B5EF4-FFF2-40B4-BE49-F238E27FC236}">
                <a16:creationId xmlns="" xmlns:a16="http://schemas.microsoft.com/office/drawing/2014/main" id="{6F3771EF-AA06-4BBB-9A07-5067D58EBD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2985" y="6056965"/>
            <a:ext cx="696855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="" xmlns:a16="http://schemas.microsoft.com/office/drawing/2014/main" id="{7F221D2E-3B57-4533-B8D5-A1168DE772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2985" y="2358983"/>
            <a:ext cx="6968556" cy="215089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9350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/>
            <a:extLst>
              <a:ext uri="{FF2B5EF4-FFF2-40B4-BE49-F238E27FC236}">
                <a16:creationId xmlns="" xmlns:a16="http://schemas.microsoft.com/office/drawing/2014/main" id="{7BA5F1E5-6C93-466A-88F9-E981C1A5E4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="" xmlns:a16="http://schemas.microsoft.com/office/drawing/2014/main" id="{4215E6AE-9CCB-46C1-B110-7BF68B6760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9940" y="1491801"/>
            <a:ext cx="8536123" cy="19390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  <p:pic>
        <p:nvPicPr>
          <p:cNvPr id="6" name="Рисунок 5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3F58681C-A193-4267-950D-B83A6D2C1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21649"/>
            <a:ext cx="12192000" cy="2842054"/>
          </a:xfrm>
          <a:prstGeom prst="rect">
            <a:avLst/>
          </a:prstGeom>
        </p:spPr>
      </p:pic>
      <p:pic>
        <p:nvPicPr>
          <p:cNvPr id="7" name="Рисунок 6" descr="Изображение выглядит как цвет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447911E1-FB86-4780-8991-1E8D64693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41"/>
          <a:stretch/>
        </p:blipFill>
        <p:spPr>
          <a:xfrm>
            <a:off x="368168" y="1165473"/>
            <a:ext cx="2487179" cy="259169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BC18A89-4C54-4E29-9C57-B61B05775028}"/>
              </a:ext>
            </a:extLst>
          </p:cNvPr>
          <p:cNvSpPr/>
          <p:nvPr userDrawn="1"/>
        </p:nvSpPr>
        <p:spPr>
          <a:xfrm>
            <a:off x="2978919" y="1489318"/>
            <a:ext cx="7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Текст 3">
            <a:extLst>
              <a:ext uri="{FF2B5EF4-FFF2-40B4-BE49-F238E27FC236}">
                <a16:creationId xmlns="" xmlns:a16="http://schemas.microsoft.com/office/drawing/2014/main" id="{DA26FAB0-78DD-4643-BCDD-14C5EE02E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2067" y="3499916"/>
            <a:ext cx="4045603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10" name="Текст 13">
            <a:extLst>
              <a:ext uri="{FF2B5EF4-FFF2-40B4-BE49-F238E27FC236}">
                <a16:creationId xmlns="" xmlns:a16="http://schemas.microsoft.com/office/drawing/2014/main" id="{F7D0EB93-280C-4A90-8EC7-95BAA24828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1270" y="4852897"/>
            <a:ext cx="4046400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4D06829-6564-4873-A52B-D1479BC8E69B}"/>
              </a:ext>
            </a:extLst>
          </p:cNvPr>
          <p:cNvSpPr/>
          <p:nvPr userDrawn="1"/>
        </p:nvSpPr>
        <p:spPr>
          <a:xfrm>
            <a:off x="3139940" y="1073969"/>
            <a:ext cx="911384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АДМИНИСТРАЦИЯ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города Курска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63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3">
            <a:extLst>
              <a:ext uri="{FF2B5EF4-FFF2-40B4-BE49-F238E27FC236}">
                <a16:creationId xmlns="" xmlns:a16="http://schemas.microsoft.com/office/drawing/2014/main" id="{4F339A70-C5B7-4220-99EA-0616D8C18F17}"/>
              </a:ext>
            </a:extLst>
          </p:cNvPr>
          <p:cNvSpPr txBox="1">
            <a:spLocks/>
          </p:cNvSpPr>
          <p:nvPr userDrawn="1"/>
        </p:nvSpPr>
        <p:spPr>
          <a:xfrm>
            <a:off x="520598" y="3929295"/>
            <a:ext cx="5056338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Название структурного подразделения администрации </a:t>
            </a:r>
          </a:p>
        </p:txBody>
      </p:sp>
      <p:sp>
        <p:nvSpPr>
          <p:cNvPr id="3" name="Текст 13">
            <a:extLst>
              <a:ext uri="{FF2B5EF4-FFF2-40B4-BE49-F238E27FC236}">
                <a16:creationId xmlns="" xmlns:a16="http://schemas.microsoft.com/office/drawing/2014/main" id="{B6AB79C1-D9D7-4F5F-9684-A451F8B1F9C0}"/>
              </a:ext>
            </a:extLst>
          </p:cNvPr>
          <p:cNvSpPr txBox="1">
            <a:spLocks/>
          </p:cNvSpPr>
          <p:nvPr userDrawn="1"/>
        </p:nvSpPr>
        <p:spPr>
          <a:xfrm>
            <a:off x="520598" y="4376438"/>
            <a:ext cx="5825882" cy="10112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2"/>
                </a:solidFill>
              </a:rPr>
              <a:t>ТЕМА ВЫСТУПЛЕНИЯ</a:t>
            </a:r>
          </a:p>
        </p:txBody>
      </p:sp>
      <p:sp>
        <p:nvSpPr>
          <p:cNvPr id="4" name="Текст 13">
            <a:extLst>
              <a:ext uri="{FF2B5EF4-FFF2-40B4-BE49-F238E27FC236}">
                <a16:creationId xmlns="" xmlns:a16="http://schemas.microsoft.com/office/drawing/2014/main" id="{F20B85FD-CF4A-46E3-8759-3DFDF1DE38B0}"/>
              </a:ext>
            </a:extLst>
          </p:cNvPr>
          <p:cNvSpPr txBox="1">
            <a:spLocks/>
          </p:cNvSpPr>
          <p:nvPr userDrawn="1"/>
        </p:nvSpPr>
        <p:spPr>
          <a:xfrm>
            <a:off x="521011" y="5663180"/>
            <a:ext cx="5574989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ФИО, 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272947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FB7F2449-89D5-47EB-A8C8-78C8FA3313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1915" y="1495974"/>
            <a:ext cx="5308779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="" xmlns:a16="http://schemas.microsoft.com/office/drawing/2014/main" id="{EDD528EA-7A19-4E3E-9A45-5581BB7C642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23848" y="1495974"/>
            <a:ext cx="527131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71C00C3B-4A78-4398-AC04-E1CE8CA62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17233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BDB196AE-4DEB-40BB-9E31-6851630EE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20496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="" xmlns:a16="http://schemas.microsoft.com/office/drawing/2014/main" id="{9E6F6204-35AC-454B-8B2D-BA8415885B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59866" y="6466314"/>
            <a:ext cx="2301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C6EC25B1-B2BA-4F6F-9412-6E4C375258E9}" type="slidenum">
              <a:rPr lang="en-US" sz="140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="" xmlns:a16="http://schemas.microsoft.com/office/drawing/2014/main" id="{CB052193-2553-4387-8829-A089A77D1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281" y="6481703"/>
            <a:ext cx="109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cs typeface="+mn-cs"/>
              </a:rPr>
              <a:t>| </a:t>
            </a:r>
            <a:r>
              <a:rPr lang="ru-RU" sz="1400" b="1" dirty="0" smtClean="0">
                <a:solidFill>
                  <a:schemeClr val="accent1"/>
                </a:solidFill>
                <a:latin typeface="+mn-lt"/>
                <a:cs typeface="+mn-cs"/>
              </a:rPr>
              <a:t>Бюджет</a:t>
            </a:r>
            <a:r>
              <a:rPr lang="ru-RU" sz="1400" b="1" baseline="0" dirty="0" smtClean="0">
                <a:solidFill>
                  <a:schemeClr val="accent1"/>
                </a:solidFill>
                <a:latin typeface="+mn-lt"/>
                <a:cs typeface="+mn-cs"/>
              </a:rPr>
              <a:t> для граждан</a:t>
            </a:r>
            <a:endParaRPr lang="en-US" sz="12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1" name="Заголовок 12">
            <a:extLst>
              <a:ext uri="{FF2B5EF4-FFF2-40B4-BE49-F238E27FC236}">
                <a16:creationId xmlns="" xmlns:a16="http://schemas.microsoft.com/office/drawing/2014/main" id="{484C020E-9BB1-44E0-A63A-AA7E6B7E1FC8}"/>
              </a:ext>
            </a:extLst>
          </p:cNvPr>
          <p:cNvSpPr txBox="1">
            <a:spLocks/>
          </p:cNvSpPr>
          <p:nvPr userDrawn="1"/>
        </p:nvSpPr>
        <p:spPr>
          <a:xfrm>
            <a:off x="546137" y="401722"/>
            <a:ext cx="11112673" cy="675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2" name="Заголовок 2">
            <a:extLst>
              <a:ext uri="{FF2B5EF4-FFF2-40B4-BE49-F238E27FC236}">
                <a16:creationId xmlns="" xmlns:a16="http://schemas.microsoft.com/office/drawing/2014/main" id="{76683639-6EC6-4AB6-B465-0E513FE8193F}"/>
              </a:ext>
            </a:extLst>
          </p:cNvPr>
          <p:cNvSpPr txBox="1">
            <a:spLocks/>
          </p:cNvSpPr>
          <p:nvPr userDrawn="1"/>
        </p:nvSpPr>
        <p:spPr>
          <a:xfrm>
            <a:off x="515938" y="399631"/>
            <a:ext cx="11160125" cy="6959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3" name="Рисунок 12" descr="Изображение выглядит как цвет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E7DB7562-A24C-414C-96E2-4D5D5831D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 cstate="print">
            <a:alphaModFix amt="70000"/>
            <a:extLst>
              <a:ext uri="{BEBA8EAE-BF5A-486C-A8C5-ECC9F3942E4B}">
                <a14:imgProps xmlns:a14="http://schemas.microsoft.com/office/drawing/2010/main" xmlns="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41"/>
          <a:stretch/>
        </p:blipFill>
        <p:spPr>
          <a:xfrm>
            <a:off x="146521" y="6343819"/>
            <a:ext cx="396000" cy="41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4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702" r:id="rId3"/>
    <p:sldLayoutId id="2147483687" r:id="rId4"/>
    <p:sldLayoutId id="2147483689" r:id="rId5"/>
    <p:sldLayoutId id="2147483688" r:id="rId6"/>
    <p:sldLayoutId id="2147483699" r:id="rId7"/>
    <p:sldLayoutId id="2147483693" r:id="rId8"/>
    <p:sldLayoutId id="2147483690" r:id="rId9"/>
    <p:sldLayoutId id="2147483694" r:id="rId10"/>
    <p:sldLayoutId id="2147483691" r:id="rId11"/>
    <p:sldLayoutId id="2147483701" r:id="rId12"/>
    <p:sldLayoutId id="2147483692" r:id="rId13"/>
    <p:sldLayoutId id="2147483680" r:id="rId14"/>
    <p:sldLayoutId id="2147483677" r:id="rId15"/>
    <p:sldLayoutId id="2147483675" r:id="rId16"/>
    <p:sldLayoutId id="2147483672" r:id="rId17"/>
    <p:sldLayoutId id="2147483664" r:id="rId18"/>
    <p:sldLayoutId id="2147483665" r:id="rId19"/>
    <p:sldLayoutId id="2147483666" r:id="rId20"/>
    <p:sldLayoutId id="2147483667" r:id="rId21"/>
    <p:sldLayoutId id="2147483669" r:id="rId22"/>
    <p:sldLayoutId id="2147483679" r:id="rId23"/>
    <p:sldLayoutId id="2147483697" r:id="rId24"/>
    <p:sldLayoutId id="2147483700" r:id="rId2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35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pos="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2.sv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8.svg"/><Relationship Id="rId4" Type="http://schemas.openxmlformats.org/officeDocument/2006/relationships/image" Target="../media/image19.png"/><Relationship Id="rId9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внешний, трава, здание, часы&#10;&#10;Автоматически созданное описание">
            <a:extLst>
              <a:ext uri="{FF2B5EF4-FFF2-40B4-BE49-F238E27FC236}">
                <a16:creationId xmlns="" xmlns:a16="http://schemas.microsoft.com/office/drawing/2014/main" id="{C188F277-57D9-42E6-80B3-415DA19FF5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6" b="26434"/>
          <a:stretch/>
        </p:blipFill>
        <p:spPr>
          <a:xfrm>
            <a:off x="0" y="1"/>
            <a:ext cx="12192000" cy="3429000"/>
          </a:xfrm>
        </p:spPr>
      </p:pic>
      <p:sp>
        <p:nvSpPr>
          <p:cNvPr id="22" name="Текст 21">
            <a:extLst>
              <a:ext uri="{FF2B5EF4-FFF2-40B4-BE49-F238E27FC236}">
                <a16:creationId xmlns="" xmlns:a16="http://schemas.microsoft.com/office/drawing/2014/main" id="{FFE18F8A-7DC3-4B7C-86D9-8A47A62B36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Комитет финансов города Курска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A5141AA3-E1DA-491E-964B-826774549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БЮДЖЕТ ДЛЯ ГРАЖДАН</a:t>
            </a:r>
          </a:p>
          <a:p>
            <a:r>
              <a:rPr lang="ru-RU" sz="2000" dirty="0" smtClean="0">
                <a:solidFill>
                  <a:schemeClr val="accent2"/>
                </a:solidFill>
              </a:rPr>
              <a:t>к проекту решения Курского городского Собрания «О бюджете города Курска на 2022 год и на плановый период 2023 и 2024 годов»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FC3C58A3-1C95-4EEC-AA2D-BFCECA38AB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Виктор Иванович Стекачёв, </a:t>
            </a:r>
            <a:endParaRPr lang="ru-RU" dirty="0"/>
          </a:p>
          <a:p>
            <a:r>
              <a:rPr lang="ru-RU" dirty="0"/>
              <a:t>председатель комитета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="" xmlns:a16="http://schemas.microsoft.com/office/drawing/2014/main" id="{54F8B617-8724-4F83-BB90-CB40899097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33" y="5655735"/>
            <a:ext cx="1904999" cy="822423"/>
          </a:xfrm>
        </p:spPr>
        <p:txBody>
          <a:bodyPr/>
          <a:lstStyle/>
          <a:p>
            <a:pPr algn="ctr"/>
            <a:r>
              <a:rPr lang="ru-RU" sz="1600" dirty="0"/>
              <a:t>Курск, </a:t>
            </a:r>
            <a:r>
              <a:rPr lang="ru-RU" sz="1600" dirty="0" smtClean="0"/>
              <a:t>октябрь 2021 </a:t>
            </a:r>
            <a:r>
              <a:rPr lang="ru-RU" sz="1600" dirty="0"/>
              <a:t>г.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1DCBFE0F-5077-4AD5-A604-06AEABCDA0C0}"/>
              </a:ext>
            </a:extLst>
          </p:cNvPr>
          <p:cNvSpPr/>
          <p:nvPr/>
        </p:nvSpPr>
        <p:spPr>
          <a:xfrm>
            <a:off x="0" y="-5944"/>
            <a:ext cx="12192000" cy="3429000"/>
          </a:xfrm>
          <a:prstGeom prst="rect">
            <a:avLst/>
          </a:prstGeom>
          <a:solidFill>
            <a:schemeClr val="bg2">
              <a:lumMod val="10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255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01BF12C8-EE47-4249-B45F-574CE3E5D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2455" y="865038"/>
            <a:ext cx="5334840" cy="4619284"/>
          </a:xfr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 smtClean="0">
                <a:latin typeface="+mj-lt"/>
              </a:rPr>
              <a:t>БЮДЖЕТ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/>
              <a:t>            (от старонормандского </a:t>
            </a:r>
            <a:r>
              <a:rPr lang="en-US" dirty="0" smtClean="0"/>
              <a:t>bougette </a:t>
            </a:r>
            <a:r>
              <a:rPr lang="ru-RU" dirty="0" smtClean="0"/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/>
              <a:t>	Бюджет - это план доходов и расходов.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dirty="0" smtClean="0"/>
              <a:t>		Каждый житель города Курска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</p:txBody>
      </p:sp>
      <p:pic>
        <p:nvPicPr>
          <p:cNvPr id="5" name="Рисунок 4" descr="728x542_1_47277f94578ac7f045513176f20c4a22@1000x745_0xac120003_5475936731586520082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l="16911" r="169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82306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6333FE63-DD7C-4D06-9A4F-B8486D6526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0682959"/>
              </p:ext>
            </p:extLst>
          </p:nvPr>
        </p:nvGraphicFramePr>
        <p:xfrm>
          <a:off x="525082" y="1374458"/>
          <a:ext cx="6268910" cy="476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FCE4D777-07C3-4B23-B777-EC09F9985B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101141177"/>
              </p:ext>
            </p:extLst>
          </p:nvPr>
        </p:nvGraphicFramePr>
        <p:xfrm>
          <a:off x="6391656" y="1472184"/>
          <a:ext cx="6852484" cy="4575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57493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59E4FA9-F4F9-402B-A060-84A06F5A6373}"/>
              </a:ext>
            </a:extLst>
          </p:cNvPr>
          <p:cNvSpPr/>
          <p:nvPr/>
        </p:nvSpPr>
        <p:spPr>
          <a:xfrm>
            <a:off x="0" y="3025286"/>
            <a:ext cx="12192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val 7">
            <a:extLst>
              <a:ext uri="{FF2B5EF4-FFF2-40B4-BE49-F238E27FC236}">
                <a16:creationId xmlns="" xmlns:a16="http://schemas.microsoft.com/office/drawing/2014/main" id="{F5B796DF-5BB3-4015-9CF1-A8B882610369}"/>
              </a:ext>
            </a:extLst>
          </p:cNvPr>
          <p:cNvSpPr/>
          <p:nvPr/>
        </p:nvSpPr>
        <p:spPr>
          <a:xfrm>
            <a:off x="5630830" y="2599536"/>
            <a:ext cx="936000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7">
            <a:extLst>
              <a:ext uri="{FF2B5EF4-FFF2-40B4-BE49-F238E27FC236}">
                <a16:creationId xmlns="" xmlns:a16="http://schemas.microsoft.com/office/drawing/2014/main" id="{44CB67F4-0506-459C-999B-98180B9CCD0B}"/>
              </a:ext>
            </a:extLst>
          </p:cNvPr>
          <p:cNvSpPr/>
          <p:nvPr/>
        </p:nvSpPr>
        <p:spPr>
          <a:xfrm>
            <a:off x="9382039" y="2599536"/>
            <a:ext cx="936000" cy="93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2C6A671-2333-4605-B72D-894E9AD0B96E}"/>
              </a:ext>
            </a:extLst>
          </p:cNvPr>
          <p:cNvSpPr/>
          <p:nvPr/>
        </p:nvSpPr>
        <p:spPr>
          <a:xfrm>
            <a:off x="671220" y="3762419"/>
            <a:ext cx="3352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cs typeface="Times New Roman" panose="02020603050405020304" pitchFamily="18" charset="0"/>
              </a:rPr>
              <a:t>Если </a:t>
            </a:r>
            <a:r>
              <a:rPr lang="ru-RU" b="1" dirty="0" smtClean="0">
                <a:cs typeface="Times New Roman" panose="02020603050405020304" pitchFamily="18" charset="0"/>
              </a:rPr>
              <a:t>величина </a:t>
            </a:r>
            <a:r>
              <a:rPr lang="ru-RU" dirty="0" smtClean="0">
                <a:cs typeface="Times New Roman" panose="02020603050405020304" pitchFamily="18" charset="0"/>
              </a:rPr>
              <a:t>прогнозируемых </a:t>
            </a:r>
            <a:r>
              <a:rPr lang="ru-RU" b="1" dirty="0" smtClean="0">
                <a:cs typeface="Times New Roman" panose="02020603050405020304" pitchFamily="18" charset="0"/>
              </a:rPr>
              <a:t>доходов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cs typeface="Times New Roman" panose="02020603050405020304" pitchFamily="18" charset="0"/>
              </a:rPr>
              <a:t>больше</a:t>
            </a:r>
            <a:r>
              <a:rPr lang="ru-RU" dirty="0" smtClean="0">
                <a:cs typeface="Times New Roman" panose="02020603050405020304" pitchFamily="18" charset="0"/>
              </a:rPr>
              <a:t>, чем величина планируемых </a:t>
            </a:r>
            <a:r>
              <a:rPr lang="ru-RU" b="1" dirty="0" smtClean="0">
                <a:cs typeface="Times New Roman" panose="02020603050405020304" pitchFamily="18" charset="0"/>
              </a:rPr>
              <a:t>расходов</a:t>
            </a:r>
            <a:endParaRPr lang="ru-RU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4B3486D-044B-4ABC-AC17-AD2E7AAB0D6F}"/>
              </a:ext>
            </a:extLst>
          </p:cNvPr>
          <p:cNvSpPr/>
          <p:nvPr/>
        </p:nvSpPr>
        <p:spPr>
          <a:xfrm>
            <a:off x="4142232" y="3771563"/>
            <a:ext cx="3922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cs typeface="Times New Roman" pitchFamily="18" charset="0"/>
              </a:rPr>
              <a:t>Объем</a:t>
            </a:r>
            <a:r>
              <a:rPr lang="ru-RU" dirty="0" smtClean="0">
                <a:cs typeface="Times New Roman" pitchFamily="18" charset="0"/>
              </a:rPr>
              <a:t> предусмотренных бюджетом </a:t>
            </a:r>
            <a:r>
              <a:rPr lang="ru-RU" b="1" dirty="0" smtClean="0">
                <a:cs typeface="Times New Roman" pitchFamily="18" charset="0"/>
              </a:rPr>
              <a:t>расходов соответствует </a:t>
            </a:r>
            <a:r>
              <a:rPr lang="ru-RU" dirty="0" smtClean="0">
                <a:cs typeface="Times New Roman" pitchFamily="18" charset="0"/>
              </a:rPr>
              <a:t>суммарному </a:t>
            </a:r>
            <a:r>
              <a:rPr lang="ru-RU" b="1" dirty="0" smtClean="0">
                <a:cs typeface="Times New Roman" pitchFamily="18" charset="0"/>
              </a:rPr>
              <a:t>объему доходов </a:t>
            </a:r>
            <a:r>
              <a:rPr lang="ru-RU" dirty="0" smtClean="0">
                <a:cs typeface="Times New Roman" pitchFamily="18" charset="0"/>
              </a:rPr>
              <a:t>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бюджетов.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95662B2-E06C-44A9-B3C3-A2416745EED1}"/>
              </a:ext>
            </a:extLst>
          </p:cNvPr>
          <p:cNvSpPr/>
          <p:nvPr/>
        </p:nvSpPr>
        <p:spPr>
          <a:xfrm>
            <a:off x="8429891" y="3762419"/>
            <a:ext cx="3185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cs typeface="Times New Roman" panose="02020603050405020304" pitchFamily="18" charset="0"/>
              </a:rPr>
              <a:t>Если </a:t>
            </a:r>
            <a:r>
              <a:rPr lang="ru-RU" b="1" dirty="0" smtClean="0">
                <a:cs typeface="Times New Roman" panose="02020603050405020304" pitchFamily="18" charset="0"/>
              </a:rPr>
              <a:t>величина</a:t>
            </a:r>
            <a:r>
              <a:rPr lang="ru-RU" dirty="0" smtClean="0">
                <a:cs typeface="Times New Roman" panose="02020603050405020304" pitchFamily="18" charset="0"/>
              </a:rPr>
              <a:t> прогнозируемых </a:t>
            </a:r>
            <a:r>
              <a:rPr lang="ru-RU" b="1" dirty="0" smtClean="0">
                <a:cs typeface="Times New Roman" panose="02020603050405020304" pitchFamily="18" charset="0"/>
              </a:rPr>
              <a:t>доходов меньше</a:t>
            </a:r>
            <a:r>
              <a:rPr lang="ru-RU" dirty="0" smtClean="0">
                <a:cs typeface="Times New Roman" panose="02020603050405020304" pitchFamily="18" charset="0"/>
              </a:rPr>
              <a:t>, чем величина планируемых </a:t>
            </a:r>
            <a:r>
              <a:rPr lang="ru-RU" b="1" dirty="0" smtClean="0">
                <a:cs typeface="Times New Roman" panose="02020603050405020304" pitchFamily="18" charset="0"/>
              </a:rPr>
              <a:t>расходов</a:t>
            </a:r>
          </a:p>
        </p:txBody>
      </p:sp>
      <p:sp>
        <p:nvSpPr>
          <p:cNvPr id="4" name="Oval 7">
            <a:extLst>
              <a:ext uri="{FF2B5EF4-FFF2-40B4-BE49-F238E27FC236}">
                <a16:creationId xmlns="" xmlns:a16="http://schemas.microsoft.com/office/drawing/2014/main" id="{F867D8BF-3A9E-4C03-BFE9-9F07056C235B}"/>
              </a:ext>
            </a:extLst>
          </p:cNvPr>
          <p:cNvSpPr/>
          <p:nvPr/>
        </p:nvSpPr>
        <p:spPr>
          <a:xfrm>
            <a:off x="1879621" y="2599536"/>
            <a:ext cx="936000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375"/>
          <p:cNvGrpSpPr>
            <a:grpSpLocks noChangeAspect="1"/>
          </p:cNvGrpSpPr>
          <p:nvPr/>
        </p:nvGrpSpPr>
        <p:grpSpPr bwMode="auto">
          <a:xfrm>
            <a:off x="9690216" y="2867534"/>
            <a:ext cx="317270" cy="268020"/>
            <a:chOff x="131" y="3696"/>
            <a:chExt cx="2944" cy="2487"/>
          </a:xfrm>
          <a:solidFill>
            <a:schemeClr val="bg1"/>
          </a:solidFill>
        </p:grpSpPr>
        <p:sp>
          <p:nvSpPr>
            <p:cNvPr id="22" name="Freeform 377"/>
            <p:cNvSpPr>
              <a:spLocks/>
            </p:cNvSpPr>
            <p:nvPr/>
          </p:nvSpPr>
          <p:spPr bwMode="auto">
            <a:xfrm>
              <a:off x="2664" y="5415"/>
              <a:ext cx="411" cy="768"/>
            </a:xfrm>
            <a:custGeom>
              <a:avLst/>
              <a:gdLst>
                <a:gd name="T0" fmla="*/ 154 w 823"/>
                <a:gd name="T1" fmla="*/ 0 h 1537"/>
                <a:gd name="T2" fmla="*/ 668 w 823"/>
                <a:gd name="T3" fmla="*/ 0 h 1537"/>
                <a:gd name="T4" fmla="*/ 709 w 823"/>
                <a:gd name="T5" fmla="*/ 6 h 1537"/>
                <a:gd name="T6" fmla="*/ 747 w 823"/>
                <a:gd name="T7" fmla="*/ 22 h 1537"/>
                <a:gd name="T8" fmla="*/ 779 w 823"/>
                <a:gd name="T9" fmla="*/ 45 h 1537"/>
                <a:gd name="T10" fmla="*/ 802 w 823"/>
                <a:gd name="T11" fmla="*/ 77 h 1537"/>
                <a:gd name="T12" fmla="*/ 818 w 823"/>
                <a:gd name="T13" fmla="*/ 114 h 1537"/>
                <a:gd name="T14" fmla="*/ 823 w 823"/>
                <a:gd name="T15" fmla="*/ 156 h 1537"/>
                <a:gd name="T16" fmla="*/ 823 w 823"/>
                <a:gd name="T17" fmla="*/ 1382 h 1537"/>
                <a:gd name="T18" fmla="*/ 818 w 823"/>
                <a:gd name="T19" fmla="*/ 1423 h 1537"/>
                <a:gd name="T20" fmla="*/ 802 w 823"/>
                <a:gd name="T21" fmla="*/ 1460 h 1537"/>
                <a:gd name="T22" fmla="*/ 779 w 823"/>
                <a:gd name="T23" fmla="*/ 1492 h 1537"/>
                <a:gd name="T24" fmla="*/ 747 w 823"/>
                <a:gd name="T25" fmla="*/ 1516 h 1537"/>
                <a:gd name="T26" fmla="*/ 709 w 823"/>
                <a:gd name="T27" fmla="*/ 1532 h 1537"/>
                <a:gd name="T28" fmla="*/ 668 w 823"/>
                <a:gd name="T29" fmla="*/ 1537 h 1537"/>
                <a:gd name="T30" fmla="*/ 154 w 823"/>
                <a:gd name="T31" fmla="*/ 1537 h 1537"/>
                <a:gd name="T32" fmla="*/ 113 w 823"/>
                <a:gd name="T33" fmla="*/ 1532 h 1537"/>
                <a:gd name="T34" fmla="*/ 77 w 823"/>
                <a:gd name="T35" fmla="*/ 1516 h 1537"/>
                <a:gd name="T36" fmla="*/ 45 w 823"/>
                <a:gd name="T37" fmla="*/ 1492 h 1537"/>
                <a:gd name="T38" fmla="*/ 22 w 823"/>
                <a:gd name="T39" fmla="*/ 1460 h 1537"/>
                <a:gd name="T40" fmla="*/ 6 w 823"/>
                <a:gd name="T41" fmla="*/ 1423 h 1537"/>
                <a:gd name="T42" fmla="*/ 0 w 823"/>
                <a:gd name="T43" fmla="*/ 1382 h 1537"/>
                <a:gd name="T44" fmla="*/ 0 w 823"/>
                <a:gd name="T45" fmla="*/ 156 h 1537"/>
                <a:gd name="T46" fmla="*/ 6 w 823"/>
                <a:gd name="T47" fmla="*/ 114 h 1537"/>
                <a:gd name="T48" fmla="*/ 22 w 823"/>
                <a:gd name="T49" fmla="*/ 77 h 1537"/>
                <a:gd name="T50" fmla="*/ 45 w 823"/>
                <a:gd name="T51" fmla="*/ 45 h 1537"/>
                <a:gd name="T52" fmla="*/ 77 w 823"/>
                <a:gd name="T53" fmla="*/ 22 h 1537"/>
                <a:gd name="T54" fmla="*/ 113 w 823"/>
                <a:gd name="T55" fmla="*/ 6 h 1537"/>
                <a:gd name="T56" fmla="*/ 154 w 823"/>
                <a:gd name="T57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3" h="1537">
                  <a:moveTo>
                    <a:pt x="154" y="0"/>
                  </a:moveTo>
                  <a:lnTo>
                    <a:pt x="668" y="0"/>
                  </a:lnTo>
                  <a:lnTo>
                    <a:pt x="709" y="6"/>
                  </a:lnTo>
                  <a:lnTo>
                    <a:pt x="747" y="22"/>
                  </a:lnTo>
                  <a:lnTo>
                    <a:pt x="779" y="45"/>
                  </a:lnTo>
                  <a:lnTo>
                    <a:pt x="802" y="77"/>
                  </a:lnTo>
                  <a:lnTo>
                    <a:pt x="818" y="114"/>
                  </a:lnTo>
                  <a:lnTo>
                    <a:pt x="823" y="156"/>
                  </a:lnTo>
                  <a:lnTo>
                    <a:pt x="823" y="1382"/>
                  </a:lnTo>
                  <a:lnTo>
                    <a:pt x="818" y="1423"/>
                  </a:lnTo>
                  <a:lnTo>
                    <a:pt x="802" y="1460"/>
                  </a:lnTo>
                  <a:lnTo>
                    <a:pt x="779" y="1492"/>
                  </a:lnTo>
                  <a:lnTo>
                    <a:pt x="747" y="1516"/>
                  </a:lnTo>
                  <a:lnTo>
                    <a:pt x="709" y="1532"/>
                  </a:lnTo>
                  <a:lnTo>
                    <a:pt x="668" y="1537"/>
                  </a:lnTo>
                  <a:lnTo>
                    <a:pt x="154" y="1537"/>
                  </a:lnTo>
                  <a:lnTo>
                    <a:pt x="113" y="1532"/>
                  </a:lnTo>
                  <a:lnTo>
                    <a:pt x="77" y="1516"/>
                  </a:lnTo>
                  <a:lnTo>
                    <a:pt x="45" y="1492"/>
                  </a:lnTo>
                  <a:lnTo>
                    <a:pt x="22" y="1460"/>
                  </a:lnTo>
                  <a:lnTo>
                    <a:pt x="6" y="1423"/>
                  </a:lnTo>
                  <a:lnTo>
                    <a:pt x="0" y="1382"/>
                  </a:lnTo>
                  <a:lnTo>
                    <a:pt x="0" y="156"/>
                  </a:lnTo>
                  <a:lnTo>
                    <a:pt x="6" y="114"/>
                  </a:lnTo>
                  <a:lnTo>
                    <a:pt x="22" y="77"/>
                  </a:lnTo>
                  <a:lnTo>
                    <a:pt x="45" y="45"/>
                  </a:lnTo>
                  <a:lnTo>
                    <a:pt x="77" y="22"/>
                  </a:lnTo>
                  <a:lnTo>
                    <a:pt x="113" y="6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378"/>
            <p:cNvSpPr>
              <a:spLocks/>
            </p:cNvSpPr>
            <p:nvPr/>
          </p:nvSpPr>
          <p:spPr bwMode="auto">
            <a:xfrm>
              <a:off x="2031" y="5120"/>
              <a:ext cx="411" cy="1063"/>
            </a:xfrm>
            <a:custGeom>
              <a:avLst/>
              <a:gdLst>
                <a:gd name="T0" fmla="*/ 154 w 824"/>
                <a:gd name="T1" fmla="*/ 0 h 2126"/>
                <a:gd name="T2" fmla="*/ 668 w 824"/>
                <a:gd name="T3" fmla="*/ 0 h 2126"/>
                <a:gd name="T4" fmla="*/ 704 w 824"/>
                <a:gd name="T5" fmla="*/ 4 h 2126"/>
                <a:gd name="T6" fmla="*/ 736 w 824"/>
                <a:gd name="T7" fmla="*/ 16 h 2126"/>
                <a:gd name="T8" fmla="*/ 766 w 824"/>
                <a:gd name="T9" fmla="*/ 34 h 2126"/>
                <a:gd name="T10" fmla="*/ 790 w 824"/>
                <a:gd name="T11" fmla="*/ 59 h 2126"/>
                <a:gd name="T12" fmla="*/ 807 w 824"/>
                <a:gd name="T13" fmla="*/ 88 h 2126"/>
                <a:gd name="T14" fmla="*/ 820 w 824"/>
                <a:gd name="T15" fmla="*/ 120 h 2126"/>
                <a:gd name="T16" fmla="*/ 824 w 824"/>
                <a:gd name="T17" fmla="*/ 156 h 2126"/>
                <a:gd name="T18" fmla="*/ 824 w 824"/>
                <a:gd name="T19" fmla="*/ 1971 h 2126"/>
                <a:gd name="T20" fmla="*/ 818 w 824"/>
                <a:gd name="T21" fmla="*/ 2012 h 2126"/>
                <a:gd name="T22" fmla="*/ 802 w 824"/>
                <a:gd name="T23" fmla="*/ 2049 h 2126"/>
                <a:gd name="T24" fmla="*/ 779 w 824"/>
                <a:gd name="T25" fmla="*/ 2081 h 2126"/>
                <a:gd name="T26" fmla="*/ 747 w 824"/>
                <a:gd name="T27" fmla="*/ 2105 h 2126"/>
                <a:gd name="T28" fmla="*/ 709 w 824"/>
                <a:gd name="T29" fmla="*/ 2121 h 2126"/>
                <a:gd name="T30" fmla="*/ 668 w 824"/>
                <a:gd name="T31" fmla="*/ 2126 h 2126"/>
                <a:gd name="T32" fmla="*/ 154 w 824"/>
                <a:gd name="T33" fmla="*/ 2126 h 2126"/>
                <a:gd name="T34" fmla="*/ 113 w 824"/>
                <a:gd name="T35" fmla="*/ 2121 h 2126"/>
                <a:gd name="T36" fmla="*/ 75 w 824"/>
                <a:gd name="T37" fmla="*/ 2105 h 2126"/>
                <a:gd name="T38" fmla="*/ 45 w 824"/>
                <a:gd name="T39" fmla="*/ 2081 h 2126"/>
                <a:gd name="T40" fmla="*/ 20 w 824"/>
                <a:gd name="T41" fmla="*/ 2049 h 2126"/>
                <a:gd name="T42" fmla="*/ 6 w 824"/>
                <a:gd name="T43" fmla="*/ 2012 h 2126"/>
                <a:gd name="T44" fmla="*/ 0 w 824"/>
                <a:gd name="T45" fmla="*/ 1971 h 2126"/>
                <a:gd name="T46" fmla="*/ 0 w 824"/>
                <a:gd name="T47" fmla="*/ 156 h 2126"/>
                <a:gd name="T48" fmla="*/ 6 w 824"/>
                <a:gd name="T49" fmla="*/ 115 h 2126"/>
                <a:gd name="T50" fmla="*/ 20 w 824"/>
                <a:gd name="T51" fmla="*/ 77 h 2126"/>
                <a:gd name="T52" fmla="*/ 45 w 824"/>
                <a:gd name="T53" fmla="*/ 45 h 2126"/>
                <a:gd name="T54" fmla="*/ 75 w 824"/>
                <a:gd name="T55" fmla="*/ 22 h 2126"/>
                <a:gd name="T56" fmla="*/ 113 w 824"/>
                <a:gd name="T57" fmla="*/ 6 h 2126"/>
                <a:gd name="T58" fmla="*/ 154 w 824"/>
                <a:gd name="T59" fmla="*/ 0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24" h="2126">
                  <a:moveTo>
                    <a:pt x="154" y="0"/>
                  </a:moveTo>
                  <a:lnTo>
                    <a:pt x="668" y="0"/>
                  </a:lnTo>
                  <a:lnTo>
                    <a:pt x="704" y="4"/>
                  </a:lnTo>
                  <a:lnTo>
                    <a:pt x="736" y="16"/>
                  </a:lnTo>
                  <a:lnTo>
                    <a:pt x="766" y="34"/>
                  </a:lnTo>
                  <a:lnTo>
                    <a:pt x="790" y="59"/>
                  </a:lnTo>
                  <a:lnTo>
                    <a:pt x="807" y="88"/>
                  </a:lnTo>
                  <a:lnTo>
                    <a:pt x="820" y="120"/>
                  </a:lnTo>
                  <a:lnTo>
                    <a:pt x="824" y="156"/>
                  </a:lnTo>
                  <a:lnTo>
                    <a:pt x="824" y="1971"/>
                  </a:lnTo>
                  <a:lnTo>
                    <a:pt x="818" y="2012"/>
                  </a:lnTo>
                  <a:lnTo>
                    <a:pt x="802" y="2049"/>
                  </a:lnTo>
                  <a:lnTo>
                    <a:pt x="779" y="2081"/>
                  </a:lnTo>
                  <a:lnTo>
                    <a:pt x="747" y="2105"/>
                  </a:lnTo>
                  <a:lnTo>
                    <a:pt x="709" y="2121"/>
                  </a:lnTo>
                  <a:lnTo>
                    <a:pt x="668" y="2126"/>
                  </a:lnTo>
                  <a:lnTo>
                    <a:pt x="154" y="2126"/>
                  </a:lnTo>
                  <a:lnTo>
                    <a:pt x="113" y="2121"/>
                  </a:lnTo>
                  <a:lnTo>
                    <a:pt x="75" y="2105"/>
                  </a:lnTo>
                  <a:lnTo>
                    <a:pt x="45" y="2081"/>
                  </a:lnTo>
                  <a:lnTo>
                    <a:pt x="20" y="2049"/>
                  </a:lnTo>
                  <a:lnTo>
                    <a:pt x="6" y="2012"/>
                  </a:lnTo>
                  <a:lnTo>
                    <a:pt x="0" y="1971"/>
                  </a:lnTo>
                  <a:lnTo>
                    <a:pt x="0" y="156"/>
                  </a:lnTo>
                  <a:lnTo>
                    <a:pt x="6" y="115"/>
                  </a:lnTo>
                  <a:lnTo>
                    <a:pt x="20" y="77"/>
                  </a:lnTo>
                  <a:lnTo>
                    <a:pt x="45" y="45"/>
                  </a:lnTo>
                  <a:lnTo>
                    <a:pt x="75" y="22"/>
                  </a:lnTo>
                  <a:lnTo>
                    <a:pt x="113" y="6"/>
                  </a:lnTo>
                  <a:lnTo>
                    <a:pt x="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379"/>
            <p:cNvSpPr>
              <a:spLocks/>
            </p:cNvSpPr>
            <p:nvPr/>
          </p:nvSpPr>
          <p:spPr bwMode="auto">
            <a:xfrm>
              <a:off x="764" y="5415"/>
              <a:ext cx="412" cy="768"/>
            </a:xfrm>
            <a:custGeom>
              <a:avLst/>
              <a:gdLst>
                <a:gd name="T0" fmla="*/ 155 w 825"/>
                <a:gd name="T1" fmla="*/ 0 h 1537"/>
                <a:gd name="T2" fmla="*/ 669 w 825"/>
                <a:gd name="T3" fmla="*/ 0 h 1537"/>
                <a:gd name="T4" fmla="*/ 710 w 825"/>
                <a:gd name="T5" fmla="*/ 6 h 1537"/>
                <a:gd name="T6" fmla="*/ 748 w 825"/>
                <a:gd name="T7" fmla="*/ 22 h 1537"/>
                <a:gd name="T8" fmla="*/ 778 w 825"/>
                <a:gd name="T9" fmla="*/ 45 h 1537"/>
                <a:gd name="T10" fmla="*/ 803 w 825"/>
                <a:gd name="T11" fmla="*/ 77 h 1537"/>
                <a:gd name="T12" fmla="*/ 819 w 825"/>
                <a:gd name="T13" fmla="*/ 114 h 1537"/>
                <a:gd name="T14" fmla="*/ 825 w 825"/>
                <a:gd name="T15" fmla="*/ 156 h 1537"/>
                <a:gd name="T16" fmla="*/ 825 w 825"/>
                <a:gd name="T17" fmla="*/ 1382 h 1537"/>
                <a:gd name="T18" fmla="*/ 819 w 825"/>
                <a:gd name="T19" fmla="*/ 1423 h 1537"/>
                <a:gd name="T20" fmla="*/ 803 w 825"/>
                <a:gd name="T21" fmla="*/ 1460 h 1537"/>
                <a:gd name="T22" fmla="*/ 778 w 825"/>
                <a:gd name="T23" fmla="*/ 1492 h 1537"/>
                <a:gd name="T24" fmla="*/ 748 w 825"/>
                <a:gd name="T25" fmla="*/ 1516 h 1537"/>
                <a:gd name="T26" fmla="*/ 710 w 825"/>
                <a:gd name="T27" fmla="*/ 1532 h 1537"/>
                <a:gd name="T28" fmla="*/ 669 w 825"/>
                <a:gd name="T29" fmla="*/ 1537 h 1537"/>
                <a:gd name="T30" fmla="*/ 155 w 825"/>
                <a:gd name="T31" fmla="*/ 1537 h 1537"/>
                <a:gd name="T32" fmla="*/ 114 w 825"/>
                <a:gd name="T33" fmla="*/ 1532 h 1537"/>
                <a:gd name="T34" fmla="*/ 77 w 825"/>
                <a:gd name="T35" fmla="*/ 1516 h 1537"/>
                <a:gd name="T36" fmla="*/ 46 w 825"/>
                <a:gd name="T37" fmla="*/ 1492 h 1537"/>
                <a:gd name="T38" fmla="*/ 21 w 825"/>
                <a:gd name="T39" fmla="*/ 1460 h 1537"/>
                <a:gd name="T40" fmla="*/ 5 w 825"/>
                <a:gd name="T41" fmla="*/ 1423 h 1537"/>
                <a:gd name="T42" fmla="*/ 0 w 825"/>
                <a:gd name="T43" fmla="*/ 1382 h 1537"/>
                <a:gd name="T44" fmla="*/ 0 w 825"/>
                <a:gd name="T45" fmla="*/ 156 h 1537"/>
                <a:gd name="T46" fmla="*/ 5 w 825"/>
                <a:gd name="T47" fmla="*/ 114 h 1537"/>
                <a:gd name="T48" fmla="*/ 21 w 825"/>
                <a:gd name="T49" fmla="*/ 77 h 1537"/>
                <a:gd name="T50" fmla="*/ 46 w 825"/>
                <a:gd name="T51" fmla="*/ 45 h 1537"/>
                <a:gd name="T52" fmla="*/ 77 w 825"/>
                <a:gd name="T53" fmla="*/ 22 h 1537"/>
                <a:gd name="T54" fmla="*/ 114 w 825"/>
                <a:gd name="T55" fmla="*/ 6 h 1537"/>
                <a:gd name="T56" fmla="*/ 155 w 825"/>
                <a:gd name="T57" fmla="*/ 0 h 1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1537">
                  <a:moveTo>
                    <a:pt x="155" y="0"/>
                  </a:moveTo>
                  <a:lnTo>
                    <a:pt x="669" y="0"/>
                  </a:lnTo>
                  <a:lnTo>
                    <a:pt x="710" y="6"/>
                  </a:lnTo>
                  <a:lnTo>
                    <a:pt x="748" y="22"/>
                  </a:lnTo>
                  <a:lnTo>
                    <a:pt x="778" y="45"/>
                  </a:lnTo>
                  <a:lnTo>
                    <a:pt x="803" y="77"/>
                  </a:lnTo>
                  <a:lnTo>
                    <a:pt x="819" y="114"/>
                  </a:lnTo>
                  <a:lnTo>
                    <a:pt x="825" y="156"/>
                  </a:lnTo>
                  <a:lnTo>
                    <a:pt x="825" y="1382"/>
                  </a:lnTo>
                  <a:lnTo>
                    <a:pt x="819" y="1423"/>
                  </a:lnTo>
                  <a:lnTo>
                    <a:pt x="803" y="1460"/>
                  </a:lnTo>
                  <a:lnTo>
                    <a:pt x="778" y="1492"/>
                  </a:lnTo>
                  <a:lnTo>
                    <a:pt x="748" y="1516"/>
                  </a:lnTo>
                  <a:lnTo>
                    <a:pt x="710" y="1532"/>
                  </a:lnTo>
                  <a:lnTo>
                    <a:pt x="669" y="1537"/>
                  </a:lnTo>
                  <a:lnTo>
                    <a:pt x="155" y="1537"/>
                  </a:lnTo>
                  <a:lnTo>
                    <a:pt x="114" y="1532"/>
                  </a:lnTo>
                  <a:lnTo>
                    <a:pt x="77" y="1516"/>
                  </a:lnTo>
                  <a:lnTo>
                    <a:pt x="46" y="1492"/>
                  </a:lnTo>
                  <a:lnTo>
                    <a:pt x="21" y="1460"/>
                  </a:lnTo>
                  <a:lnTo>
                    <a:pt x="5" y="1423"/>
                  </a:lnTo>
                  <a:lnTo>
                    <a:pt x="0" y="1382"/>
                  </a:lnTo>
                  <a:lnTo>
                    <a:pt x="0" y="156"/>
                  </a:lnTo>
                  <a:lnTo>
                    <a:pt x="5" y="114"/>
                  </a:lnTo>
                  <a:lnTo>
                    <a:pt x="21" y="77"/>
                  </a:lnTo>
                  <a:lnTo>
                    <a:pt x="46" y="45"/>
                  </a:lnTo>
                  <a:lnTo>
                    <a:pt x="77" y="22"/>
                  </a:lnTo>
                  <a:lnTo>
                    <a:pt x="114" y="6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380"/>
            <p:cNvSpPr>
              <a:spLocks/>
            </p:cNvSpPr>
            <p:nvPr/>
          </p:nvSpPr>
          <p:spPr bwMode="auto">
            <a:xfrm>
              <a:off x="131" y="5120"/>
              <a:ext cx="412" cy="1063"/>
            </a:xfrm>
            <a:custGeom>
              <a:avLst/>
              <a:gdLst>
                <a:gd name="T0" fmla="*/ 155 w 825"/>
                <a:gd name="T1" fmla="*/ 0 h 2126"/>
                <a:gd name="T2" fmla="*/ 670 w 825"/>
                <a:gd name="T3" fmla="*/ 0 h 2126"/>
                <a:gd name="T4" fmla="*/ 711 w 825"/>
                <a:gd name="T5" fmla="*/ 6 h 2126"/>
                <a:gd name="T6" fmla="*/ 748 w 825"/>
                <a:gd name="T7" fmla="*/ 22 h 2126"/>
                <a:gd name="T8" fmla="*/ 778 w 825"/>
                <a:gd name="T9" fmla="*/ 45 h 2126"/>
                <a:gd name="T10" fmla="*/ 803 w 825"/>
                <a:gd name="T11" fmla="*/ 77 h 2126"/>
                <a:gd name="T12" fmla="*/ 818 w 825"/>
                <a:gd name="T13" fmla="*/ 115 h 2126"/>
                <a:gd name="T14" fmla="*/ 825 w 825"/>
                <a:gd name="T15" fmla="*/ 156 h 2126"/>
                <a:gd name="T16" fmla="*/ 825 w 825"/>
                <a:gd name="T17" fmla="*/ 1971 h 2126"/>
                <a:gd name="T18" fmla="*/ 818 w 825"/>
                <a:gd name="T19" fmla="*/ 2012 h 2126"/>
                <a:gd name="T20" fmla="*/ 803 w 825"/>
                <a:gd name="T21" fmla="*/ 2049 h 2126"/>
                <a:gd name="T22" fmla="*/ 778 w 825"/>
                <a:gd name="T23" fmla="*/ 2081 h 2126"/>
                <a:gd name="T24" fmla="*/ 748 w 825"/>
                <a:gd name="T25" fmla="*/ 2105 h 2126"/>
                <a:gd name="T26" fmla="*/ 711 w 825"/>
                <a:gd name="T27" fmla="*/ 2121 h 2126"/>
                <a:gd name="T28" fmla="*/ 670 w 825"/>
                <a:gd name="T29" fmla="*/ 2126 h 2126"/>
                <a:gd name="T30" fmla="*/ 155 w 825"/>
                <a:gd name="T31" fmla="*/ 2126 h 2126"/>
                <a:gd name="T32" fmla="*/ 114 w 825"/>
                <a:gd name="T33" fmla="*/ 2121 h 2126"/>
                <a:gd name="T34" fmla="*/ 77 w 825"/>
                <a:gd name="T35" fmla="*/ 2105 h 2126"/>
                <a:gd name="T36" fmla="*/ 45 w 825"/>
                <a:gd name="T37" fmla="*/ 2081 h 2126"/>
                <a:gd name="T38" fmla="*/ 21 w 825"/>
                <a:gd name="T39" fmla="*/ 2049 h 2126"/>
                <a:gd name="T40" fmla="*/ 5 w 825"/>
                <a:gd name="T41" fmla="*/ 2012 h 2126"/>
                <a:gd name="T42" fmla="*/ 0 w 825"/>
                <a:gd name="T43" fmla="*/ 1971 h 2126"/>
                <a:gd name="T44" fmla="*/ 0 w 825"/>
                <a:gd name="T45" fmla="*/ 156 h 2126"/>
                <a:gd name="T46" fmla="*/ 5 w 825"/>
                <a:gd name="T47" fmla="*/ 115 h 2126"/>
                <a:gd name="T48" fmla="*/ 21 w 825"/>
                <a:gd name="T49" fmla="*/ 77 h 2126"/>
                <a:gd name="T50" fmla="*/ 45 w 825"/>
                <a:gd name="T51" fmla="*/ 45 h 2126"/>
                <a:gd name="T52" fmla="*/ 77 w 825"/>
                <a:gd name="T53" fmla="*/ 22 h 2126"/>
                <a:gd name="T54" fmla="*/ 114 w 825"/>
                <a:gd name="T55" fmla="*/ 6 h 2126"/>
                <a:gd name="T56" fmla="*/ 155 w 825"/>
                <a:gd name="T57" fmla="*/ 0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2126">
                  <a:moveTo>
                    <a:pt x="155" y="0"/>
                  </a:moveTo>
                  <a:lnTo>
                    <a:pt x="670" y="0"/>
                  </a:lnTo>
                  <a:lnTo>
                    <a:pt x="711" y="6"/>
                  </a:lnTo>
                  <a:lnTo>
                    <a:pt x="748" y="22"/>
                  </a:lnTo>
                  <a:lnTo>
                    <a:pt x="778" y="45"/>
                  </a:lnTo>
                  <a:lnTo>
                    <a:pt x="803" y="77"/>
                  </a:lnTo>
                  <a:lnTo>
                    <a:pt x="818" y="115"/>
                  </a:lnTo>
                  <a:lnTo>
                    <a:pt x="825" y="156"/>
                  </a:lnTo>
                  <a:lnTo>
                    <a:pt x="825" y="1971"/>
                  </a:lnTo>
                  <a:lnTo>
                    <a:pt x="818" y="2012"/>
                  </a:lnTo>
                  <a:lnTo>
                    <a:pt x="803" y="2049"/>
                  </a:lnTo>
                  <a:lnTo>
                    <a:pt x="778" y="2081"/>
                  </a:lnTo>
                  <a:lnTo>
                    <a:pt x="748" y="2105"/>
                  </a:lnTo>
                  <a:lnTo>
                    <a:pt x="711" y="2121"/>
                  </a:lnTo>
                  <a:lnTo>
                    <a:pt x="670" y="2126"/>
                  </a:lnTo>
                  <a:lnTo>
                    <a:pt x="155" y="2126"/>
                  </a:lnTo>
                  <a:lnTo>
                    <a:pt x="114" y="2121"/>
                  </a:lnTo>
                  <a:lnTo>
                    <a:pt x="77" y="2105"/>
                  </a:lnTo>
                  <a:lnTo>
                    <a:pt x="45" y="2081"/>
                  </a:lnTo>
                  <a:lnTo>
                    <a:pt x="21" y="2049"/>
                  </a:lnTo>
                  <a:lnTo>
                    <a:pt x="5" y="2012"/>
                  </a:lnTo>
                  <a:lnTo>
                    <a:pt x="0" y="1971"/>
                  </a:lnTo>
                  <a:lnTo>
                    <a:pt x="0" y="156"/>
                  </a:lnTo>
                  <a:lnTo>
                    <a:pt x="5" y="115"/>
                  </a:lnTo>
                  <a:lnTo>
                    <a:pt x="21" y="77"/>
                  </a:lnTo>
                  <a:lnTo>
                    <a:pt x="45" y="45"/>
                  </a:lnTo>
                  <a:lnTo>
                    <a:pt x="77" y="22"/>
                  </a:lnTo>
                  <a:lnTo>
                    <a:pt x="114" y="6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381"/>
            <p:cNvSpPr>
              <a:spLocks/>
            </p:cNvSpPr>
            <p:nvPr/>
          </p:nvSpPr>
          <p:spPr bwMode="auto">
            <a:xfrm>
              <a:off x="1397" y="4728"/>
              <a:ext cx="412" cy="1455"/>
            </a:xfrm>
            <a:custGeom>
              <a:avLst/>
              <a:gdLst>
                <a:gd name="T0" fmla="*/ 155 w 825"/>
                <a:gd name="T1" fmla="*/ 0 h 2909"/>
                <a:gd name="T2" fmla="*/ 669 w 825"/>
                <a:gd name="T3" fmla="*/ 0 h 2909"/>
                <a:gd name="T4" fmla="*/ 710 w 825"/>
                <a:gd name="T5" fmla="*/ 5 h 2909"/>
                <a:gd name="T6" fmla="*/ 748 w 825"/>
                <a:gd name="T7" fmla="*/ 21 h 2909"/>
                <a:gd name="T8" fmla="*/ 778 w 825"/>
                <a:gd name="T9" fmla="*/ 46 h 2909"/>
                <a:gd name="T10" fmla="*/ 803 w 825"/>
                <a:gd name="T11" fmla="*/ 77 h 2909"/>
                <a:gd name="T12" fmla="*/ 819 w 825"/>
                <a:gd name="T13" fmla="*/ 114 h 2909"/>
                <a:gd name="T14" fmla="*/ 825 w 825"/>
                <a:gd name="T15" fmla="*/ 155 h 2909"/>
                <a:gd name="T16" fmla="*/ 825 w 825"/>
                <a:gd name="T17" fmla="*/ 2754 h 2909"/>
                <a:gd name="T18" fmla="*/ 819 w 825"/>
                <a:gd name="T19" fmla="*/ 2795 h 2909"/>
                <a:gd name="T20" fmla="*/ 803 w 825"/>
                <a:gd name="T21" fmla="*/ 2832 h 2909"/>
                <a:gd name="T22" fmla="*/ 778 w 825"/>
                <a:gd name="T23" fmla="*/ 2864 h 2909"/>
                <a:gd name="T24" fmla="*/ 748 w 825"/>
                <a:gd name="T25" fmla="*/ 2888 h 2909"/>
                <a:gd name="T26" fmla="*/ 710 w 825"/>
                <a:gd name="T27" fmla="*/ 2904 h 2909"/>
                <a:gd name="T28" fmla="*/ 669 w 825"/>
                <a:gd name="T29" fmla="*/ 2909 h 2909"/>
                <a:gd name="T30" fmla="*/ 155 w 825"/>
                <a:gd name="T31" fmla="*/ 2909 h 2909"/>
                <a:gd name="T32" fmla="*/ 114 w 825"/>
                <a:gd name="T33" fmla="*/ 2904 h 2909"/>
                <a:gd name="T34" fmla="*/ 77 w 825"/>
                <a:gd name="T35" fmla="*/ 2888 h 2909"/>
                <a:gd name="T36" fmla="*/ 46 w 825"/>
                <a:gd name="T37" fmla="*/ 2864 h 2909"/>
                <a:gd name="T38" fmla="*/ 21 w 825"/>
                <a:gd name="T39" fmla="*/ 2832 h 2909"/>
                <a:gd name="T40" fmla="*/ 5 w 825"/>
                <a:gd name="T41" fmla="*/ 2795 h 2909"/>
                <a:gd name="T42" fmla="*/ 0 w 825"/>
                <a:gd name="T43" fmla="*/ 2754 h 2909"/>
                <a:gd name="T44" fmla="*/ 0 w 825"/>
                <a:gd name="T45" fmla="*/ 155 h 2909"/>
                <a:gd name="T46" fmla="*/ 5 w 825"/>
                <a:gd name="T47" fmla="*/ 114 h 2909"/>
                <a:gd name="T48" fmla="*/ 21 w 825"/>
                <a:gd name="T49" fmla="*/ 77 h 2909"/>
                <a:gd name="T50" fmla="*/ 46 w 825"/>
                <a:gd name="T51" fmla="*/ 46 h 2909"/>
                <a:gd name="T52" fmla="*/ 77 w 825"/>
                <a:gd name="T53" fmla="*/ 21 h 2909"/>
                <a:gd name="T54" fmla="*/ 114 w 825"/>
                <a:gd name="T55" fmla="*/ 5 h 2909"/>
                <a:gd name="T56" fmla="*/ 155 w 825"/>
                <a:gd name="T57" fmla="*/ 0 h 2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25" h="2909">
                  <a:moveTo>
                    <a:pt x="155" y="0"/>
                  </a:moveTo>
                  <a:lnTo>
                    <a:pt x="669" y="0"/>
                  </a:lnTo>
                  <a:lnTo>
                    <a:pt x="710" y="5"/>
                  </a:lnTo>
                  <a:lnTo>
                    <a:pt x="748" y="21"/>
                  </a:lnTo>
                  <a:lnTo>
                    <a:pt x="778" y="46"/>
                  </a:lnTo>
                  <a:lnTo>
                    <a:pt x="803" y="77"/>
                  </a:lnTo>
                  <a:lnTo>
                    <a:pt x="819" y="114"/>
                  </a:lnTo>
                  <a:lnTo>
                    <a:pt x="825" y="155"/>
                  </a:lnTo>
                  <a:lnTo>
                    <a:pt x="825" y="2754"/>
                  </a:lnTo>
                  <a:lnTo>
                    <a:pt x="819" y="2795"/>
                  </a:lnTo>
                  <a:lnTo>
                    <a:pt x="803" y="2832"/>
                  </a:lnTo>
                  <a:lnTo>
                    <a:pt x="778" y="2864"/>
                  </a:lnTo>
                  <a:lnTo>
                    <a:pt x="748" y="2888"/>
                  </a:lnTo>
                  <a:lnTo>
                    <a:pt x="710" y="2904"/>
                  </a:lnTo>
                  <a:lnTo>
                    <a:pt x="669" y="2909"/>
                  </a:lnTo>
                  <a:lnTo>
                    <a:pt x="155" y="2909"/>
                  </a:lnTo>
                  <a:lnTo>
                    <a:pt x="114" y="2904"/>
                  </a:lnTo>
                  <a:lnTo>
                    <a:pt x="77" y="2888"/>
                  </a:lnTo>
                  <a:lnTo>
                    <a:pt x="46" y="2864"/>
                  </a:lnTo>
                  <a:lnTo>
                    <a:pt x="21" y="2832"/>
                  </a:lnTo>
                  <a:lnTo>
                    <a:pt x="5" y="2795"/>
                  </a:lnTo>
                  <a:lnTo>
                    <a:pt x="0" y="2754"/>
                  </a:lnTo>
                  <a:lnTo>
                    <a:pt x="0" y="155"/>
                  </a:lnTo>
                  <a:lnTo>
                    <a:pt x="5" y="114"/>
                  </a:lnTo>
                  <a:lnTo>
                    <a:pt x="21" y="77"/>
                  </a:lnTo>
                  <a:lnTo>
                    <a:pt x="46" y="46"/>
                  </a:lnTo>
                  <a:lnTo>
                    <a:pt x="77" y="21"/>
                  </a:lnTo>
                  <a:lnTo>
                    <a:pt x="114" y="5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82"/>
            <p:cNvSpPr>
              <a:spLocks/>
            </p:cNvSpPr>
            <p:nvPr/>
          </p:nvSpPr>
          <p:spPr bwMode="auto">
            <a:xfrm>
              <a:off x="182" y="3696"/>
              <a:ext cx="2843" cy="1338"/>
            </a:xfrm>
            <a:custGeom>
              <a:avLst/>
              <a:gdLst>
                <a:gd name="T0" fmla="*/ 3239 w 5686"/>
                <a:gd name="T1" fmla="*/ 2 h 2675"/>
                <a:gd name="T2" fmla="*/ 3317 w 5686"/>
                <a:gd name="T3" fmla="*/ 30 h 2675"/>
                <a:gd name="T4" fmla="*/ 5301 w 5686"/>
                <a:gd name="T5" fmla="*/ 2018 h 2675"/>
                <a:gd name="T6" fmla="*/ 5306 w 5686"/>
                <a:gd name="T7" fmla="*/ 1818 h 2675"/>
                <a:gd name="T8" fmla="*/ 5344 w 5686"/>
                <a:gd name="T9" fmla="*/ 1742 h 2675"/>
                <a:gd name="T10" fmla="*/ 5410 w 5686"/>
                <a:gd name="T11" fmla="*/ 1690 h 2675"/>
                <a:gd name="T12" fmla="*/ 5494 w 5686"/>
                <a:gd name="T13" fmla="*/ 1670 h 2675"/>
                <a:gd name="T14" fmla="*/ 5578 w 5686"/>
                <a:gd name="T15" fmla="*/ 1690 h 2675"/>
                <a:gd name="T16" fmla="*/ 5644 w 5686"/>
                <a:gd name="T17" fmla="*/ 1742 h 2675"/>
                <a:gd name="T18" fmla="*/ 5681 w 5686"/>
                <a:gd name="T19" fmla="*/ 1818 h 2675"/>
                <a:gd name="T20" fmla="*/ 5686 w 5686"/>
                <a:gd name="T21" fmla="*/ 2484 h 2675"/>
                <a:gd name="T22" fmla="*/ 5667 w 5686"/>
                <a:gd name="T23" fmla="*/ 2568 h 2675"/>
                <a:gd name="T24" fmla="*/ 5613 w 5686"/>
                <a:gd name="T25" fmla="*/ 2634 h 2675"/>
                <a:gd name="T26" fmla="*/ 5536 w 5686"/>
                <a:gd name="T27" fmla="*/ 2670 h 2675"/>
                <a:gd name="T28" fmla="*/ 4872 w 5686"/>
                <a:gd name="T29" fmla="*/ 2675 h 2675"/>
                <a:gd name="T30" fmla="*/ 4788 w 5686"/>
                <a:gd name="T31" fmla="*/ 2656 h 2675"/>
                <a:gd name="T32" fmla="*/ 4722 w 5686"/>
                <a:gd name="T33" fmla="*/ 2604 h 2675"/>
                <a:gd name="T34" fmla="*/ 4687 w 5686"/>
                <a:gd name="T35" fmla="*/ 2527 h 2675"/>
                <a:gd name="T36" fmla="*/ 4687 w 5686"/>
                <a:gd name="T37" fmla="*/ 2440 h 2675"/>
                <a:gd name="T38" fmla="*/ 4722 w 5686"/>
                <a:gd name="T39" fmla="*/ 2363 h 2675"/>
                <a:gd name="T40" fmla="*/ 4788 w 5686"/>
                <a:gd name="T41" fmla="*/ 2311 h 2675"/>
                <a:gd name="T42" fmla="*/ 4872 w 5686"/>
                <a:gd name="T43" fmla="*/ 2291 h 2675"/>
                <a:gd name="T44" fmla="*/ 3240 w 5686"/>
                <a:gd name="T45" fmla="*/ 491 h 2675"/>
                <a:gd name="T46" fmla="*/ 1773 w 5686"/>
                <a:gd name="T47" fmla="*/ 2622 h 2675"/>
                <a:gd name="T48" fmla="*/ 1710 w 5686"/>
                <a:gd name="T49" fmla="*/ 2661 h 2675"/>
                <a:gd name="T50" fmla="*/ 1639 w 5686"/>
                <a:gd name="T51" fmla="*/ 2675 h 2675"/>
                <a:gd name="T52" fmla="*/ 1569 w 5686"/>
                <a:gd name="T53" fmla="*/ 2663 h 2675"/>
                <a:gd name="T54" fmla="*/ 87 w 5686"/>
                <a:gd name="T55" fmla="*/ 1724 h 2675"/>
                <a:gd name="T56" fmla="*/ 34 w 5686"/>
                <a:gd name="T57" fmla="*/ 1670 h 2675"/>
                <a:gd name="T58" fmla="*/ 3 w 5686"/>
                <a:gd name="T59" fmla="*/ 1603 h 2675"/>
                <a:gd name="T60" fmla="*/ 2 w 5686"/>
                <a:gd name="T61" fmla="*/ 1529 h 2675"/>
                <a:gd name="T62" fmla="*/ 28 w 5686"/>
                <a:gd name="T63" fmla="*/ 1458 h 2675"/>
                <a:gd name="T64" fmla="*/ 82 w 5686"/>
                <a:gd name="T65" fmla="*/ 1403 h 2675"/>
                <a:gd name="T66" fmla="*/ 150 w 5686"/>
                <a:gd name="T67" fmla="*/ 1374 h 2675"/>
                <a:gd name="T68" fmla="*/ 223 w 5686"/>
                <a:gd name="T69" fmla="*/ 1372 h 2675"/>
                <a:gd name="T70" fmla="*/ 294 w 5686"/>
                <a:gd name="T71" fmla="*/ 1399 h 2675"/>
                <a:gd name="T72" fmla="*/ 3056 w 5686"/>
                <a:gd name="T73" fmla="*/ 82 h 2675"/>
                <a:gd name="T74" fmla="*/ 3117 w 5686"/>
                <a:gd name="T75" fmla="*/ 27 h 2675"/>
                <a:gd name="T76" fmla="*/ 3196 w 5686"/>
                <a:gd name="T77" fmla="*/ 0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686" h="2675">
                  <a:moveTo>
                    <a:pt x="3196" y="0"/>
                  </a:moveTo>
                  <a:lnTo>
                    <a:pt x="3239" y="2"/>
                  </a:lnTo>
                  <a:lnTo>
                    <a:pt x="3280" y="10"/>
                  </a:lnTo>
                  <a:lnTo>
                    <a:pt x="3317" y="30"/>
                  </a:lnTo>
                  <a:lnTo>
                    <a:pt x="3351" y="57"/>
                  </a:lnTo>
                  <a:lnTo>
                    <a:pt x="5301" y="2018"/>
                  </a:lnTo>
                  <a:lnTo>
                    <a:pt x="5301" y="1863"/>
                  </a:lnTo>
                  <a:lnTo>
                    <a:pt x="5306" y="1818"/>
                  </a:lnTo>
                  <a:lnTo>
                    <a:pt x="5320" y="1777"/>
                  </a:lnTo>
                  <a:lnTo>
                    <a:pt x="5344" y="1742"/>
                  </a:lnTo>
                  <a:lnTo>
                    <a:pt x="5374" y="1713"/>
                  </a:lnTo>
                  <a:lnTo>
                    <a:pt x="5410" y="1690"/>
                  </a:lnTo>
                  <a:lnTo>
                    <a:pt x="5449" y="1676"/>
                  </a:lnTo>
                  <a:lnTo>
                    <a:pt x="5494" y="1670"/>
                  </a:lnTo>
                  <a:lnTo>
                    <a:pt x="5538" y="1676"/>
                  </a:lnTo>
                  <a:lnTo>
                    <a:pt x="5578" y="1690"/>
                  </a:lnTo>
                  <a:lnTo>
                    <a:pt x="5613" y="1713"/>
                  </a:lnTo>
                  <a:lnTo>
                    <a:pt x="5644" y="1742"/>
                  </a:lnTo>
                  <a:lnTo>
                    <a:pt x="5667" y="1777"/>
                  </a:lnTo>
                  <a:lnTo>
                    <a:pt x="5681" y="1818"/>
                  </a:lnTo>
                  <a:lnTo>
                    <a:pt x="5686" y="1863"/>
                  </a:lnTo>
                  <a:lnTo>
                    <a:pt x="5686" y="2484"/>
                  </a:lnTo>
                  <a:lnTo>
                    <a:pt x="5681" y="2527"/>
                  </a:lnTo>
                  <a:lnTo>
                    <a:pt x="5667" y="2568"/>
                  </a:lnTo>
                  <a:lnTo>
                    <a:pt x="5644" y="2604"/>
                  </a:lnTo>
                  <a:lnTo>
                    <a:pt x="5613" y="2634"/>
                  </a:lnTo>
                  <a:lnTo>
                    <a:pt x="5578" y="2656"/>
                  </a:lnTo>
                  <a:lnTo>
                    <a:pt x="5536" y="2670"/>
                  </a:lnTo>
                  <a:lnTo>
                    <a:pt x="5494" y="2675"/>
                  </a:lnTo>
                  <a:lnTo>
                    <a:pt x="4872" y="2675"/>
                  </a:lnTo>
                  <a:lnTo>
                    <a:pt x="4829" y="2670"/>
                  </a:lnTo>
                  <a:lnTo>
                    <a:pt x="4788" y="2656"/>
                  </a:lnTo>
                  <a:lnTo>
                    <a:pt x="4753" y="2634"/>
                  </a:lnTo>
                  <a:lnTo>
                    <a:pt x="4722" y="2604"/>
                  </a:lnTo>
                  <a:lnTo>
                    <a:pt x="4701" y="2568"/>
                  </a:lnTo>
                  <a:lnTo>
                    <a:pt x="4687" y="2527"/>
                  </a:lnTo>
                  <a:lnTo>
                    <a:pt x="4681" y="2484"/>
                  </a:lnTo>
                  <a:lnTo>
                    <a:pt x="4687" y="2440"/>
                  </a:lnTo>
                  <a:lnTo>
                    <a:pt x="4701" y="2399"/>
                  </a:lnTo>
                  <a:lnTo>
                    <a:pt x="4722" y="2363"/>
                  </a:lnTo>
                  <a:lnTo>
                    <a:pt x="4753" y="2334"/>
                  </a:lnTo>
                  <a:lnTo>
                    <a:pt x="4788" y="2311"/>
                  </a:lnTo>
                  <a:lnTo>
                    <a:pt x="4829" y="2297"/>
                  </a:lnTo>
                  <a:lnTo>
                    <a:pt x="4872" y="2291"/>
                  </a:lnTo>
                  <a:lnTo>
                    <a:pt x="5031" y="2291"/>
                  </a:lnTo>
                  <a:lnTo>
                    <a:pt x="3240" y="491"/>
                  </a:lnTo>
                  <a:lnTo>
                    <a:pt x="1798" y="2591"/>
                  </a:lnTo>
                  <a:lnTo>
                    <a:pt x="1773" y="2622"/>
                  </a:lnTo>
                  <a:lnTo>
                    <a:pt x="1742" y="2645"/>
                  </a:lnTo>
                  <a:lnTo>
                    <a:pt x="1710" y="2661"/>
                  </a:lnTo>
                  <a:lnTo>
                    <a:pt x="1675" y="2672"/>
                  </a:lnTo>
                  <a:lnTo>
                    <a:pt x="1639" y="2675"/>
                  </a:lnTo>
                  <a:lnTo>
                    <a:pt x="1603" y="2672"/>
                  </a:lnTo>
                  <a:lnTo>
                    <a:pt x="1569" y="2663"/>
                  </a:lnTo>
                  <a:lnTo>
                    <a:pt x="1535" y="2645"/>
                  </a:lnTo>
                  <a:lnTo>
                    <a:pt x="87" y="1724"/>
                  </a:lnTo>
                  <a:lnTo>
                    <a:pt x="57" y="1699"/>
                  </a:lnTo>
                  <a:lnTo>
                    <a:pt x="34" y="1670"/>
                  </a:lnTo>
                  <a:lnTo>
                    <a:pt x="14" y="1638"/>
                  </a:lnTo>
                  <a:lnTo>
                    <a:pt x="3" y="1603"/>
                  </a:lnTo>
                  <a:lnTo>
                    <a:pt x="0" y="1567"/>
                  </a:lnTo>
                  <a:lnTo>
                    <a:pt x="2" y="1529"/>
                  </a:lnTo>
                  <a:lnTo>
                    <a:pt x="12" y="1494"/>
                  </a:lnTo>
                  <a:lnTo>
                    <a:pt x="28" y="1458"/>
                  </a:lnTo>
                  <a:lnTo>
                    <a:pt x="53" y="1428"/>
                  </a:lnTo>
                  <a:lnTo>
                    <a:pt x="82" y="1403"/>
                  </a:lnTo>
                  <a:lnTo>
                    <a:pt x="114" y="1385"/>
                  </a:lnTo>
                  <a:lnTo>
                    <a:pt x="150" y="1374"/>
                  </a:lnTo>
                  <a:lnTo>
                    <a:pt x="185" y="1369"/>
                  </a:lnTo>
                  <a:lnTo>
                    <a:pt x="223" y="1372"/>
                  </a:lnTo>
                  <a:lnTo>
                    <a:pt x="260" y="1381"/>
                  </a:lnTo>
                  <a:lnTo>
                    <a:pt x="294" y="1399"/>
                  </a:lnTo>
                  <a:lnTo>
                    <a:pt x="1585" y="2222"/>
                  </a:lnTo>
                  <a:lnTo>
                    <a:pt x="3056" y="82"/>
                  </a:lnTo>
                  <a:lnTo>
                    <a:pt x="3083" y="52"/>
                  </a:lnTo>
                  <a:lnTo>
                    <a:pt x="3117" y="27"/>
                  </a:lnTo>
                  <a:lnTo>
                    <a:pt x="3155" y="9"/>
                  </a:lnTo>
                  <a:lnTo>
                    <a:pt x="3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8" name="Freeform 444"/>
          <p:cNvSpPr>
            <a:spLocks noEditPoints="1"/>
          </p:cNvSpPr>
          <p:nvPr/>
        </p:nvSpPr>
        <p:spPr bwMode="auto">
          <a:xfrm>
            <a:off x="5937847" y="2898478"/>
            <a:ext cx="323448" cy="275309"/>
          </a:xfrm>
          <a:custGeom>
            <a:avLst/>
            <a:gdLst>
              <a:gd name="T0" fmla="*/ 1823 w 4066"/>
              <a:gd name="T1" fmla="*/ 3202 h 3459"/>
              <a:gd name="T2" fmla="*/ 2034 w 4066"/>
              <a:gd name="T3" fmla="*/ 3083 h 3459"/>
              <a:gd name="T4" fmla="*/ 3217 w 4066"/>
              <a:gd name="T5" fmla="*/ 2347 h 3459"/>
              <a:gd name="T6" fmla="*/ 3529 w 4066"/>
              <a:gd name="T7" fmla="*/ 2385 h 3459"/>
              <a:gd name="T8" fmla="*/ 3780 w 4066"/>
              <a:gd name="T9" fmla="*/ 2164 h 3459"/>
              <a:gd name="T10" fmla="*/ 368 w 4066"/>
              <a:gd name="T11" fmla="*/ 2287 h 3459"/>
              <a:gd name="T12" fmla="*/ 656 w 4066"/>
              <a:gd name="T13" fmla="*/ 2399 h 3459"/>
              <a:gd name="T14" fmla="*/ 959 w 4066"/>
              <a:gd name="T15" fmla="*/ 2249 h 3459"/>
              <a:gd name="T16" fmla="*/ 3729 w 4066"/>
              <a:gd name="T17" fmla="*/ 1859 h 3459"/>
              <a:gd name="T18" fmla="*/ 2063 w 4066"/>
              <a:gd name="T19" fmla="*/ 4 h 3459"/>
              <a:gd name="T20" fmla="*/ 2162 w 4066"/>
              <a:gd name="T21" fmla="*/ 459 h 3459"/>
              <a:gd name="T22" fmla="*/ 2597 w 4066"/>
              <a:gd name="T23" fmla="*/ 269 h 3459"/>
              <a:gd name="T24" fmla="*/ 3041 w 4066"/>
              <a:gd name="T25" fmla="*/ 363 h 3459"/>
              <a:gd name="T26" fmla="*/ 3344 w 4066"/>
              <a:gd name="T27" fmla="*/ 594 h 3459"/>
              <a:gd name="T28" fmla="*/ 3595 w 4066"/>
              <a:gd name="T29" fmla="*/ 557 h 3459"/>
              <a:gd name="T30" fmla="*/ 3761 w 4066"/>
              <a:gd name="T31" fmla="*/ 505 h 3459"/>
              <a:gd name="T32" fmla="*/ 3839 w 4066"/>
              <a:gd name="T33" fmla="*/ 648 h 3459"/>
              <a:gd name="T34" fmla="*/ 3637 w 4066"/>
              <a:gd name="T35" fmla="*/ 826 h 3459"/>
              <a:gd name="T36" fmla="*/ 4018 w 4066"/>
              <a:gd name="T37" fmla="*/ 1888 h 3459"/>
              <a:gd name="T38" fmla="*/ 4052 w 4066"/>
              <a:gd name="T39" fmla="*/ 2154 h 3459"/>
              <a:gd name="T40" fmla="*/ 3805 w 4066"/>
              <a:gd name="T41" fmla="*/ 2534 h 3459"/>
              <a:gd name="T42" fmla="*/ 3411 w 4066"/>
              <a:gd name="T43" fmla="*/ 2657 h 3459"/>
              <a:gd name="T44" fmla="*/ 2982 w 4066"/>
              <a:gd name="T45" fmla="*/ 2492 h 3459"/>
              <a:gd name="T46" fmla="*/ 2775 w 4066"/>
              <a:gd name="T47" fmla="*/ 2086 h 3459"/>
              <a:gd name="T48" fmla="*/ 2843 w 4066"/>
              <a:gd name="T49" fmla="*/ 1873 h 3459"/>
              <a:gd name="T50" fmla="*/ 3164 w 4066"/>
              <a:gd name="T51" fmla="*/ 792 h 3459"/>
              <a:gd name="T52" fmla="*/ 2878 w 4066"/>
              <a:gd name="T53" fmla="*/ 568 h 3459"/>
              <a:gd name="T54" fmla="*/ 2498 w 4066"/>
              <a:gd name="T55" fmla="*/ 553 h 3459"/>
              <a:gd name="T56" fmla="*/ 2214 w 4066"/>
              <a:gd name="T57" fmla="*/ 808 h 3459"/>
              <a:gd name="T58" fmla="*/ 2272 w 4066"/>
              <a:gd name="T59" fmla="*/ 2887 h 3459"/>
              <a:gd name="T60" fmla="*/ 2520 w 4066"/>
              <a:gd name="T61" fmla="*/ 3202 h 3459"/>
              <a:gd name="T62" fmla="*/ 2794 w 4066"/>
              <a:gd name="T63" fmla="*/ 3301 h 3459"/>
              <a:gd name="T64" fmla="*/ 2699 w 4066"/>
              <a:gd name="T65" fmla="*/ 3455 h 3459"/>
              <a:gd name="T66" fmla="*/ 1282 w 4066"/>
              <a:gd name="T67" fmla="*/ 3387 h 3459"/>
              <a:gd name="T68" fmla="*/ 1341 w 4066"/>
              <a:gd name="T69" fmla="*/ 3214 h 3459"/>
              <a:gd name="T70" fmla="*/ 1657 w 4066"/>
              <a:gd name="T71" fmla="*/ 2996 h 3459"/>
              <a:gd name="T72" fmla="*/ 1902 w 4066"/>
              <a:gd name="T73" fmla="*/ 972 h 3459"/>
              <a:gd name="T74" fmla="*/ 1714 w 4066"/>
              <a:gd name="T75" fmla="*/ 635 h 3459"/>
              <a:gd name="T76" fmla="*/ 1344 w 4066"/>
              <a:gd name="T77" fmla="*/ 526 h 3459"/>
              <a:gd name="T78" fmla="*/ 1016 w 4066"/>
              <a:gd name="T79" fmla="*/ 695 h 3459"/>
              <a:gd name="T80" fmla="*/ 1141 w 4066"/>
              <a:gd name="T81" fmla="*/ 1859 h 3459"/>
              <a:gd name="T82" fmla="*/ 1292 w 4066"/>
              <a:gd name="T83" fmla="*/ 1958 h 3459"/>
              <a:gd name="T84" fmla="*/ 1208 w 4066"/>
              <a:gd name="T85" fmla="*/ 2340 h 3459"/>
              <a:gd name="T86" fmla="*/ 858 w 4066"/>
              <a:gd name="T87" fmla="*/ 2624 h 3459"/>
              <a:gd name="T88" fmla="*/ 437 w 4066"/>
              <a:gd name="T89" fmla="*/ 2624 h 3459"/>
              <a:gd name="T90" fmla="*/ 88 w 4066"/>
              <a:gd name="T91" fmla="*/ 2340 h 3459"/>
              <a:gd name="T92" fmla="*/ 4 w 4066"/>
              <a:gd name="T93" fmla="*/ 1958 h 3459"/>
              <a:gd name="T94" fmla="*/ 154 w 4066"/>
              <a:gd name="T95" fmla="*/ 1859 h 3459"/>
              <a:gd name="T96" fmla="*/ 263 w 4066"/>
              <a:gd name="T97" fmla="*/ 715 h 3459"/>
              <a:gd name="T98" fmla="*/ 246 w 4066"/>
              <a:gd name="T99" fmla="*/ 553 h 3459"/>
              <a:gd name="T100" fmla="*/ 403 w 4066"/>
              <a:gd name="T101" fmla="*/ 505 h 3459"/>
              <a:gd name="T102" fmla="*/ 604 w 4066"/>
              <a:gd name="T103" fmla="*/ 609 h 3459"/>
              <a:gd name="T104" fmla="*/ 869 w 4066"/>
              <a:gd name="T105" fmla="*/ 478 h 3459"/>
              <a:gd name="T106" fmla="*/ 1267 w 4066"/>
              <a:gd name="T107" fmla="*/ 278 h 3459"/>
              <a:gd name="T108" fmla="*/ 1736 w 4066"/>
              <a:gd name="T109" fmla="*/ 346 h 3459"/>
              <a:gd name="T110" fmla="*/ 1933 w 4066"/>
              <a:gd name="T111" fmla="*/ 48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66" h="3459">
                <a:moveTo>
                  <a:pt x="2034" y="3083"/>
                </a:moveTo>
                <a:lnTo>
                  <a:pt x="1989" y="3087"/>
                </a:lnTo>
                <a:lnTo>
                  <a:pt x="1949" y="3098"/>
                </a:lnTo>
                <a:lnTo>
                  <a:pt x="1912" y="3117"/>
                </a:lnTo>
                <a:lnTo>
                  <a:pt x="1877" y="3140"/>
                </a:lnTo>
                <a:lnTo>
                  <a:pt x="1847" y="3169"/>
                </a:lnTo>
                <a:lnTo>
                  <a:pt x="1823" y="3202"/>
                </a:lnTo>
                <a:lnTo>
                  <a:pt x="2244" y="3202"/>
                </a:lnTo>
                <a:lnTo>
                  <a:pt x="2219" y="3169"/>
                </a:lnTo>
                <a:lnTo>
                  <a:pt x="2189" y="3140"/>
                </a:lnTo>
                <a:lnTo>
                  <a:pt x="2155" y="3117"/>
                </a:lnTo>
                <a:lnTo>
                  <a:pt x="2118" y="3098"/>
                </a:lnTo>
                <a:lnTo>
                  <a:pt x="2077" y="3087"/>
                </a:lnTo>
                <a:lnTo>
                  <a:pt x="2034" y="3083"/>
                </a:lnTo>
                <a:close/>
                <a:moveTo>
                  <a:pt x="3041" y="2116"/>
                </a:moveTo>
                <a:lnTo>
                  <a:pt x="3057" y="2164"/>
                </a:lnTo>
                <a:lnTo>
                  <a:pt x="3080" y="2209"/>
                </a:lnTo>
                <a:lnTo>
                  <a:pt x="3107" y="2249"/>
                </a:lnTo>
                <a:lnTo>
                  <a:pt x="3140" y="2287"/>
                </a:lnTo>
                <a:lnTo>
                  <a:pt x="3176" y="2319"/>
                </a:lnTo>
                <a:lnTo>
                  <a:pt x="3217" y="2347"/>
                </a:lnTo>
                <a:lnTo>
                  <a:pt x="3261" y="2369"/>
                </a:lnTo>
                <a:lnTo>
                  <a:pt x="3309" y="2385"/>
                </a:lnTo>
                <a:lnTo>
                  <a:pt x="3359" y="2396"/>
                </a:lnTo>
                <a:lnTo>
                  <a:pt x="3411" y="2399"/>
                </a:lnTo>
                <a:lnTo>
                  <a:pt x="3427" y="2399"/>
                </a:lnTo>
                <a:lnTo>
                  <a:pt x="3479" y="2396"/>
                </a:lnTo>
                <a:lnTo>
                  <a:pt x="3529" y="2385"/>
                </a:lnTo>
                <a:lnTo>
                  <a:pt x="3576" y="2369"/>
                </a:lnTo>
                <a:lnTo>
                  <a:pt x="3621" y="2347"/>
                </a:lnTo>
                <a:lnTo>
                  <a:pt x="3661" y="2319"/>
                </a:lnTo>
                <a:lnTo>
                  <a:pt x="3698" y="2287"/>
                </a:lnTo>
                <a:lnTo>
                  <a:pt x="3730" y="2249"/>
                </a:lnTo>
                <a:lnTo>
                  <a:pt x="3758" y="2209"/>
                </a:lnTo>
                <a:lnTo>
                  <a:pt x="3780" y="2164"/>
                </a:lnTo>
                <a:lnTo>
                  <a:pt x="3796" y="2116"/>
                </a:lnTo>
                <a:lnTo>
                  <a:pt x="3041" y="2116"/>
                </a:lnTo>
                <a:close/>
                <a:moveTo>
                  <a:pt x="270" y="2116"/>
                </a:moveTo>
                <a:lnTo>
                  <a:pt x="286" y="2164"/>
                </a:lnTo>
                <a:lnTo>
                  <a:pt x="309" y="2209"/>
                </a:lnTo>
                <a:lnTo>
                  <a:pt x="336" y="2249"/>
                </a:lnTo>
                <a:lnTo>
                  <a:pt x="368" y="2287"/>
                </a:lnTo>
                <a:lnTo>
                  <a:pt x="405" y="2319"/>
                </a:lnTo>
                <a:lnTo>
                  <a:pt x="446" y="2347"/>
                </a:lnTo>
                <a:lnTo>
                  <a:pt x="490" y="2369"/>
                </a:lnTo>
                <a:lnTo>
                  <a:pt x="537" y="2385"/>
                </a:lnTo>
                <a:lnTo>
                  <a:pt x="588" y="2396"/>
                </a:lnTo>
                <a:lnTo>
                  <a:pt x="640" y="2399"/>
                </a:lnTo>
                <a:lnTo>
                  <a:pt x="656" y="2399"/>
                </a:lnTo>
                <a:lnTo>
                  <a:pt x="708" y="2396"/>
                </a:lnTo>
                <a:lnTo>
                  <a:pt x="758" y="2385"/>
                </a:lnTo>
                <a:lnTo>
                  <a:pt x="805" y="2369"/>
                </a:lnTo>
                <a:lnTo>
                  <a:pt x="850" y="2347"/>
                </a:lnTo>
                <a:lnTo>
                  <a:pt x="890" y="2319"/>
                </a:lnTo>
                <a:lnTo>
                  <a:pt x="927" y="2287"/>
                </a:lnTo>
                <a:lnTo>
                  <a:pt x="959" y="2249"/>
                </a:lnTo>
                <a:lnTo>
                  <a:pt x="987" y="2209"/>
                </a:lnTo>
                <a:lnTo>
                  <a:pt x="1009" y="2164"/>
                </a:lnTo>
                <a:lnTo>
                  <a:pt x="1025" y="2116"/>
                </a:lnTo>
                <a:lnTo>
                  <a:pt x="270" y="2116"/>
                </a:lnTo>
                <a:close/>
                <a:moveTo>
                  <a:pt x="3419" y="1020"/>
                </a:moveTo>
                <a:lnTo>
                  <a:pt x="3108" y="1859"/>
                </a:lnTo>
                <a:lnTo>
                  <a:pt x="3729" y="1859"/>
                </a:lnTo>
                <a:lnTo>
                  <a:pt x="3419" y="1020"/>
                </a:lnTo>
                <a:close/>
                <a:moveTo>
                  <a:pt x="648" y="1020"/>
                </a:moveTo>
                <a:lnTo>
                  <a:pt x="337" y="1859"/>
                </a:lnTo>
                <a:lnTo>
                  <a:pt x="958" y="1859"/>
                </a:lnTo>
                <a:lnTo>
                  <a:pt x="648" y="1020"/>
                </a:lnTo>
                <a:close/>
                <a:moveTo>
                  <a:pt x="2034" y="0"/>
                </a:moveTo>
                <a:lnTo>
                  <a:pt x="2063" y="4"/>
                </a:lnTo>
                <a:lnTo>
                  <a:pt x="2089" y="14"/>
                </a:lnTo>
                <a:lnTo>
                  <a:pt x="2114" y="28"/>
                </a:lnTo>
                <a:lnTo>
                  <a:pt x="2134" y="48"/>
                </a:lnTo>
                <a:lnTo>
                  <a:pt x="2149" y="73"/>
                </a:lnTo>
                <a:lnTo>
                  <a:pt x="2159" y="100"/>
                </a:lnTo>
                <a:lnTo>
                  <a:pt x="2162" y="128"/>
                </a:lnTo>
                <a:lnTo>
                  <a:pt x="2162" y="459"/>
                </a:lnTo>
                <a:lnTo>
                  <a:pt x="2214" y="416"/>
                </a:lnTo>
                <a:lnTo>
                  <a:pt x="2271" y="379"/>
                </a:lnTo>
                <a:lnTo>
                  <a:pt x="2330" y="346"/>
                </a:lnTo>
                <a:lnTo>
                  <a:pt x="2393" y="317"/>
                </a:lnTo>
                <a:lnTo>
                  <a:pt x="2459" y="295"/>
                </a:lnTo>
                <a:lnTo>
                  <a:pt x="2527" y="279"/>
                </a:lnTo>
                <a:lnTo>
                  <a:pt x="2597" y="269"/>
                </a:lnTo>
                <a:lnTo>
                  <a:pt x="2670" y="267"/>
                </a:lnTo>
                <a:lnTo>
                  <a:pt x="2735" y="269"/>
                </a:lnTo>
                <a:lnTo>
                  <a:pt x="2799" y="278"/>
                </a:lnTo>
                <a:lnTo>
                  <a:pt x="2862" y="291"/>
                </a:lnTo>
                <a:lnTo>
                  <a:pt x="2924" y="310"/>
                </a:lnTo>
                <a:lnTo>
                  <a:pt x="2983" y="333"/>
                </a:lnTo>
                <a:lnTo>
                  <a:pt x="3041" y="363"/>
                </a:lnTo>
                <a:lnTo>
                  <a:pt x="3097" y="396"/>
                </a:lnTo>
                <a:lnTo>
                  <a:pt x="3149" y="435"/>
                </a:lnTo>
                <a:lnTo>
                  <a:pt x="3197" y="478"/>
                </a:lnTo>
                <a:lnTo>
                  <a:pt x="3243" y="525"/>
                </a:lnTo>
                <a:lnTo>
                  <a:pt x="3274" y="555"/>
                </a:lnTo>
                <a:lnTo>
                  <a:pt x="3307" y="577"/>
                </a:lnTo>
                <a:lnTo>
                  <a:pt x="3344" y="594"/>
                </a:lnTo>
                <a:lnTo>
                  <a:pt x="3383" y="606"/>
                </a:lnTo>
                <a:lnTo>
                  <a:pt x="3425" y="610"/>
                </a:lnTo>
                <a:lnTo>
                  <a:pt x="3463" y="609"/>
                </a:lnTo>
                <a:lnTo>
                  <a:pt x="3498" y="603"/>
                </a:lnTo>
                <a:lnTo>
                  <a:pt x="3532" y="592"/>
                </a:lnTo>
                <a:lnTo>
                  <a:pt x="3565" y="577"/>
                </a:lnTo>
                <a:lnTo>
                  <a:pt x="3595" y="557"/>
                </a:lnTo>
                <a:lnTo>
                  <a:pt x="3622" y="532"/>
                </a:lnTo>
                <a:lnTo>
                  <a:pt x="3642" y="516"/>
                </a:lnTo>
                <a:lnTo>
                  <a:pt x="3665" y="505"/>
                </a:lnTo>
                <a:lnTo>
                  <a:pt x="3688" y="498"/>
                </a:lnTo>
                <a:lnTo>
                  <a:pt x="3713" y="495"/>
                </a:lnTo>
                <a:lnTo>
                  <a:pt x="3738" y="498"/>
                </a:lnTo>
                <a:lnTo>
                  <a:pt x="3761" y="505"/>
                </a:lnTo>
                <a:lnTo>
                  <a:pt x="3784" y="516"/>
                </a:lnTo>
                <a:lnTo>
                  <a:pt x="3805" y="532"/>
                </a:lnTo>
                <a:lnTo>
                  <a:pt x="3821" y="553"/>
                </a:lnTo>
                <a:lnTo>
                  <a:pt x="3832" y="576"/>
                </a:lnTo>
                <a:lnTo>
                  <a:pt x="3839" y="599"/>
                </a:lnTo>
                <a:lnTo>
                  <a:pt x="3842" y="624"/>
                </a:lnTo>
                <a:lnTo>
                  <a:pt x="3839" y="648"/>
                </a:lnTo>
                <a:lnTo>
                  <a:pt x="3832" y="672"/>
                </a:lnTo>
                <a:lnTo>
                  <a:pt x="3821" y="694"/>
                </a:lnTo>
                <a:lnTo>
                  <a:pt x="3805" y="715"/>
                </a:lnTo>
                <a:lnTo>
                  <a:pt x="3766" y="749"/>
                </a:lnTo>
                <a:lnTo>
                  <a:pt x="3726" y="779"/>
                </a:lnTo>
                <a:lnTo>
                  <a:pt x="3682" y="805"/>
                </a:lnTo>
                <a:lnTo>
                  <a:pt x="3637" y="826"/>
                </a:lnTo>
                <a:lnTo>
                  <a:pt x="3590" y="844"/>
                </a:lnTo>
                <a:lnTo>
                  <a:pt x="3542" y="857"/>
                </a:lnTo>
                <a:lnTo>
                  <a:pt x="3912" y="1859"/>
                </a:lnTo>
                <a:lnTo>
                  <a:pt x="3938" y="1859"/>
                </a:lnTo>
                <a:lnTo>
                  <a:pt x="3968" y="1863"/>
                </a:lnTo>
                <a:lnTo>
                  <a:pt x="3995" y="1873"/>
                </a:lnTo>
                <a:lnTo>
                  <a:pt x="4018" y="1888"/>
                </a:lnTo>
                <a:lnTo>
                  <a:pt x="4038" y="1907"/>
                </a:lnTo>
                <a:lnTo>
                  <a:pt x="4054" y="1931"/>
                </a:lnTo>
                <a:lnTo>
                  <a:pt x="4063" y="1958"/>
                </a:lnTo>
                <a:lnTo>
                  <a:pt x="4066" y="1988"/>
                </a:lnTo>
                <a:lnTo>
                  <a:pt x="4066" y="2017"/>
                </a:lnTo>
                <a:lnTo>
                  <a:pt x="4063" y="2086"/>
                </a:lnTo>
                <a:lnTo>
                  <a:pt x="4052" y="2154"/>
                </a:lnTo>
                <a:lnTo>
                  <a:pt x="4034" y="2219"/>
                </a:lnTo>
                <a:lnTo>
                  <a:pt x="4010" y="2282"/>
                </a:lnTo>
                <a:lnTo>
                  <a:pt x="3979" y="2340"/>
                </a:lnTo>
                <a:lnTo>
                  <a:pt x="3943" y="2395"/>
                </a:lnTo>
                <a:lnTo>
                  <a:pt x="3902" y="2446"/>
                </a:lnTo>
                <a:lnTo>
                  <a:pt x="3855" y="2492"/>
                </a:lnTo>
                <a:lnTo>
                  <a:pt x="3805" y="2534"/>
                </a:lnTo>
                <a:lnTo>
                  <a:pt x="3749" y="2569"/>
                </a:lnTo>
                <a:lnTo>
                  <a:pt x="3691" y="2600"/>
                </a:lnTo>
                <a:lnTo>
                  <a:pt x="3629" y="2624"/>
                </a:lnTo>
                <a:lnTo>
                  <a:pt x="3564" y="2642"/>
                </a:lnTo>
                <a:lnTo>
                  <a:pt x="3497" y="2653"/>
                </a:lnTo>
                <a:lnTo>
                  <a:pt x="3427" y="2657"/>
                </a:lnTo>
                <a:lnTo>
                  <a:pt x="3411" y="2657"/>
                </a:lnTo>
                <a:lnTo>
                  <a:pt x="3342" y="2653"/>
                </a:lnTo>
                <a:lnTo>
                  <a:pt x="3274" y="2642"/>
                </a:lnTo>
                <a:lnTo>
                  <a:pt x="3209" y="2624"/>
                </a:lnTo>
                <a:lnTo>
                  <a:pt x="3146" y="2600"/>
                </a:lnTo>
                <a:lnTo>
                  <a:pt x="3088" y="2569"/>
                </a:lnTo>
                <a:lnTo>
                  <a:pt x="3033" y="2534"/>
                </a:lnTo>
                <a:lnTo>
                  <a:pt x="2982" y="2492"/>
                </a:lnTo>
                <a:lnTo>
                  <a:pt x="2936" y="2446"/>
                </a:lnTo>
                <a:lnTo>
                  <a:pt x="2894" y="2395"/>
                </a:lnTo>
                <a:lnTo>
                  <a:pt x="2859" y="2340"/>
                </a:lnTo>
                <a:lnTo>
                  <a:pt x="2828" y="2282"/>
                </a:lnTo>
                <a:lnTo>
                  <a:pt x="2804" y="2219"/>
                </a:lnTo>
                <a:lnTo>
                  <a:pt x="2786" y="2154"/>
                </a:lnTo>
                <a:lnTo>
                  <a:pt x="2775" y="2086"/>
                </a:lnTo>
                <a:lnTo>
                  <a:pt x="2771" y="2017"/>
                </a:lnTo>
                <a:lnTo>
                  <a:pt x="2771" y="1988"/>
                </a:lnTo>
                <a:lnTo>
                  <a:pt x="2775" y="1958"/>
                </a:lnTo>
                <a:lnTo>
                  <a:pt x="2785" y="1931"/>
                </a:lnTo>
                <a:lnTo>
                  <a:pt x="2799" y="1907"/>
                </a:lnTo>
                <a:lnTo>
                  <a:pt x="2819" y="1888"/>
                </a:lnTo>
                <a:lnTo>
                  <a:pt x="2843" y="1873"/>
                </a:lnTo>
                <a:lnTo>
                  <a:pt x="2870" y="1863"/>
                </a:lnTo>
                <a:lnTo>
                  <a:pt x="2899" y="1859"/>
                </a:lnTo>
                <a:lnTo>
                  <a:pt x="2925" y="1859"/>
                </a:lnTo>
                <a:lnTo>
                  <a:pt x="3300" y="850"/>
                </a:lnTo>
                <a:lnTo>
                  <a:pt x="3251" y="835"/>
                </a:lnTo>
                <a:lnTo>
                  <a:pt x="3207" y="815"/>
                </a:lnTo>
                <a:lnTo>
                  <a:pt x="3164" y="792"/>
                </a:lnTo>
                <a:lnTo>
                  <a:pt x="3123" y="763"/>
                </a:lnTo>
                <a:lnTo>
                  <a:pt x="3085" y="731"/>
                </a:lnTo>
                <a:lnTo>
                  <a:pt x="3050" y="695"/>
                </a:lnTo>
                <a:lnTo>
                  <a:pt x="3012" y="657"/>
                </a:lnTo>
                <a:lnTo>
                  <a:pt x="2970" y="623"/>
                </a:lnTo>
                <a:lnTo>
                  <a:pt x="2925" y="593"/>
                </a:lnTo>
                <a:lnTo>
                  <a:pt x="2878" y="568"/>
                </a:lnTo>
                <a:lnTo>
                  <a:pt x="2828" y="550"/>
                </a:lnTo>
                <a:lnTo>
                  <a:pt x="2777" y="535"/>
                </a:lnTo>
                <a:lnTo>
                  <a:pt x="2724" y="526"/>
                </a:lnTo>
                <a:lnTo>
                  <a:pt x="2670" y="524"/>
                </a:lnTo>
                <a:lnTo>
                  <a:pt x="2610" y="527"/>
                </a:lnTo>
                <a:lnTo>
                  <a:pt x="2554" y="537"/>
                </a:lnTo>
                <a:lnTo>
                  <a:pt x="2498" y="553"/>
                </a:lnTo>
                <a:lnTo>
                  <a:pt x="2446" y="576"/>
                </a:lnTo>
                <a:lnTo>
                  <a:pt x="2398" y="603"/>
                </a:lnTo>
                <a:lnTo>
                  <a:pt x="2352" y="635"/>
                </a:lnTo>
                <a:lnTo>
                  <a:pt x="2310" y="673"/>
                </a:lnTo>
                <a:lnTo>
                  <a:pt x="2273" y="714"/>
                </a:lnTo>
                <a:lnTo>
                  <a:pt x="2241" y="760"/>
                </a:lnTo>
                <a:lnTo>
                  <a:pt x="2214" y="808"/>
                </a:lnTo>
                <a:lnTo>
                  <a:pt x="2192" y="861"/>
                </a:lnTo>
                <a:lnTo>
                  <a:pt x="2176" y="915"/>
                </a:lnTo>
                <a:lnTo>
                  <a:pt x="2166" y="972"/>
                </a:lnTo>
                <a:lnTo>
                  <a:pt x="2162" y="1031"/>
                </a:lnTo>
                <a:lnTo>
                  <a:pt x="2162" y="2842"/>
                </a:lnTo>
                <a:lnTo>
                  <a:pt x="2219" y="2862"/>
                </a:lnTo>
                <a:lnTo>
                  <a:pt x="2272" y="2887"/>
                </a:lnTo>
                <a:lnTo>
                  <a:pt x="2323" y="2918"/>
                </a:lnTo>
                <a:lnTo>
                  <a:pt x="2368" y="2954"/>
                </a:lnTo>
                <a:lnTo>
                  <a:pt x="2409" y="2996"/>
                </a:lnTo>
                <a:lnTo>
                  <a:pt x="2446" y="3041"/>
                </a:lnTo>
                <a:lnTo>
                  <a:pt x="2477" y="3091"/>
                </a:lnTo>
                <a:lnTo>
                  <a:pt x="2502" y="3145"/>
                </a:lnTo>
                <a:lnTo>
                  <a:pt x="2520" y="3202"/>
                </a:lnTo>
                <a:lnTo>
                  <a:pt x="2670" y="3202"/>
                </a:lnTo>
                <a:lnTo>
                  <a:pt x="2699" y="3204"/>
                </a:lnTo>
                <a:lnTo>
                  <a:pt x="2727" y="3214"/>
                </a:lnTo>
                <a:lnTo>
                  <a:pt x="2750" y="3230"/>
                </a:lnTo>
                <a:lnTo>
                  <a:pt x="2770" y="3250"/>
                </a:lnTo>
                <a:lnTo>
                  <a:pt x="2785" y="3274"/>
                </a:lnTo>
                <a:lnTo>
                  <a:pt x="2794" y="3301"/>
                </a:lnTo>
                <a:lnTo>
                  <a:pt x="2798" y="3330"/>
                </a:lnTo>
                <a:lnTo>
                  <a:pt x="2794" y="3360"/>
                </a:lnTo>
                <a:lnTo>
                  <a:pt x="2785" y="3387"/>
                </a:lnTo>
                <a:lnTo>
                  <a:pt x="2770" y="3411"/>
                </a:lnTo>
                <a:lnTo>
                  <a:pt x="2750" y="3430"/>
                </a:lnTo>
                <a:lnTo>
                  <a:pt x="2727" y="3447"/>
                </a:lnTo>
                <a:lnTo>
                  <a:pt x="2699" y="3455"/>
                </a:lnTo>
                <a:lnTo>
                  <a:pt x="2670" y="3459"/>
                </a:lnTo>
                <a:lnTo>
                  <a:pt x="1397" y="3459"/>
                </a:lnTo>
                <a:lnTo>
                  <a:pt x="1368" y="3455"/>
                </a:lnTo>
                <a:lnTo>
                  <a:pt x="1341" y="3447"/>
                </a:lnTo>
                <a:lnTo>
                  <a:pt x="1316" y="3430"/>
                </a:lnTo>
                <a:lnTo>
                  <a:pt x="1297" y="3411"/>
                </a:lnTo>
                <a:lnTo>
                  <a:pt x="1282" y="3387"/>
                </a:lnTo>
                <a:lnTo>
                  <a:pt x="1272" y="3360"/>
                </a:lnTo>
                <a:lnTo>
                  <a:pt x="1268" y="3330"/>
                </a:lnTo>
                <a:lnTo>
                  <a:pt x="1272" y="3301"/>
                </a:lnTo>
                <a:lnTo>
                  <a:pt x="1282" y="3274"/>
                </a:lnTo>
                <a:lnTo>
                  <a:pt x="1297" y="3250"/>
                </a:lnTo>
                <a:lnTo>
                  <a:pt x="1316" y="3230"/>
                </a:lnTo>
                <a:lnTo>
                  <a:pt x="1341" y="3214"/>
                </a:lnTo>
                <a:lnTo>
                  <a:pt x="1368" y="3204"/>
                </a:lnTo>
                <a:lnTo>
                  <a:pt x="1397" y="3202"/>
                </a:lnTo>
                <a:lnTo>
                  <a:pt x="1546" y="3202"/>
                </a:lnTo>
                <a:lnTo>
                  <a:pt x="1565" y="3145"/>
                </a:lnTo>
                <a:lnTo>
                  <a:pt x="1590" y="3091"/>
                </a:lnTo>
                <a:lnTo>
                  <a:pt x="1621" y="3041"/>
                </a:lnTo>
                <a:lnTo>
                  <a:pt x="1657" y="2996"/>
                </a:lnTo>
                <a:lnTo>
                  <a:pt x="1698" y="2954"/>
                </a:lnTo>
                <a:lnTo>
                  <a:pt x="1745" y="2918"/>
                </a:lnTo>
                <a:lnTo>
                  <a:pt x="1794" y="2887"/>
                </a:lnTo>
                <a:lnTo>
                  <a:pt x="1847" y="2862"/>
                </a:lnTo>
                <a:lnTo>
                  <a:pt x="1904" y="2842"/>
                </a:lnTo>
                <a:lnTo>
                  <a:pt x="1904" y="1031"/>
                </a:lnTo>
                <a:lnTo>
                  <a:pt x="1902" y="972"/>
                </a:lnTo>
                <a:lnTo>
                  <a:pt x="1892" y="915"/>
                </a:lnTo>
                <a:lnTo>
                  <a:pt x="1875" y="861"/>
                </a:lnTo>
                <a:lnTo>
                  <a:pt x="1854" y="808"/>
                </a:lnTo>
                <a:lnTo>
                  <a:pt x="1825" y="760"/>
                </a:lnTo>
                <a:lnTo>
                  <a:pt x="1793" y="714"/>
                </a:lnTo>
                <a:lnTo>
                  <a:pt x="1756" y="673"/>
                </a:lnTo>
                <a:lnTo>
                  <a:pt x="1714" y="635"/>
                </a:lnTo>
                <a:lnTo>
                  <a:pt x="1670" y="603"/>
                </a:lnTo>
                <a:lnTo>
                  <a:pt x="1620" y="576"/>
                </a:lnTo>
                <a:lnTo>
                  <a:pt x="1568" y="553"/>
                </a:lnTo>
                <a:lnTo>
                  <a:pt x="1514" y="537"/>
                </a:lnTo>
                <a:lnTo>
                  <a:pt x="1456" y="527"/>
                </a:lnTo>
                <a:lnTo>
                  <a:pt x="1397" y="524"/>
                </a:lnTo>
                <a:lnTo>
                  <a:pt x="1344" y="526"/>
                </a:lnTo>
                <a:lnTo>
                  <a:pt x="1290" y="535"/>
                </a:lnTo>
                <a:lnTo>
                  <a:pt x="1239" y="550"/>
                </a:lnTo>
                <a:lnTo>
                  <a:pt x="1188" y="568"/>
                </a:lnTo>
                <a:lnTo>
                  <a:pt x="1141" y="593"/>
                </a:lnTo>
                <a:lnTo>
                  <a:pt x="1097" y="623"/>
                </a:lnTo>
                <a:lnTo>
                  <a:pt x="1055" y="657"/>
                </a:lnTo>
                <a:lnTo>
                  <a:pt x="1016" y="695"/>
                </a:lnTo>
                <a:lnTo>
                  <a:pt x="982" y="731"/>
                </a:lnTo>
                <a:lnTo>
                  <a:pt x="943" y="763"/>
                </a:lnTo>
                <a:lnTo>
                  <a:pt x="903" y="792"/>
                </a:lnTo>
                <a:lnTo>
                  <a:pt x="859" y="815"/>
                </a:lnTo>
                <a:lnTo>
                  <a:pt x="815" y="835"/>
                </a:lnTo>
                <a:lnTo>
                  <a:pt x="768" y="850"/>
                </a:lnTo>
                <a:lnTo>
                  <a:pt x="1141" y="1859"/>
                </a:lnTo>
                <a:lnTo>
                  <a:pt x="1167" y="1859"/>
                </a:lnTo>
                <a:lnTo>
                  <a:pt x="1197" y="1863"/>
                </a:lnTo>
                <a:lnTo>
                  <a:pt x="1224" y="1873"/>
                </a:lnTo>
                <a:lnTo>
                  <a:pt x="1247" y="1888"/>
                </a:lnTo>
                <a:lnTo>
                  <a:pt x="1267" y="1907"/>
                </a:lnTo>
                <a:lnTo>
                  <a:pt x="1283" y="1931"/>
                </a:lnTo>
                <a:lnTo>
                  <a:pt x="1292" y="1958"/>
                </a:lnTo>
                <a:lnTo>
                  <a:pt x="1295" y="1988"/>
                </a:lnTo>
                <a:lnTo>
                  <a:pt x="1295" y="2017"/>
                </a:lnTo>
                <a:lnTo>
                  <a:pt x="1292" y="2086"/>
                </a:lnTo>
                <a:lnTo>
                  <a:pt x="1281" y="2154"/>
                </a:lnTo>
                <a:lnTo>
                  <a:pt x="1263" y="2219"/>
                </a:lnTo>
                <a:lnTo>
                  <a:pt x="1239" y="2282"/>
                </a:lnTo>
                <a:lnTo>
                  <a:pt x="1208" y="2340"/>
                </a:lnTo>
                <a:lnTo>
                  <a:pt x="1172" y="2395"/>
                </a:lnTo>
                <a:lnTo>
                  <a:pt x="1130" y="2446"/>
                </a:lnTo>
                <a:lnTo>
                  <a:pt x="1084" y="2492"/>
                </a:lnTo>
                <a:lnTo>
                  <a:pt x="1034" y="2534"/>
                </a:lnTo>
                <a:lnTo>
                  <a:pt x="978" y="2569"/>
                </a:lnTo>
                <a:lnTo>
                  <a:pt x="920" y="2600"/>
                </a:lnTo>
                <a:lnTo>
                  <a:pt x="858" y="2624"/>
                </a:lnTo>
                <a:lnTo>
                  <a:pt x="793" y="2642"/>
                </a:lnTo>
                <a:lnTo>
                  <a:pt x="725" y="2653"/>
                </a:lnTo>
                <a:lnTo>
                  <a:pt x="656" y="2657"/>
                </a:lnTo>
                <a:lnTo>
                  <a:pt x="640" y="2657"/>
                </a:lnTo>
                <a:lnTo>
                  <a:pt x="571" y="2653"/>
                </a:lnTo>
                <a:lnTo>
                  <a:pt x="503" y="2642"/>
                </a:lnTo>
                <a:lnTo>
                  <a:pt x="437" y="2624"/>
                </a:lnTo>
                <a:lnTo>
                  <a:pt x="375" y="2600"/>
                </a:lnTo>
                <a:lnTo>
                  <a:pt x="317" y="2569"/>
                </a:lnTo>
                <a:lnTo>
                  <a:pt x="262" y="2534"/>
                </a:lnTo>
                <a:lnTo>
                  <a:pt x="211" y="2492"/>
                </a:lnTo>
                <a:lnTo>
                  <a:pt x="165" y="2446"/>
                </a:lnTo>
                <a:lnTo>
                  <a:pt x="123" y="2395"/>
                </a:lnTo>
                <a:lnTo>
                  <a:pt x="88" y="2340"/>
                </a:lnTo>
                <a:lnTo>
                  <a:pt x="57" y="2282"/>
                </a:lnTo>
                <a:lnTo>
                  <a:pt x="32" y="2219"/>
                </a:lnTo>
                <a:lnTo>
                  <a:pt x="15" y="2154"/>
                </a:lnTo>
                <a:lnTo>
                  <a:pt x="4" y="2086"/>
                </a:lnTo>
                <a:lnTo>
                  <a:pt x="0" y="2017"/>
                </a:lnTo>
                <a:lnTo>
                  <a:pt x="0" y="1988"/>
                </a:lnTo>
                <a:lnTo>
                  <a:pt x="4" y="1958"/>
                </a:lnTo>
                <a:lnTo>
                  <a:pt x="14" y="1931"/>
                </a:lnTo>
                <a:lnTo>
                  <a:pt x="28" y="1907"/>
                </a:lnTo>
                <a:lnTo>
                  <a:pt x="48" y="1888"/>
                </a:lnTo>
                <a:lnTo>
                  <a:pt x="72" y="1873"/>
                </a:lnTo>
                <a:lnTo>
                  <a:pt x="99" y="1863"/>
                </a:lnTo>
                <a:lnTo>
                  <a:pt x="128" y="1859"/>
                </a:lnTo>
                <a:lnTo>
                  <a:pt x="154" y="1859"/>
                </a:lnTo>
                <a:lnTo>
                  <a:pt x="525" y="857"/>
                </a:lnTo>
                <a:lnTo>
                  <a:pt x="477" y="844"/>
                </a:lnTo>
                <a:lnTo>
                  <a:pt x="430" y="826"/>
                </a:lnTo>
                <a:lnTo>
                  <a:pt x="384" y="805"/>
                </a:lnTo>
                <a:lnTo>
                  <a:pt x="341" y="779"/>
                </a:lnTo>
                <a:lnTo>
                  <a:pt x="300" y="749"/>
                </a:lnTo>
                <a:lnTo>
                  <a:pt x="263" y="715"/>
                </a:lnTo>
                <a:lnTo>
                  <a:pt x="246" y="694"/>
                </a:lnTo>
                <a:lnTo>
                  <a:pt x="235" y="672"/>
                </a:lnTo>
                <a:lnTo>
                  <a:pt x="227" y="648"/>
                </a:lnTo>
                <a:lnTo>
                  <a:pt x="225" y="624"/>
                </a:lnTo>
                <a:lnTo>
                  <a:pt x="227" y="599"/>
                </a:lnTo>
                <a:lnTo>
                  <a:pt x="235" y="576"/>
                </a:lnTo>
                <a:lnTo>
                  <a:pt x="246" y="553"/>
                </a:lnTo>
                <a:lnTo>
                  <a:pt x="263" y="532"/>
                </a:lnTo>
                <a:lnTo>
                  <a:pt x="283" y="516"/>
                </a:lnTo>
                <a:lnTo>
                  <a:pt x="305" y="505"/>
                </a:lnTo>
                <a:lnTo>
                  <a:pt x="328" y="498"/>
                </a:lnTo>
                <a:lnTo>
                  <a:pt x="353" y="495"/>
                </a:lnTo>
                <a:lnTo>
                  <a:pt x="378" y="498"/>
                </a:lnTo>
                <a:lnTo>
                  <a:pt x="403" y="505"/>
                </a:lnTo>
                <a:lnTo>
                  <a:pt x="425" y="516"/>
                </a:lnTo>
                <a:lnTo>
                  <a:pt x="445" y="532"/>
                </a:lnTo>
                <a:lnTo>
                  <a:pt x="472" y="557"/>
                </a:lnTo>
                <a:lnTo>
                  <a:pt x="503" y="577"/>
                </a:lnTo>
                <a:lnTo>
                  <a:pt x="535" y="592"/>
                </a:lnTo>
                <a:lnTo>
                  <a:pt x="569" y="603"/>
                </a:lnTo>
                <a:lnTo>
                  <a:pt x="604" y="609"/>
                </a:lnTo>
                <a:lnTo>
                  <a:pt x="641" y="610"/>
                </a:lnTo>
                <a:lnTo>
                  <a:pt x="683" y="605"/>
                </a:lnTo>
                <a:lnTo>
                  <a:pt x="722" y="594"/>
                </a:lnTo>
                <a:lnTo>
                  <a:pt x="759" y="577"/>
                </a:lnTo>
                <a:lnTo>
                  <a:pt x="794" y="555"/>
                </a:lnTo>
                <a:lnTo>
                  <a:pt x="824" y="525"/>
                </a:lnTo>
                <a:lnTo>
                  <a:pt x="869" y="478"/>
                </a:lnTo>
                <a:lnTo>
                  <a:pt x="917" y="435"/>
                </a:lnTo>
                <a:lnTo>
                  <a:pt x="971" y="396"/>
                </a:lnTo>
                <a:lnTo>
                  <a:pt x="1025" y="363"/>
                </a:lnTo>
                <a:lnTo>
                  <a:pt x="1083" y="333"/>
                </a:lnTo>
                <a:lnTo>
                  <a:pt x="1142" y="310"/>
                </a:lnTo>
                <a:lnTo>
                  <a:pt x="1204" y="291"/>
                </a:lnTo>
                <a:lnTo>
                  <a:pt x="1267" y="278"/>
                </a:lnTo>
                <a:lnTo>
                  <a:pt x="1331" y="269"/>
                </a:lnTo>
                <a:lnTo>
                  <a:pt x="1397" y="267"/>
                </a:lnTo>
                <a:lnTo>
                  <a:pt x="1469" y="269"/>
                </a:lnTo>
                <a:lnTo>
                  <a:pt x="1540" y="279"/>
                </a:lnTo>
                <a:lnTo>
                  <a:pt x="1608" y="295"/>
                </a:lnTo>
                <a:lnTo>
                  <a:pt x="1673" y="317"/>
                </a:lnTo>
                <a:lnTo>
                  <a:pt x="1736" y="346"/>
                </a:lnTo>
                <a:lnTo>
                  <a:pt x="1795" y="379"/>
                </a:lnTo>
                <a:lnTo>
                  <a:pt x="1852" y="416"/>
                </a:lnTo>
                <a:lnTo>
                  <a:pt x="1904" y="459"/>
                </a:lnTo>
                <a:lnTo>
                  <a:pt x="1904" y="128"/>
                </a:lnTo>
                <a:lnTo>
                  <a:pt x="1908" y="100"/>
                </a:lnTo>
                <a:lnTo>
                  <a:pt x="1918" y="73"/>
                </a:lnTo>
                <a:lnTo>
                  <a:pt x="1933" y="48"/>
                </a:lnTo>
                <a:lnTo>
                  <a:pt x="1952" y="28"/>
                </a:lnTo>
                <a:lnTo>
                  <a:pt x="1977" y="14"/>
                </a:lnTo>
                <a:lnTo>
                  <a:pt x="2004" y="4"/>
                </a:lnTo>
                <a:lnTo>
                  <a:pt x="203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49"/>
          <p:cNvSpPr>
            <a:spLocks noEditPoints="1"/>
          </p:cNvSpPr>
          <p:nvPr/>
        </p:nvSpPr>
        <p:spPr bwMode="auto">
          <a:xfrm>
            <a:off x="2146963" y="2867513"/>
            <a:ext cx="399578" cy="355526"/>
          </a:xfrm>
          <a:custGeom>
            <a:avLst/>
            <a:gdLst>
              <a:gd name="T0" fmla="*/ 271 w 3853"/>
              <a:gd name="T1" fmla="*/ 2732 h 3428"/>
              <a:gd name="T2" fmla="*/ 349 w 3853"/>
              <a:gd name="T3" fmla="*/ 2776 h 3428"/>
              <a:gd name="T4" fmla="*/ 3566 w 3853"/>
              <a:gd name="T5" fmla="*/ 2750 h 3428"/>
              <a:gd name="T6" fmla="*/ 3593 w 3853"/>
              <a:gd name="T7" fmla="*/ 2578 h 3428"/>
              <a:gd name="T8" fmla="*/ 1835 w 3853"/>
              <a:gd name="T9" fmla="*/ 2137 h 3428"/>
              <a:gd name="T10" fmla="*/ 1769 w 3853"/>
              <a:gd name="T11" fmla="*/ 2157 h 3428"/>
              <a:gd name="T12" fmla="*/ 1282 w 3853"/>
              <a:gd name="T13" fmla="*/ 1735 h 3428"/>
              <a:gd name="T14" fmla="*/ 811 w 3853"/>
              <a:gd name="T15" fmla="*/ 2217 h 3428"/>
              <a:gd name="T16" fmla="*/ 735 w 3853"/>
              <a:gd name="T17" fmla="*/ 2196 h 3428"/>
              <a:gd name="T18" fmla="*/ 709 w 3853"/>
              <a:gd name="T19" fmla="*/ 2113 h 3428"/>
              <a:gd name="T20" fmla="*/ 1232 w 3853"/>
              <a:gd name="T21" fmla="*/ 1540 h 3428"/>
              <a:gd name="T22" fmla="*/ 1317 w 3853"/>
              <a:gd name="T23" fmla="*/ 1537 h 3428"/>
              <a:gd name="T24" fmla="*/ 349 w 3853"/>
              <a:gd name="T25" fmla="*/ 880 h 3428"/>
              <a:gd name="T26" fmla="*/ 271 w 3853"/>
              <a:gd name="T27" fmla="*/ 924 h 3428"/>
              <a:gd name="T28" fmla="*/ 3593 w 3853"/>
              <a:gd name="T29" fmla="*/ 2405 h 3428"/>
              <a:gd name="T30" fmla="*/ 3566 w 3853"/>
              <a:gd name="T31" fmla="*/ 905 h 3428"/>
              <a:gd name="T32" fmla="*/ 2807 w 3853"/>
              <a:gd name="T33" fmla="*/ 880 h 3428"/>
              <a:gd name="T34" fmla="*/ 3327 w 3853"/>
              <a:gd name="T35" fmla="*/ 27 h 3428"/>
              <a:gd name="T36" fmla="*/ 3355 w 3853"/>
              <a:gd name="T37" fmla="*/ 460 h 3428"/>
              <a:gd name="T38" fmla="*/ 3313 w 3853"/>
              <a:gd name="T39" fmla="*/ 535 h 3428"/>
              <a:gd name="T40" fmla="*/ 3245 w 3853"/>
              <a:gd name="T41" fmla="*/ 544 h 3428"/>
              <a:gd name="T42" fmla="*/ 3185 w 3853"/>
              <a:gd name="T43" fmla="*/ 485 h 3428"/>
              <a:gd name="T44" fmla="*/ 3503 w 3853"/>
              <a:gd name="T45" fmla="*/ 620 h 3428"/>
              <a:gd name="T46" fmla="*/ 3680 w 3853"/>
              <a:gd name="T47" fmla="*/ 668 h 3428"/>
              <a:gd name="T48" fmla="*/ 3805 w 3853"/>
              <a:gd name="T49" fmla="*/ 793 h 3428"/>
              <a:gd name="T50" fmla="*/ 3853 w 3853"/>
              <a:gd name="T51" fmla="*/ 969 h 3428"/>
              <a:gd name="T52" fmla="*/ 3825 w 3853"/>
              <a:gd name="T53" fmla="*/ 2822 h 3428"/>
              <a:gd name="T54" fmla="*/ 3717 w 3853"/>
              <a:gd name="T55" fmla="*/ 2962 h 3428"/>
              <a:gd name="T56" fmla="*/ 3551 w 3853"/>
              <a:gd name="T57" fmla="*/ 3032 h 3428"/>
              <a:gd name="T58" fmla="*/ 2956 w 3853"/>
              <a:gd name="T59" fmla="*/ 3169 h 3428"/>
              <a:gd name="T60" fmla="*/ 3056 w 3853"/>
              <a:gd name="T61" fmla="*/ 3218 h 3428"/>
              <a:gd name="T62" fmla="*/ 3082 w 3853"/>
              <a:gd name="T63" fmla="*/ 3329 h 3428"/>
              <a:gd name="T64" fmla="*/ 3013 w 3853"/>
              <a:gd name="T65" fmla="*/ 3416 h 3428"/>
              <a:gd name="T66" fmla="*/ 867 w 3853"/>
              <a:gd name="T67" fmla="*/ 3425 h 3428"/>
              <a:gd name="T68" fmla="*/ 780 w 3853"/>
              <a:gd name="T69" fmla="*/ 3356 h 3428"/>
              <a:gd name="T70" fmla="*/ 780 w 3853"/>
              <a:gd name="T71" fmla="*/ 3242 h 3428"/>
              <a:gd name="T72" fmla="*/ 867 w 3853"/>
              <a:gd name="T73" fmla="*/ 3173 h 3428"/>
              <a:gd name="T74" fmla="*/ 349 w 3853"/>
              <a:gd name="T75" fmla="*/ 3036 h 3428"/>
              <a:gd name="T76" fmla="*/ 173 w 3853"/>
              <a:gd name="T77" fmla="*/ 2988 h 3428"/>
              <a:gd name="T78" fmla="*/ 48 w 3853"/>
              <a:gd name="T79" fmla="*/ 2863 h 3428"/>
              <a:gd name="T80" fmla="*/ 0 w 3853"/>
              <a:gd name="T81" fmla="*/ 2686 h 3428"/>
              <a:gd name="T82" fmla="*/ 27 w 3853"/>
              <a:gd name="T83" fmla="*/ 833 h 3428"/>
              <a:gd name="T84" fmla="*/ 136 w 3853"/>
              <a:gd name="T85" fmla="*/ 693 h 3428"/>
              <a:gd name="T86" fmla="*/ 302 w 3853"/>
              <a:gd name="T87" fmla="*/ 624 h 3428"/>
              <a:gd name="T88" fmla="*/ 2962 w 3853"/>
              <a:gd name="T89" fmla="*/ 322 h 3428"/>
              <a:gd name="T90" fmla="*/ 2876 w 3853"/>
              <a:gd name="T91" fmla="*/ 315 h 3428"/>
              <a:gd name="T92" fmla="*/ 2839 w 3853"/>
              <a:gd name="T93" fmla="*/ 237 h 3428"/>
              <a:gd name="T94" fmla="*/ 2889 w 3853"/>
              <a:gd name="T95" fmla="*/ 166 h 3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853" h="3428">
                <a:moveTo>
                  <a:pt x="260" y="2578"/>
                </a:moveTo>
                <a:lnTo>
                  <a:pt x="260" y="2686"/>
                </a:lnTo>
                <a:lnTo>
                  <a:pt x="263" y="2711"/>
                </a:lnTo>
                <a:lnTo>
                  <a:pt x="271" y="2732"/>
                </a:lnTo>
                <a:lnTo>
                  <a:pt x="285" y="2750"/>
                </a:lnTo>
                <a:lnTo>
                  <a:pt x="304" y="2764"/>
                </a:lnTo>
                <a:lnTo>
                  <a:pt x="325" y="2773"/>
                </a:lnTo>
                <a:lnTo>
                  <a:pt x="349" y="2776"/>
                </a:lnTo>
                <a:lnTo>
                  <a:pt x="3503" y="2776"/>
                </a:lnTo>
                <a:lnTo>
                  <a:pt x="3528" y="2773"/>
                </a:lnTo>
                <a:lnTo>
                  <a:pt x="3549" y="2764"/>
                </a:lnTo>
                <a:lnTo>
                  <a:pt x="3566" y="2750"/>
                </a:lnTo>
                <a:lnTo>
                  <a:pt x="3580" y="2732"/>
                </a:lnTo>
                <a:lnTo>
                  <a:pt x="3590" y="2711"/>
                </a:lnTo>
                <a:lnTo>
                  <a:pt x="3593" y="2686"/>
                </a:lnTo>
                <a:lnTo>
                  <a:pt x="3593" y="2578"/>
                </a:lnTo>
                <a:lnTo>
                  <a:pt x="260" y="2578"/>
                </a:lnTo>
                <a:close/>
                <a:moveTo>
                  <a:pt x="2807" y="880"/>
                </a:moveTo>
                <a:lnTo>
                  <a:pt x="1848" y="2124"/>
                </a:lnTo>
                <a:lnTo>
                  <a:pt x="1835" y="2137"/>
                </a:lnTo>
                <a:lnTo>
                  <a:pt x="1821" y="2148"/>
                </a:lnTo>
                <a:lnTo>
                  <a:pt x="1805" y="2155"/>
                </a:lnTo>
                <a:lnTo>
                  <a:pt x="1787" y="2157"/>
                </a:lnTo>
                <a:lnTo>
                  <a:pt x="1769" y="2157"/>
                </a:lnTo>
                <a:lnTo>
                  <a:pt x="1751" y="2154"/>
                </a:lnTo>
                <a:lnTo>
                  <a:pt x="1736" y="2147"/>
                </a:lnTo>
                <a:lnTo>
                  <a:pt x="1721" y="2135"/>
                </a:lnTo>
                <a:lnTo>
                  <a:pt x="1282" y="1735"/>
                </a:lnTo>
                <a:lnTo>
                  <a:pt x="856" y="2191"/>
                </a:lnTo>
                <a:lnTo>
                  <a:pt x="842" y="2203"/>
                </a:lnTo>
                <a:lnTo>
                  <a:pt x="827" y="2212"/>
                </a:lnTo>
                <a:lnTo>
                  <a:pt x="811" y="2217"/>
                </a:lnTo>
                <a:lnTo>
                  <a:pt x="793" y="2219"/>
                </a:lnTo>
                <a:lnTo>
                  <a:pt x="772" y="2215"/>
                </a:lnTo>
                <a:lnTo>
                  <a:pt x="752" y="2208"/>
                </a:lnTo>
                <a:lnTo>
                  <a:pt x="735" y="2196"/>
                </a:lnTo>
                <a:lnTo>
                  <a:pt x="719" y="2177"/>
                </a:lnTo>
                <a:lnTo>
                  <a:pt x="710" y="2157"/>
                </a:lnTo>
                <a:lnTo>
                  <a:pt x="706" y="2135"/>
                </a:lnTo>
                <a:lnTo>
                  <a:pt x="709" y="2113"/>
                </a:lnTo>
                <a:lnTo>
                  <a:pt x="716" y="2092"/>
                </a:lnTo>
                <a:lnTo>
                  <a:pt x="730" y="2073"/>
                </a:lnTo>
                <a:lnTo>
                  <a:pt x="1214" y="1554"/>
                </a:lnTo>
                <a:lnTo>
                  <a:pt x="1232" y="1540"/>
                </a:lnTo>
                <a:lnTo>
                  <a:pt x="1253" y="1531"/>
                </a:lnTo>
                <a:lnTo>
                  <a:pt x="1274" y="1527"/>
                </a:lnTo>
                <a:lnTo>
                  <a:pt x="1296" y="1530"/>
                </a:lnTo>
                <a:lnTo>
                  <a:pt x="1317" y="1537"/>
                </a:lnTo>
                <a:lnTo>
                  <a:pt x="1336" y="1549"/>
                </a:lnTo>
                <a:lnTo>
                  <a:pt x="1769" y="1944"/>
                </a:lnTo>
                <a:lnTo>
                  <a:pt x="2589" y="880"/>
                </a:lnTo>
                <a:lnTo>
                  <a:pt x="349" y="880"/>
                </a:lnTo>
                <a:lnTo>
                  <a:pt x="325" y="882"/>
                </a:lnTo>
                <a:lnTo>
                  <a:pt x="304" y="891"/>
                </a:lnTo>
                <a:lnTo>
                  <a:pt x="285" y="905"/>
                </a:lnTo>
                <a:lnTo>
                  <a:pt x="271" y="924"/>
                </a:lnTo>
                <a:lnTo>
                  <a:pt x="263" y="945"/>
                </a:lnTo>
                <a:lnTo>
                  <a:pt x="260" y="969"/>
                </a:lnTo>
                <a:lnTo>
                  <a:pt x="260" y="2405"/>
                </a:lnTo>
                <a:lnTo>
                  <a:pt x="3593" y="2405"/>
                </a:lnTo>
                <a:lnTo>
                  <a:pt x="3593" y="969"/>
                </a:lnTo>
                <a:lnTo>
                  <a:pt x="3590" y="945"/>
                </a:lnTo>
                <a:lnTo>
                  <a:pt x="3580" y="924"/>
                </a:lnTo>
                <a:lnTo>
                  <a:pt x="3566" y="905"/>
                </a:lnTo>
                <a:lnTo>
                  <a:pt x="3549" y="891"/>
                </a:lnTo>
                <a:lnTo>
                  <a:pt x="3528" y="882"/>
                </a:lnTo>
                <a:lnTo>
                  <a:pt x="3503" y="880"/>
                </a:lnTo>
                <a:lnTo>
                  <a:pt x="2807" y="880"/>
                </a:lnTo>
                <a:close/>
                <a:moveTo>
                  <a:pt x="3269" y="0"/>
                </a:moveTo>
                <a:lnTo>
                  <a:pt x="3290" y="5"/>
                </a:lnTo>
                <a:lnTo>
                  <a:pt x="3309" y="13"/>
                </a:lnTo>
                <a:lnTo>
                  <a:pt x="3327" y="27"/>
                </a:lnTo>
                <a:lnTo>
                  <a:pt x="3339" y="44"/>
                </a:lnTo>
                <a:lnTo>
                  <a:pt x="3347" y="64"/>
                </a:lnTo>
                <a:lnTo>
                  <a:pt x="3350" y="85"/>
                </a:lnTo>
                <a:lnTo>
                  <a:pt x="3355" y="460"/>
                </a:lnTo>
                <a:lnTo>
                  <a:pt x="3351" y="484"/>
                </a:lnTo>
                <a:lnTo>
                  <a:pt x="3343" y="505"/>
                </a:lnTo>
                <a:lnTo>
                  <a:pt x="3330" y="522"/>
                </a:lnTo>
                <a:lnTo>
                  <a:pt x="3313" y="535"/>
                </a:lnTo>
                <a:lnTo>
                  <a:pt x="3292" y="544"/>
                </a:lnTo>
                <a:lnTo>
                  <a:pt x="3269" y="548"/>
                </a:lnTo>
                <a:lnTo>
                  <a:pt x="3268" y="548"/>
                </a:lnTo>
                <a:lnTo>
                  <a:pt x="3245" y="544"/>
                </a:lnTo>
                <a:lnTo>
                  <a:pt x="3225" y="536"/>
                </a:lnTo>
                <a:lnTo>
                  <a:pt x="3207" y="523"/>
                </a:lnTo>
                <a:lnTo>
                  <a:pt x="3193" y="506"/>
                </a:lnTo>
                <a:lnTo>
                  <a:pt x="3185" y="485"/>
                </a:lnTo>
                <a:lnTo>
                  <a:pt x="3182" y="463"/>
                </a:lnTo>
                <a:lnTo>
                  <a:pt x="3180" y="395"/>
                </a:lnTo>
                <a:lnTo>
                  <a:pt x="3007" y="620"/>
                </a:lnTo>
                <a:lnTo>
                  <a:pt x="3503" y="620"/>
                </a:lnTo>
                <a:lnTo>
                  <a:pt x="3551" y="624"/>
                </a:lnTo>
                <a:lnTo>
                  <a:pt x="3597" y="632"/>
                </a:lnTo>
                <a:lnTo>
                  <a:pt x="3639" y="647"/>
                </a:lnTo>
                <a:lnTo>
                  <a:pt x="3680" y="668"/>
                </a:lnTo>
                <a:lnTo>
                  <a:pt x="3717" y="693"/>
                </a:lnTo>
                <a:lnTo>
                  <a:pt x="3750" y="722"/>
                </a:lnTo>
                <a:lnTo>
                  <a:pt x="3780" y="756"/>
                </a:lnTo>
                <a:lnTo>
                  <a:pt x="3805" y="793"/>
                </a:lnTo>
                <a:lnTo>
                  <a:pt x="3825" y="833"/>
                </a:lnTo>
                <a:lnTo>
                  <a:pt x="3840" y="876"/>
                </a:lnTo>
                <a:lnTo>
                  <a:pt x="3849" y="922"/>
                </a:lnTo>
                <a:lnTo>
                  <a:pt x="3853" y="969"/>
                </a:lnTo>
                <a:lnTo>
                  <a:pt x="3853" y="2686"/>
                </a:lnTo>
                <a:lnTo>
                  <a:pt x="3849" y="2734"/>
                </a:lnTo>
                <a:lnTo>
                  <a:pt x="3840" y="2780"/>
                </a:lnTo>
                <a:lnTo>
                  <a:pt x="3825" y="2822"/>
                </a:lnTo>
                <a:lnTo>
                  <a:pt x="3805" y="2863"/>
                </a:lnTo>
                <a:lnTo>
                  <a:pt x="3780" y="2899"/>
                </a:lnTo>
                <a:lnTo>
                  <a:pt x="3750" y="2933"/>
                </a:lnTo>
                <a:lnTo>
                  <a:pt x="3717" y="2962"/>
                </a:lnTo>
                <a:lnTo>
                  <a:pt x="3680" y="2988"/>
                </a:lnTo>
                <a:lnTo>
                  <a:pt x="3639" y="3008"/>
                </a:lnTo>
                <a:lnTo>
                  <a:pt x="3597" y="3023"/>
                </a:lnTo>
                <a:lnTo>
                  <a:pt x="3551" y="3032"/>
                </a:lnTo>
                <a:lnTo>
                  <a:pt x="3503" y="3036"/>
                </a:lnTo>
                <a:lnTo>
                  <a:pt x="2056" y="3036"/>
                </a:lnTo>
                <a:lnTo>
                  <a:pt x="2056" y="3169"/>
                </a:lnTo>
                <a:lnTo>
                  <a:pt x="2956" y="3169"/>
                </a:lnTo>
                <a:lnTo>
                  <a:pt x="2985" y="3173"/>
                </a:lnTo>
                <a:lnTo>
                  <a:pt x="3013" y="3183"/>
                </a:lnTo>
                <a:lnTo>
                  <a:pt x="3037" y="3198"/>
                </a:lnTo>
                <a:lnTo>
                  <a:pt x="3056" y="3218"/>
                </a:lnTo>
                <a:lnTo>
                  <a:pt x="3073" y="3242"/>
                </a:lnTo>
                <a:lnTo>
                  <a:pt x="3082" y="3270"/>
                </a:lnTo>
                <a:lnTo>
                  <a:pt x="3086" y="3299"/>
                </a:lnTo>
                <a:lnTo>
                  <a:pt x="3082" y="3329"/>
                </a:lnTo>
                <a:lnTo>
                  <a:pt x="3073" y="3356"/>
                </a:lnTo>
                <a:lnTo>
                  <a:pt x="3056" y="3381"/>
                </a:lnTo>
                <a:lnTo>
                  <a:pt x="3037" y="3400"/>
                </a:lnTo>
                <a:lnTo>
                  <a:pt x="3013" y="3416"/>
                </a:lnTo>
                <a:lnTo>
                  <a:pt x="2985" y="3425"/>
                </a:lnTo>
                <a:lnTo>
                  <a:pt x="2956" y="3428"/>
                </a:lnTo>
                <a:lnTo>
                  <a:pt x="897" y="3428"/>
                </a:lnTo>
                <a:lnTo>
                  <a:pt x="867" y="3425"/>
                </a:lnTo>
                <a:lnTo>
                  <a:pt x="840" y="3416"/>
                </a:lnTo>
                <a:lnTo>
                  <a:pt x="816" y="3400"/>
                </a:lnTo>
                <a:lnTo>
                  <a:pt x="795" y="3381"/>
                </a:lnTo>
                <a:lnTo>
                  <a:pt x="780" y="3356"/>
                </a:lnTo>
                <a:lnTo>
                  <a:pt x="771" y="3329"/>
                </a:lnTo>
                <a:lnTo>
                  <a:pt x="767" y="3299"/>
                </a:lnTo>
                <a:lnTo>
                  <a:pt x="771" y="3270"/>
                </a:lnTo>
                <a:lnTo>
                  <a:pt x="780" y="3242"/>
                </a:lnTo>
                <a:lnTo>
                  <a:pt x="795" y="3218"/>
                </a:lnTo>
                <a:lnTo>
                  <a:pt x="816" y="3198"/>
                </a:lnTo>
                <a:lnTo>
                  <a:pt x="840" y="3183"/>
                </a:lnTo>
                <a:lnTo>
                  <a:pt x="867" y="3173"/>
                </a:lnTo>
                <a:lnTo>
                  <a:pt x="897" y="3169"/>
                </a:lnTo>
                <a:lnTo>
                  <a:pt x="1797" y="3169"/>
                </a:lnTo>
                <a:lnTo>
                  <a:pt x="1797" y="3036"/>
                </a:lnTo>
                <a:lnTo>
                  <a:pt x="349" y="3036"/>
                </a:lnTo>
                <a:lnTo>
                  <a:pt x="302" y="3032"/>
                </a:lnTo>
                <a:lnTo>
                  <a:pt x="256" y="3023"/>
                </a:lnTo>
                <a:lnTo>
                  <a:pt x="213" y="3008"/>
                </a:lnTo>
                <a:lnTo>
                  <a:pt x="173" y="2988"/>
                </a:lnTo>
                <a:lnTo>
                  <a:pt x="136" y="2962"/>
                </a:lnTo>
                <a:lnTo>
                  <a:pt x="102" y="2933"/>
                </a:lnTo>
                <a:lnTo>
                  <a:pt x="73" y="2899"/>
                </a:lnTo>
                <a:lnTo>
                  <a:pt x="48" y="2863"/>
                </a:lnTo>
                <a:lnTo>
                  <a:pt x="27" y="2822"/>
                </a:lnTo>
                <a:lnTo>
                  <a:pt x="13" y="2780"/>
                </a:lnTo>
                <a:lnTo>
                  <a:pt x="4" y="2734"/>
                </a:lnTo>
                <a:lnTo>
                  <a:pt x="0" y="2686"/>
                </a:lnTo>
                <a:lnTo>
                  <a:pt x="0" y="969"/>
                </a:lnTo>
                <a:lnTo>
                  <a:pt x="4" y="922"/>
                </a:lnTo>
                <a:lnTo>
                  <a:pt x="13" y="876"/>
                </a:lnTo>
                <a:lnTo>
                  <a:pt x="27" y="833"/>
                </a:lnTo>
                <a:lnTo>
                  <a:pt x="48" y="793"/>
                </a:lnTo>
                <a:lnTo>
                  <a:pt x="73" y="756"/>
                </a:lnTo>
                <a:lnTo>
                  <a:pt x="102" y="722"/>
                </a:lnTo>
                <a:lnTo>
                  <a:pt x="136" y="693"/>
                </a:lnTo>
                <a:lnTo>
                  <a:pt x="173" y="668"/>
                </a:lnTo>
                <a:lnTo>
                  <a:pt x="213" y="647"/>
                </a:lnTo>
                <a:lnTo>
                  <a:pt x="256" y="632"/>
                </a:lnTo>
                <a:lnTo>
                  <a:pt x="302" y="624"/>
                </a:lnTo>
                <a:lnTo>
                  <a:pt x="349" y="620"/>
                </a:lnTo>
                <a:lnTo>
                  <a:pt x="2789" y="620"/>
                </a:lnTo>
                <a:lnTo>
                  <a:pt x="3049" y="283"/>
                </a:lnTo>
                <a:lnTo>
                  <a:pt x="2962" y="322"/>
                </a:lnTo>
                <a:lnTo>
                  <a:pt x="2939" y="329"/>
                </a:lnTo>
                <a:lnTo>
                  <a:pt x="2917" y="331"/>
                </a:lnTo>
                <a:lnTo>
                  <a:pt x="2896" y="326"/>
                </a:lnTo>
                <a:lnTo>
                  <a:pt x="2876" y="315"/>
                </a:lnTo>
                <a:lnTo>
                  <a:pt x="2860" y="300"/>
                </a:lnTo>
                <a:lnTo>
                  <a:pt x="2847" y="281"/>
                </a:lnTo>
                <a:lnTo>
                  <a:pt x="2840" y="259"/>
                </a:lnTo>
                <a:lnTo>
                  <a:pt x="2839" y="237"/>
                </a:lnTo>
                <a:lnTo>
                  <a:pt x="2844" y="215"/>
                </a:lnTo>
                <a:lnTo>
                  <a:pt x="2854" y="195"/>
                </a:lnTo>
                <a:lnTo>
                  <a:pt x="2869" y="179"/>
                </a:lnTo>
                <a:lnTo>
                  <a:pt x="2889" y="166"/>
                </a:lnTo>
                <a:lnTo>
                  <a:pt x="3227" y="8"/>
                </a:lnTo>
                <a:lnTo>
                  <a:pt x="3247" y="1"/>
                </a:lnTo>
                <a:lnTo>
                  <a:pt x="326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63624" y="1536192"/>
            <a:ext cx="131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636776" y="1819656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ПРОФИЦИТ</a:t>
            </a:r>
            <a:endParaRPr lang="ru-RU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81728" y="1816608"/>
            <a:ext cx="300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СБАЛАНСИРОВАННОСТЬ</a:t>
            </a:r>
            <a:endParaRPr lang="ru-RU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95816" y="1770888"/>
            <a:ext cx="1554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j-lt"/>
              </a:rPr>
              <a:t>ДЕФИЦИТ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42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524647" y="2683500"/>
            <a:ext cx="11160124" cy="3241375"/>
            <a:chOff x="524647" y="2253732"/>
            <a:chExt cx="11160124" cy="324137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9B74211A-D6CB-41D1-BACC-D2964CAE5D9E}"/>
                </a:ext>
              </a:extLst>
            </p:cNvPr>
            <p:cNvSpPr/>
            <p:nvPr/>
          </p:nvSpPr>
          <p:spPr>
            <a:xfrm>
              <a:off x="524647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201135DF-5792-4C0B-8E11-8B72D01A8684}"/>
                </a:ext>
              </a:extLst>
            </p:cNvPr>
            <p:cNvSpPr/>
            <p:nvPr/>
          </p:nvSpPr>
          <p:spPr>
            <a:xfrm>
              <a:off x="4397829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0B26C619-63F5-4118-A6FD-479021781295}"/>
                </a:ext>
              </a:extLst>
            </p:cNvPr>
            <p:cNvSpPr/>
            <p:nvPr/>
          </p:nvSpPr>
          <p:spPr>
            <a:xfrm>
              <a:off x="8271011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87C642D4-8A94-4D19-9306-6E59F74D8CB8}"/>
                </a:ext>
              </a:extLst>
            </p:cNvPr>
            <p:cNvSpPr/>
            <p:nvPr/>
          </p:nvSpPr>
          <p:spPr>
            <a:xfrm>
              <a:off x="1340462" y="2253732"/>
              <a:ext cx="1816972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НАЛОГОВЫЕ 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ДОХОДЫ</a:t>
              </a:r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52E11D20-F7E7-4743-A521-705262A016AF}"/>
                </a:ext>
              </a:extLst>
            </p:cNvPr>
            <p:cNvSpPr/>
            <p:nvPr/>
          </p:nvSpPr>
          <p:spPr>
            <a:xfrm>
              <a:off x="5035122" y="2253732"/>
              <a:ext cx="213917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НЕНАЛОГОВЫЕ 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ДОХОДЫ</a:t>
              </a: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48E7B834-10E0-4C82-97B2-50D2DC48CACD}"/>
                </a:ext>
              </a:extLst>
            </p:cNvPr>
            <p:cNvSpPr/>
            <p:nvPr/>
          </p:nvSpPr>
          <p:spPr>
            <a:xfrm>
              <a:off x="8807543" y="2253732"/>
              <a:ext cx="234070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БЕЗВОЗМЕЗДНЫЕ</a:t>
              </a:r>
            </a:p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  <a:latin typeface="+mj-lt"/>
                </a:rPr>
                <a:t> ПОСТУПЛЕНИЯ</a:t>
              </a:r>
              <a:endParaRPr lang="ru-RU" sz="2000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857205F2-AA6D-43A9-B884-233967132FCF}"/>
                </a:ext>
              </a:extLst>
            </p:cNvPr>
            <p:cNvSpPr/>
            <p:nvPr/>
          </p:nvSpPr>
          <p:spPr>
            <a:xfrm>
              <a:off x="542935" y="3058060"/>
              <a:ext cx="341376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Поступления от уплаты налогов, установленных Налоговым Кодексом Российской Федерации (налог на доходы физических лиц; земельный налог; налог на имущество физических лиц</a:t>
              </a:r>
              <a:r>
                <a:rPr lang="en-US" sz="1400" dirty="0" smtClean="0">
                  <a:solidFill>
                    <a:srgbClr val="000000"/>
                  </a:solidFill>
                  <a:cs typeface="Times New Roman" pitchFamily="18" charset="0"/>
                </a:rPr>
                <a:t>;</a:t>
              </a: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 госпошлина; н</a:t>
              </a:r>
              <a:r>
                <a:rPr lang="ru-RU" sz="1400" dirty="0" smtClean="0">
                  <a:cs typeface="Times New Roman" pitchFamily="18" charset="0"/>
                </a:rPr>
                <a:t>алог взимаемый в связи с применением упрощенной и патентной системы налогообложения,</a:t>
              </a:r>
              <a:r>
                <a:rPr lang="ru-RU" sz="1400" dirty="0" smtClean="0"/>
                <a:t> </a:t>
              </a:r>
              <a:r>
                <a:rPr lang="ru-RU" sz="1400" dirty="0" smtClean="0">
                  <a:cs typeface="Times New Roman" pitchFamily="18" charset="0"/>
                </a:rPr>
                <a:t>акцизы на нефтепродукты, единый </a:t>
              </a:r>
              <a:r>
                <a:rPr lang="ru-RU" sz="1400" dirty="0" err="1" smtClean="0">
                  <a:cs typeface="Times New Roman" pitchFamily="18" charset="0"/>
                </a:rPr>
                <a:t>сельско</a:t>
              </a:r>
              <a:r>
                <a:rPr lang="ru-RU" sz="1400" dirty="0" smtClean="0">
                  <a:cs typeface="Times New Roman" pitchFamily="18" charset="0"/>
                </a:rPr>
                <a:t> - хозяйственный налог и другие) 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65C6B5E8-E043-4CC9-8BFC-8F8467088EA5}"/>
                </a:ext>
              </a:extLst>
            </p:cNvPr>
            <p:cNvSpPr/>
            <p:nvPr/>
          </p:nvSpPr>
          <p:spPr>
            <a:xfrm>
              <a:off x="4397829" y="3072384"/>
              <a:ext cx="341376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tabLst>
                  <a:tab pos="50800" algn="l"/>
                  <a:tab pos="152400" algn="l"/>
                  <a:tab pos="203200" algn="l"/>
                  <a:tab pos="254000" algn="l"/>
                  <a:tab pos="381000" algn="l"/>
                  <a:tab pos="469900" algn="l"/>
                  <a:tab pos="673100" algn="l"/>
                </a:tabLst>
                <a:defRPr/>
              </a:pPr>
              <a:r>
                <a:rPr lang="ru-RU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К  неналоговым доходам относятся: </a:t>
              </a: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доходы от использования имущества, доходы от продажи материальных и нематериальных активов, доходы от оказания платных услуг</a:t>
              </a:r>
              <a:r>
                <a:rPr lang="en-US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, а </a:t>
              </a:r>
              <a:r>
                <a:rPr lang="ru-RU" altLang="zh-CN" sz="1400" dirty="0" smtClean="0">
                  <a:solidFill>
                    <a:srgbClr val="000000"/>
                  </a:solidFill>
                  <a:cs typeface="Times New Roman" pitchFamily="18" charset="0"/>
                </a:rPr>
                <a:t>также платежи в виде штрафов или иных санкций за нарушение законодательства и другие.</a:t>
              </a:r>
              <a:endParaRPr lang="ru-RU" sz="1400" dirty="0" smtClean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9327FF9C-F7BE-4B27-B20B-BEDA4E5EF927}"/>
                </a:ext>
              </a:extLst>
            </p:cNvPr>
            <p:cNvSpPr/>
            <p:nvPr/>
          </p:nvSpPr>
          <p:spPr>
            <a:xfrm>
              <a:off x="8271011" y="3040988"/>
              <a:ext cx="3413760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defRPr/>
              </a:pPr>
              <a:r>
                <a:rPr lang="ru-RU" sz="1400" dirty="0" smtClean="0">
                  <a:solidFill>
                    <a:srgbClr val="000000"/>
                  </a:solidFill>
                  <a:cs typeface="Times New Roman" pitchFamily="18" charset="0"/>
                </a:rPr>
                <a:t>Поступления в бюджет на безвозмездной и безвозвратной основе из областного бюджета (дотации, субсидии, субвенции), а также перечисления от физических и юридических лиц (кроме налоговых и неналоговых доходов).</a:t>
              </a:r>
              <a:endParaRPr lang="ru-RU" sz="1400" dirty="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93D82896-AE16-455A-91F6-555797E2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98" y="1250023"/>
            <a:ext cx="10865180" cy="695924"/>
          </a:xfrm>
        </p:spPr>
        <p:txBody>
          <a:bodyPr/>
          <a:lstStyle/>
          <a:p>
            <a:r>
              <a:rPr lang="ru-RU" dirty="0" smtClean="0"/>
              <a:t>ДОХОДЫ БЮДЖЕТА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en-US" altLang="zh-CN" dirty="0" smtClean="0"/>
              <a:t> </a:t>
            </a:r>
            <a:r>
              <a:rPr lang="en-US" altLang="zh-CN" dirty="0" smtClean="0">
                <a:latin typeface="+mn-lt"/>
              </a:rPr>
              <a:t>безвозмездные и безвозвратные поступления денежных средств в бюджет</a:t>
            </a:r>
            <a:r>
              <a:rPr lang="ru-RU" altLang="zh-CN" dirty="0" smtClean="0"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56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E8B18603-9BA0-4484-AD88-CB3CB227A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173038"/>
            <a:endParaRPr lang="ru-RU" b="1" dirty="0" smtClean="0">
              <a:solidFill>
                <a:srgbClr val="0071BB"/>
              </a:solidFill>
            </a:endParaRPr>
          </a:p>
          <a:p>
            <a:pPr marL="173038"/>
            <a:r>
              <a:rPr lang="ru-RU" b="1" dirty="0" smtClean="0">
                <a:solidFill>
                  <a:srgbClr val="0071BB"/>
                </a:solidFill>
              </a:rPr>
              <a:t>СУБСИДИИ</a:t>
            </a:r>
          </a:p>
          <a:p>
            <a:pPr lvl="0"/>
            <a:endParaRPr lang="ru-RU" b="1" dirty="0">
              <a:solidFill>
                <a:srgbClr val="0071BB"/>
              </a:solidFill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FA0E64D-464F-481E-A9FF-3E59949F65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СУБВЕНЦИИ</a:t>
            </a: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8E6F519-C116-4681-9FD9-07AA56A6E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ru-RU" b="1" dirty="0" smtClean="0">
              <a:solidFill>
                <a:schemeClr val="accent4"/>
              </a:solidFill>
            </a:endParaRPr>
          </a:p>
          <a:p>
            <a:r>
              <a:rPr lang="ru-RU" b="1" dirty="0" smtClean="0">
                <a:solidFill>
                  <a:schemeClr val="accent4"/>
                </a:solidFill>
              </a:rPr>
              <a:t>ДОТАЦИИ </a:t>
            </a:r>
          </a:p>
          <a:p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90828932-A9B3-41A3-B6A1-9D5437C578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05144" y="1683323"/>
            <a:ext cx="5580062" cy="4317444"/>
          </a:xfrm>
        </p:spPr>
        <p:txBody>
          <a:bodyPr/>
          <a:lstStyle/>
          <a:p>
            <a:pPr marL="173038"/>
            <a:r>
              <a:rPr lang="ru-RU" dirty="0" smtClean="0">
                <a:cs typeface="Times New Roman" pitchFamily="18" charset="0"/>
              </a:rPr>
              <a:t>(от лат. «</a:t>
            </a:r>
            <a:r>
              <a:rPr lang="ru-RU" dirty="0" err="1" smtClean="0">
                <a:cs typeface="Times New Roman" pitchFamily="18" charset="0"/>
              </a:rPr>
              <a:t>Dotatio</a:t>
            </a:r>
            <a:r>
              <a:rPr lang="ru-RU" dirty="0" smtClean="0">
                <a:cs typeface="Times New Roman" pitchFamily="18" charset="0"/>
              </a:rPr>
              <a:t>» - дар, пожертвование</a:t>
            </a:r>
            <a:r>
              <a:rPr lang="ru-RU" dirty="0" smtClean="0">
                <a:cs typeface="Times New Roman" pitchFamily="18" charset="0"/>
              </a:rPr>
              <a:t>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</a:t>
            </a:r>
            <a:r>
              <a:rPr lang="ru-RU" dirty="0" smtClean="0">
                <a:cs typeface="Times New Roman" pitchFamily="18" charset="0"/>
              </a:rPr>
              <a:t>без определения конкретной цели их использования</a:t>
            </a: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r>
              <a:rPr lang="ru-RU" dirty="0" smtClean="0">
                <a:cs typeface="Times New Roman" pitchFamily="18" charset="0"/>
              </a:rPr>
              <a:t> (от лат. «</a:t>
            </a:r>
            <a:r>
              <a:rPr lang="ru-RU" dirty="0" err="1" smtClean="0">
                <a:cs typeface="Times New Roman" pitchFamily="18" charset="0"/>
              </a:rPr>
              <a:t>Subvenire</a:t>
            </a:r>
            <a:r>
              <a:rPr lang="ru-RU" dirty="0" smtClean="0">
                <a:cs typeface="Times New Roman" pitchFamily="18" charset="0"/>
              </a:rPr>
              <a:t>» -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приходить на помощь</a:t>
            </a:r>
            <a:r>
              <a:rPr lang="ru-RU" dirty="0" smtClean="0">
                <a:cs typeface="Times New Roman" pitchFamily="18" charset="0"/>
              </a:rPr>
              <a:t>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</a:t>
            </a:r>
            <a:r>
              <a:rPr lang="ru-RU" dirty="0" smtClean="0">
                <a:cs typeface="Times New Roman" pitchFamily="18" charset="0"/>
              </a:rPr>
              <a:t>на финансирование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«переданных» другим публично-правовым образованиям полномочий</a:t>
            </a: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endParaRPr lang="ru-RU" dirty="0" smtClean="0">
              <a:cs typeface="Times New Roman" pitchFamily="18" charset="0"/>
            </a:endParaRPr>
          </a:p>
          <a:p>
            <a:pPr marL="173038"/>
            <a:r>
              <a:rPr lang="ru-RU" b="1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(от лат. «</a:t>
            </a:r>
            <a:r>
              <a:rPr lang="ru-RU" dirty="0" err="1" smtClean="0">
                <a:cs typeface="Times New Roman" pitchFamily="18" charset="0"/>
              </a:rPr>
              <a:t>Subsidium</a:t>
            </a:r>
            <a:r>
              <a:rPr lang="ru-RU" dirty="0" smtClean="0">
                <a:cs typeface="Times New Roman" pitchFamily="18" charset="0"/>
              </a:rPr>
              <a:t>» -поддержка)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Предоставляются на условиях долевого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софинансирования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 расходов других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бюджетов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11C2A0-D9EF-47F4-A3C8-9253863BA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2239"/>
            <a:ext cx="12192000" cy="695924"/>
          </a:xfrm>
        </p:spPr>
        <p:txBody>
          <a:bodyPr/>
          <a:lstStyle/>
          <a:p>
            <a:pPr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 smtClean="0"/>
              <a:t>МЕЖБЮДЖЕТНЫЕ ТРАНСФЕРТЫ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0" dirty="0" smtClean="0">
                <a:latin typeface="+mn-lt"/>
              </a:rPr>
              <a:t>– денежные средства, перечисляемые из одного бюджета бюджетной системы РФ другому, и являются основным видом безвозмездных перечислений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8" name="Рисунок 17" descr="Диаграмма с подъемом">
            <a:extLst>
              <a:ext uri="{FF2B5EF4-FFF2-40B4-BE49-F238E27FC236}">
                <a16:creationId xmlns="" xmlns:a16="http://schemas.microsoft.com/office/drawing/2014/main" id="{C94BEF25-8034-4310-A500-B111A6DA6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4492" y="1891364"/>
            <a:ext cx="432000" cy="432000"/>
          </a:xfrm>
          <a:prstGeom prst="rect">
            <a:avLst/>
          </a:prstGeom>
        </p:spPr>
      </p:pic>
      <p:pic>
        <p:nvPicPr>
          <p:cNvPr id="26" name="Рисунок 25" descr="Рукопожатие">
            <a:extLst>
              <a:ext uri="{FF2B5EF4-FFF2-40B4-BE49-F238E27FC236}">
                <a16:creationId xmlns="" xmlns:a16="http://schemas.microsoft.com/office/drawing/2014/main" id="{2500B118-F5CD-4B0E-B823-9E310AB9E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51084" y="4967892"/>
            <a:ext cx="508368" cy="508368"/>
          </a:xfrm>
          <a:prstGeom prst="rect">
            <a:avLst/>
          </a:prstGeom>
        </p:spPr>
      </p:pic>
      <p:grpSp>
        <p:nvGrpSpPr>
          <p:cNvPr id="10" name="Group 831"/>
          <p:cNvGrpSpPr/>
          <p:nvPr/>
        </p:nvGrpSpPr>
        <p:grpSpPr>
          <a:xfrm>
            <a:off x="818771" y="3436481"/>
            <a:ext cx="371544" cy="369147"/>
            <a:chOff x="2516188" y="3090863"/>
            <a:chExt cx="492125" cy="488950"/>
          </a:xfrm>
          <a:solidFill>
            <a:schemeClr val="bg1"/>
          </a:solidFill>
        </p:grpSpPr>
        <p:sp>
          <p:nvSpPr>
            <p:cNvPr id="11" name="Freeform 284"/>
            <p:cNvSpPr>
              <a:spLocks/>
            </p:cNvSpPr>
            <p:nvPr/>
          </p:nvSpPr>
          <p:spPr bwMode="auto">
            <a:xfrm>
              <a:off x="2716213" y="3090863"/>
              <a:ext cx="93662" cy="93663"/>
            </a:xfrm>
            <a:custGeom>
              <a:avLst/>
              <a:gdLst>
                <a:gd name="T0" fmla="*/ 323 w 645"/>
                <a:gd name="T1" fmla="*/ 0 h 649"/>
                <a:gd name="T2" fmla="*/ 366 w 645"/>
                <a:gd name="T3" fmla="*/ 3 h 649"/>
                <a:gd name="T4" fmla="*/ 409 w 645"/>
                <a:gd name="T5" fmla="*/ 12 h 649"/>
                <a:gd name="T6" fmla="*/ 448 w 645"/>
                <a:gd name="T7" fmla="*/ 25 h 649"/>
                <a:gd name="T8" fmla="*/ 485 w 645"/>
                <a:gd name="T9" fmla="*/ 44 h 649"/>
                <a:gd name="T10" fmla="*/ 520 w 645"/>
                <a:gd name="T11" fmla="*/ 68 h 649"/>
                <a:gd name="T12" fmla="*/ 551 w 645"/>
                <a:gd name="T13" fmla="*/ 95 h 649"/>
                <a:gd name="T14" fmla="*/ 578 w 645"/>
                <a:gd name="T15" fmla="*/ 126 h 649"/>
                <a:gd name="T16" fmla="*/ 601 w 645"/>
                <a:gd name="T17" fmla="*/ 161 h 649"/>
                <a:gd name="T18" fmla="*/ 620 w 645"/>
                <a:gd name="T19" fmla="*/ 198 h 649"/>
                <a:gd name="T20" fmla="*/ 634 w 645"/>
                <a:gd name="T21" fmla="*/ 238 h 649"/>
                <a:gd name="T22" fmla="*/ 642 w 645"/>
                <a:gd name="T23" fmla="*/ 281 h 649"/>
                <a:gd name="T24" fmla="*/ 645 w 645"/>
                <a:gd name="T25" fmla="*/ 324 h 649"/>
                <a:gd name="T26" fmla="*/ 642 w 645"/>
                <a:gd name="T27" fmla="*/ 368 h 649"/>
                <a:gd name="T28" fmla="*/ 634 w 645"/>
                <a:gd name="T29" fmla="*/ 410 h 649"/>
                <a:gd name="T30" fmla="*/ 620 w 645"/>
                <a:gd name="T31" fmla="*/ 451 h 649"/>
                <a:gd name="T32" fmla="*/ 601 w 645"/>
                <a:gd name="T33" fmla="*/ 488 h 649"/>
                <a:gd name="T34" fmla="*/ 578 w 645"/>
                <a:gd name="T35" fmla="*/ 522 h 649"/>
                <a:gd name="T36" fmla="*/ 551 w 645"/>
                <a:gd name="T37" fmla="*/ 554 h 649"/>
                <a:gd name="T38" fmla="*/ 520 w 645"/>
                <a:gd name="T39" fmla="*/ 581 h 649"/>
                <a:gd name="T40" fmla="*/ 485 w 645"/>
                <a:gd name="T41" fmla="*/ 604 h 649"/>
                <a:gd name="T42" fmla="*/ 448 w 645"/>
                <a:gd name="T43" fmla="*/ 623 h 649"/>
                <a:gd name="T44" fmla="*/ 409 w 645"/>
                <a:gd name="T45" fmla="*/ 637 h 649"/>
                <a:gd name="T46" fmla="*/ 366 w 645"/>
                <a:gd name="T47" fmla="*/ 645 h 649"/>
                <a:gd name="T48" fmla="*/ 323 w 645"/>
                <a:gd name="T49" fmla="*/ 649 h 649"/>
                <a:gd name="T50" fmla="*/ 279 w 645"/>
                <a:gd name="T51" fmla="*/ 645 h 649"/>
                <a:gd name="T52" fmla="*/ 236 w 645"/>
                <a:gd name="T53" fmla="*/ 637 h 649"/>
                <a:gd name="T54" fmla="*/ 197 w 645"/>
                <a:gd name="T55" fmla="*/ 623 h 649"/>
                <a:gd name="T56" fmla="*/ 160 w 645"/>
                <a:gd name="T57" fmla="*/ 604 h 649"/>
                <a:gd name="T58" fmla="*/ 126 w 645"/>
                <a:gd name="T59" fmla="*/ 581 h 649"/>
                <a:gd name="T60" fmla="*/ 94 w 645"/>
                <a:gd name="T61" fmla="*/ 554 h 649"/>
                <a:gd name="T62" fmla="*/ 68 w 645"/>
                <a:gd name="T63" fmla="*/ 522 h 649"/>
                <a:gd name="T64" fmla="*/ 45 w 645"/>
                <a:gd name="T65" fmla="*/ 488 h 649"/>
                <a:gd name="T66" fmla="*/ 25 w 645"/>
                <a:gd name="T67" fmla="*/ 451 h 649"/>
                <a:gd name="T68" fmla="*/ 12 w 645"/>
                <a:gd name="T69" fmla="*/ 410 h 649"/>
                <a:gd name="T70" fmla="*/ 3 w 645"/>
                <a:gd name="T71" fmla="*/ 368 h 649"/>
                <a:gd name="T72" fmla="*/ 0 w 645"/>
                <a:gd name="T73" fmla="*/ 324 h 649"/>
                <a:gd name="T74" fmla="*/ 3 w 645"/>
                <a:gd name="T75" fmla="*/ 281 h 649"/>
                <a:gd name="T76" fmla="*/ 12 w 645"/>
                <a:gd name="T77" fmla="*/ 238 h 649"/>
                <a:gd name="T78" fmla="*/ 25 w 645"/>
                <a:gd name="T79" fmla="*/ 198 h 649"/>
                <a:gd name="T80" fmla="*/ 45 w 645"/>
                <a:gd name="T81" fmla="*/ 161 h 649"/>
                <a:gd name="T82" fmla="*/ 68 w 645"/>
                <a:gd name="T83" fmla="*/ 126 h 649"/>
                <a:gd name="T84" fmla="*/ 94 w 645"/>
                <a:gd name="T85" fmla="*/ 95 h 649"/>
                <a:gd name="T86" fmla="*/ 126 w 645"/>
                <a:gd name="T87" fmla="*/ 68 h 649"/>
                <a:gd name="T88" fmla="*/ 160 w 645"/>
                <a:gd name="T89" fmla="*/ 44 h 649"/>
                <a:gd name="T90" fmla="*/ 197 w 645"/>
                <a:gd name="T91" fmla="*/ 25 h 649"/>
                <a:gd name="T92" fmla="*/ 236 w 645"/>
                <a:gd name="T93" fmla="*/ 12 h 649"/>
                <a:gd name="T94" fmla="*/ 279 w 645"/>
                <a:gd name="T95" fmla="*/ 3 h 649"/>
                <a:gd name="T96" fmla="*/ 323 w 645"/>
                <a:gd name="T97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5" h="649">
                  <a:moveTo>
                    <a:pt x="323" y="0"/>
                  </a:moveTo>
                  <a:lnTo>
                    <a:pt x="366" y="3"/>
                  </a:lnTo>
                  <a:lnTo>
                    <a:pt x="409" y="12"/>
                  </a:lnTo>
                  <a:lnTo>
                    <a:pt x="448" y="25"/>
                  </a:lnTo>
                  <a:lnTo>
                    <a:pt x="485" y="44"/>
                  </a:lnTo>
                  <a:lnTo>
                    <a:pt x="520" y="68"/>
                  </a:lnTo>
                  <a:lnTo>
                    <a:pt x="551" y="95"/>
                  </a:lnTo>
                  <a:lnTo>
                    <a:pt x="578" y="126"/>
                  </a:lnTo>
                  <a:lnTo>
                    <a:pt x="601" y="161"/>
                  </a:lnTo>
                  <a:lnTo>
                    <a:pt x="620" y="198"/>
                  </a:lnTo>
                  <a:lnTo>
                    <a:pt x="634" y="238"/>
                  </a:lnTo>
                  <a:lnTo>
                    <a:pt x="642" y="281"/>
                  </a:lnTo>
                  <a:lnTo>
                    <a:pt x="645" y="324"/>
                  </a:lnTo>
                  <a:lnTo>
                    <a:pt x="642" y="368"/>
                  </a:lnTo>
                  <a:lnTo>
                    <a:pt x="634" y="410"/>
                  </a:lnTo>
                  <a:lnTo>
                    <a:pt x="620" y="451"/>
                  </a:lnTo>
                  <a:lnTo>
                    <a:pt x="601" y="488"/>
                  </a:lnTo>
                  <a:lnTo>
                    <a:pt x="578" y="522"/>
                  </a:lnTo>
                  <a:lnTo>
                    <a:pt x="551" y="554"/>
                  </a:lnTo>
                  <a:lnTo>
                    <a:pt x="520" y="581"/>
                  </a:lnTo>
                  <a:lnTo>
                    <a:pt x="485" y="604"/>
                  </a:lnTo>
                  <a:lnTo>
                    <a:pt x="448" y="623"/>
                  </a:lnTo>
                  <a:lnTo>
                    <a:pt x="409" y="637"/>
                  </a:lnTo>
                  <a:lnTo>
                    <a:pt x="366" y="645"/>
                  </a:lnTo>
                  <a:lnTo>
                    <a:pt x="323" y="649"/>
                  </a:lnTo>
                  <a:lnTo>
                    <a:pt x="279" y="645"/>
                  </a:lnTo>
                  <a:lnTo>
                    <a:pt x="236" y="637"/>
                  </a:lnTo>
                  <a:lnTo>
                    <a:pt x="197" y="623"/>
                  </a:lnTo>
                  <a:lnTo>
                    <a:pt x="160" y="604"/>
                  </a:lnTo>
                  <a:lnTo>
                    <a:pt x="126" y="581"/>
                  </a:lnTo>
                  <a:lnTo>
                    <a:pt x="94" y="554"/>
                  </a:lnTo>
                  <a:lnTo>
                    <a:pt x="68" y="522"/>
                  </a:lnTo>
                  <a:lnTo>
                    <a:pt x="45" y="488"/>
                  </a:lnTo>
                  <a:lnTo>
                    <a:pt x="25" y="451"/>
                  </a:lnTo>
                  <a:lnTo>
                    <a:pt x="12" y="410"/>
                  </a:lnTo>
                  <a:lnTo>
                    <a:pt x="3" y="368"/>
                  </a:lnTo>
                  <a:lnTo>
                    <a:pt x="0" y="324"/>
                  </a:lnTo>
                  <a:lnTo>
                    <a:pt x="3" y="281"/>
                  </a:lnTo>
                  <a:lnTo>
                    <a:pt x="12" y="238"/>
                  </a:lnTo>
                  <a:lnTo>
                    <a:pt x="25" y="198"/>
                  </a:lnTo>
                  <a:lnTo>
                    <a:pt x="45" y="161"/>
                  </a:lnTo>
                  <a:lnTo>
                    <a:pt x="68" y="126"/>
                  </a:lnTo>
                  <a:lnTo>
                    <a:pt x="94" y="95"/>
                  </a:lnTo>
                  <a:lnTo>
                    <a:pt x="126" y="68"/>
                  </a:lnTo>
                  <a:lnTo>
                    <a:pt x="160" y="44"/>
                  </a:lnTo>
                  <a:lnTo>
                    <a:pt x="197" y="25"/>
                  </a:lnTo>
                  <a:lnTo>
                    <a:pt x="236" y="12"/>
                  </a:lnTo>
                  <a:lnTo>
                    <a:pt x="279" y="3"/>
                  </a:lnTo>
                  <a:lnTo>
                    <a:pt x="3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85"/>
            <p:cNvSpPr>
              <a:spLocks/>
            </p:cNvSpPr>
            <p:nvPr/>
          </p:nvSpPr>
          <p:spPr bwMode="auto">
            <a:xfrm>
              <a:off x="2671763" y="3201988"/>
              <a:ext cx="182562" cy="125413"/>
            </a:xfrm>
            <a:custGeom>
              <a:avLst/>
              <a:gdLst>
                <a:gd name="T0" fmla="*/ 387 w 1257"/>
                <a:gd name="T1" fmla="*/ 2 h 867"/>
                <a:gd name="T2" fmla="*/ 403 w 1257"/>
                <a:gd name="T3" fmla="*/ 18 h 867"/>
                <a:gd name="T4" fmla="*/ 603 w 1257"/>
                <a:gd name="T5" fmla="*/ 564 h 867"/>
                <a:gd name="T6" fmla="*/ 623 w 1257"/>
                <a:gd name="T7" fmla="*/ 575 h 867"/>
                <a:gd name="T8" fmla="*/ 645 w 1257"/>
                <a:gd name="T9" fmla="*/ 572 h 867"/>
                <a:gd name="T10" fmla="*/ 662 w 1257"/>
                <a:gd name="T11" fmla="*/ 553 h 867"/>
                <a:gd name="T12" fmla="*/ 861 w 1257"/>
                <a:gd name="T13" fmla="*/ 9 h 867"/>
                <a:gd name="T14" fmla="*/ 879 w 1257"/>
                <a:gd name="T15" fmla="*/ 0 h 867"/>
                <a:gd name="T16" fmla="*/ 1061 w 1257"/>
                <a:gd name="T17" fmla="*/ 29 h 867"/>
                <a:gd name="T18" fmla="*/ 1099 w 1257"/>
                <a:gd name="T19" fmla="*/ 45 h 867"/>
                <a:gd name="T20" fmla="*/ 1163 w 1257"/>
                <a:gd name="T21" fmla="*/ 89 h 867"/>
                <a:gd name="T22" fmla="*/ 1214 w 1257"/>
                <a:gd name="T23" fmla="*/ 150 h 867"/>
                <a:gd name="T24" fmla="*/ 1245 w 1257"/>
                <a:gd name="T25" fmla="*/ 222 h 867"/>
                <a:gd name="T26" fmla="*/ 1257 w 1257"/>
                <a:gd name="T27" fmla="*/ 301 h 867"/>
                <a:gd name="T28" fmla="*/ 1254 w 1257"/>
                <a:gd name="T29" fmla="*/ 774 h 867"/>
                <a:gd name="T30" fmla="*/ 1231 w 1257"/>
                <a:gd name="T31" fmla="*/ 822 h 867"/>
                <a:gd name="T32" fmla="*/ 1189 w 1257"/>
                <a:gd name="T33" fmla="*/ 855 h 867"/>
                <a:gd name="T34" fmla="*/ 1137 w 1257"/>
                <a:gd name="T35" fmla="*/ 867 h 867"/>
                <a:gd name="T36" fmla="*/ 93 w 1257"/>
                <a:gd name="T37" fmla="*/ 864 h 867"/>
                <a:gd name="T38" fmla="*/ 45 w 1257"/>
                <a:gd name="T39" fmla="*/ 841 h 867"/>
                <a:gd name="T40" fmla="*/ 13 w 1257"/>
                <a:gd name="T41" fmla="*/ 799 h 867"/>
                <a:gd name="T42" fmla="*/ 0 w 1257"/>
                <a:gd name="T43" fmla="*/ 747 h 867"/>
                <a:gd name="T44" fmla="*/ 3 w 1257"/>
                <a:gd name="T45" fmla="*/ 261 h 867"/>
                <a:gd name="T46" fmla="*/ 25 w 1257"/>
                <a:gd name="T47" fmla="*/ 185 h 867"/>
                <a:gd name="T48" fmla="*/ 67 w 1257"/>
                <a:gd name="T49" fmla="*/ 119 h 867"/>
                <a:gd name="T50" fmla="*/ 125 w 1257"/>
                <a:gd name="T51" fmla="*/ 65 h 867"/>
                <a:gd name="T52" fmla="*/ 196 w 1257"/>
                <a:gd name="T53" fmla="*/ 29 h 867"/>
                <a:gd name="T54" fmla="*/ 208 w 1257"/>
                <a:gd name="T55" fmla="*/ 28 h 867"/>
                <a:gd name="T56" fmla="*/ 237 w 1257"/>
                <a:gd name="T57" fmla="*/ 23 h 867"/>
                <a:gd name="T58" fmla="*/ 275 w 1257"/>
                <a:gd name="T59" fmla="*/ 16 h 867"/>
                <a:gd name="T60" fmla="*/ 315 w 1257"/>
                <a:gd name="T61" fmla="*/ 9 h 867"/>
                <a:gd name="T62" fmla="*/ 350 w 1257"/>
                <a:gd name="T63" fmla="*/ 4 h 867"/>
                <a:gd name="T64" fmla="*/ 371 w 1257"/>
                <a:gd name="T65" fmla="*/ 1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7" h="867">
                  <a:moveTo>
                    <a:pt x="376" y="0"/>
                  </a:moveTo>
                  <a:lnTo>
                    <a:pt x="387" y="2"/>
                  </a:lnTo>
                  <a:lnTo>
                    <a:pt x="396" y="9"/>
                  </a:lnTo>
                  <a:lnTo>
                    <a:pt x="403" y="18"/>
                  </a:lnTo>
                  <a:lnTo>
                    <a:pt x="595" y="553"/>
                  </a:lnTo>
                  <a:lnTo>
                    <a:pt x="603" y="564"/>
                  </a:lnTo>
                  <a:lnTo>
                    <a:pt x="612" y="572"/>
                  </a:lnTo>
                  <a:lnTo>
                    <a:pt x="623" y="575"/>
                  </a:lnTo>
                  <a:lnTo>
                    <a:pt x="635" y="575"/>
                  </a:lnTo>
                  <a:lnTo>
                    <a:pt x="645" y="572"/>
                  </a:lnTo>
                  <a:lnTo>
                    <a:pt x="654" y="564"/>
                  </a:lnTo>
                  <a:lnTo>
                    <a:pt x="662" y="553"/>
                  </a:lnTo>
                  <a:lnTo>
                    <a:pt x="855" y="18"/>
                  </a:lnTo>
                  <a:lnTo>
                    <a:pt x="861" y="9"/>
                  </a:lnTo>
                  <a:lnTo>
                    <a:pt x="869" y="3"/>
                  </a:lnTo>
                  <a:lnTo>
                    <a:pt x="879" y="0"/>
                  </a:lnTo>
                  <a:lnTo>
                    <a:pt x="890" y="1"/>
                  </a:lnTo>
                  <a:lnTo>
                    <a:pt x="1061" y="29"/>
                  </a:lnTo>
                  <a:lnTo>
                    <a:pt x="1062" y="30"/>
                  </a:lnTo>
                  <a:lnTo>
                    <a:pt x="1099" y="45"/>
                  </a:lnTo>
                  <a:lnTo>
                    <a:pt x="1133" y="65"/>
                  </a:lnTo>
                  <a:lnTo>
                    <a:pt x="1163" y="89"/>
                  </a:lnTo>
                  <a:lnTo>
                    <a:pt x="1191" y="117"/>
                  </a:lnTo>
                  <a:lnTo>
                    <a:pt x="1214" y="150"/>
                  </a:lnTo>
                  <a:lnTo>
                    <a:pt x="1232" y="184"/>
                  </a:lnTo>
                  <a:lnTo>
                    <a:pt x="1245" y="222"/>
                  </a:lnTo>
                  <a:lnTo>
                    <a:pt x="1254" y="260"/>
                  </a:lnTo>
                  <a:lnTo>
                    <a:pt x="1257" y="301"/>
                  </a:lnTo>
                  <a:lnTo>
                    <a:pt x="1257" y="747"/>
                  </a:lnTo>
                  <a:lnTo>
                    <a:pt x="1254" y="774"/>
                  </a:lnTo>
                  <a:lnTo>
                    <a:pt x="1244" y="799"/>
                  </a:lnTo>
                  <a:lnTo>
                    <a:pt x="1231" y="822"/>
                  </a:lnTo>
                  <a:lnTo>
                    <a:pt x="1212" y="841"/>
                  </a:lnTo>
                  <a:lnTo>
                    <a:pt x="1189" y="855"/>
                  </a:lnTo>
                  <a:lnTo>
                    <a:pt x="1164" y="864"/>
                  </a:lnTo>
                  <a:lnTo>
                    <a:pt x="1137" y="867"/>
                  </a:lnTo>
                  <a:lnTo>
                    <a:pt x="121" y="867"/>
                  </a:lnTo>
                  <a:lnTo>
                    <a:pt x="93" y="864"/>
                  </a:lnTo>
                  <a:lnTo>
                    <a:pt x="68" y="855"/>
                  </a:lnTo>
                  <a:lnTo>
                    <a:pt x="45" y="841"/>
                  </a:lnTo>
                  <a:lnTo>
                    <a:pt x="26" y="822"/>
                  </a:lnTo>
                  <a:lnTo>
                    <a:pt x="13" y="799"/>
                  </a:lnTo>
                  <a:lnTo>
                    <a:pt x="3" y="774"/>
                  </a:lnTo>
                  <a:lnTo>
                    <a:pt x="0" y="747"/>
                  </a:lnTo>
                  <a:lnTo>
                    <a:pt x="0" y="302"/>
                  </a:lnTo>
                  <a:lnTo>
                    <a:pt x="3" y="261"/>
                  </a:lnTo>
                  <a:lnTo>
                    <a:pt x="12" y="223"/>
                  </a:lnTo>
                  <a:lnTo>
                    <a:pt x="25" y="185"/>
                  </a:lnTo>
                  <a:lnTo>
                    <a:pt x="44" y="151"/>
                  </a:lnTo>
                  <a:lnTo>
                    <a:pt x="67" y="119"/>
                  </a:lnTo>
                  <a:lnTo>
                    <a:pt x="94" y="90"/>
                  </a:lnTo>
                  <a:lnTo>
                    <a:pt x="125" y="65"/>
                  </a:lnTo>
                  <a:lnTo>
                    <a:pt x="159" y="46"/>
                  </a:lnTo>
                  <a:lnTo>
                    <a:pt x="196" y="29"/>
                  </a:lnTo>
                  <a:lnTo>
                    <a:pt x="199" y="29"/>
                  </a:lnTo>
                  <a:lnTo>
                    <a:pt x="208" y="28"/>
                  </a:lnTo>
                  <a:lnTo>
                    <a:pt x="220" y="26"/>
                  </a:lnTo>
                  <a:lnTo>
                    <a:pt x="237" y="23"/>
                  </a:lnTo>
                  <a:lnTo>
                    <a:pt x="254" y="20"/>
                  </a:lnTo>
                  <a:lnTo>
                    <a:pt x="275" y="16"/>
                  </a:lnTo>
                  <a:lnTo>
                    <a:pt x="295" y="13"/>
                  </a:lnTo>
                  <a:lnTo>
                    <a:pt x="315" y="9"/>
                  </a:lnTo>
                  <a:lnTo>
                    <a:pt x="334" y="6"/>
                  </a:lnTo>
                  <a:lnTo>
                    <a:pt x="350" y="4"/>
                  </a:lnTo>
                  <a:lnTo>
                    <a:pt x="363" y="2"/>
                  </a:lnTo>
                  <a:lnTo>
                    <a:pt x="371" y="1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86"/>
            <p:cNvSpPr>
              <a:spLocks/>
            </p:cNvSpPr>
            <p:nvPr/>
          </p:nvSpPr>
          <p:spPr bwMode="auto">
            <a:xfrm>
              <a:off x="2833688" y="3441700"/>
              <a:ext cx="174625" cy="138113"/>
            </a:xfrm>
            <a:custGeom>
              <a:avLst/>
              <a:gdLst>
                <a:gd name="T0" fmla="*/ 348 w 1211"/>
                <a:gd name="T1" fmla="*/ 0 h 954"/>
                <a:gd name="T2" fmla="*/ 369 w 1211"/>
                <a:gd name="T3" fmla="*/ 2 h 954"/>
                <a:gd name="T4" fmla="*/ 389 w 1211"/>
                <a:gd name="T5" fmla="*/ 9 h 954"/>
                <a:gd name="T6" fmla="*/ 406 w 1211"/>
                <a:gd name="T7" fmla="*/ 22 h 954"/>
                <a:gd name="T8" fmla="*/ 605 w 1211"/>
                <a:gd name="T9" fmla="*/ 202 h 954"/>
                <a:gd name="T10" fmla="*/ 804 w 1211"/>
                <a:gd name="T11" fmla="*/ 22 h 954"/>
                <a:gd name="T12" fmla="*/ 822 w 1211"/>
                <a:gd name="T13" fmla="*/ 9 h 954"/>
                <a:gd name="T14" fmla="*/ 842 w 1211"/>
                <a:gd name="T15" fmla="*/ 2 h 954"/>
                <a:gd name="T16" fmla="*/ 862 w 1211"/>
                <a:gd name="T17" fmla="*/ 0 h 954"/>
                <a:gd name="T18" fmla="*/ 884 w 1211"/>
                <a:gd name="T19" fmla="*/ 4 h 954"/>
                <a:gd name="T20" fmla="*/ 976 w 1211"/>
                <a:gd name="T21" fmla="*/ 32 h 954"/>
                <a:gd name="T22" fmla="*/ 979 w 1211"/>
                <a:gd name="T23" fmla="*/ 33 h 954"/>
                <a:gd name="T24" fmla="*/ 1019 w 1211"/>
                <a:gd name="T25" fmla="*/ 49 h 954"/>
                <a:gd name="T26" fmla="*/ 1056 w 1211"/>
                <a:gd name="T27" fmla="*/ 71 h 954"/>
                <a:gd name="T28" fmla="*/ 1091 w 1211"/>
                <a:gd name="T29" fmla="*/ 96 h 954"/>
                <a:gd name="T30" fmla="*/ 1121 w 1211"/>
                <a:gd name="T31" fmla="*/ 125 h 954"/>
                <a:gd name="T32" fmla="*/ 1147 w 1211"/>
                <a:gd name="T33" fmla="*/ 157 h 954"/>
                <a:gd name="T34" fmla="*/ 1169 w 1211"/>
                <a:gd name="T35" fmla="*/ 193 h 954"/>
                <a:gd name="T36" fmla="*/ 1187 w 1211"/>
                <a:gd name="T37" fmla="*/ 231 h 954"/>
                <a:gd name="T38" fmla="*/ 1200 w 1211"/>
                <a:gd name="T39" fmla="*/ 272 h 954"/>
                <a:gd name="T40" fmla="*/ 1209 w 1211"/>
                <a:gd name="T41" fmla="*/ 313 h 954"/>
                <a:gd name="T42" fmla="*/ 1211 w 1211"/>
                <a:gd name="T43" fmla="*/ 357 h 954"/>
                <a:gd name="T44" fmla="*/ 1211 w 1211"/>
                <a:gd name="T45" fmla="*/ 872 h 954"/>
                <a:gd name="T46" fmla="*/ 1209 w 1211"/>
                <a:gd name="T47" fmla="*/ 894 h 954"/>
                <a:gd name="T48" fmla="*/ 1200 w 1211"/>
                <a:gd name="T49" fmla="*/ 914 h 954"/>
                <a:gd name="T50" fmla="*/ 1187 w 1211"/>
                <a:gd name="T51" fmla="*/ 930 h 954"/>
                <a:gd name="T52" fmla="*/ 1170 w 1211"/>
                <a:gd name="T53" fmla="*/ 943 h 954"/>
                <a:gd name="T54" fmla="*/ 1151 w 1211"/>
                <a:gd name="T55" fmla="*/ 951 h 954"/>
                <a:gd name="T56" fmla="*/ 1129 w 1211"/>
                <a:gd name="T57" fmla="*/ 954 h 954"/>
                <a:gd name="T58" fmla="*/ 82 w 1211"/>
                <a:gd name="T59" fmla="*/ 954 h 954"/>
                <a:gd name="T60" fmla="*/ 60 w 1211"/>
                <a:gd name="T61" fmla="*/ 951 h 954"/>
                <a:gd name="T62" fmla="*/ 40 w 1211"/>
                <a:gd name="T63" fmla="*/ 943 h 954"/>
                <a:gd name="T64" fmla="*/ 24 w 1211"/>
                <a:gd name="T65" fmla="*/ 930 h 954"/>
                <a:gd name="T66" fmla="*/ 11 w 1211"/>
                <a:gd name="T67" fmla="*/ 914 h 954"/>
                <a:gd name="T68" fmla="*/ 3 w 1211"/>
                <a:gd name="T69" fmla="*/ 894 h 954"/>
                <a:gd name="T70" fmla="*/ 0 w 1211"/>
                <a:gd name="T71" fmla="*/ 872 h 954"/>
                <a:gd name="T72" fmla="*/ 0 w 1211"/>
                <a:gd name="T73" fmla="*/ 357 h 954"/>
                <a:gd name="T74" fmla="*/ 3 w 1211"/>
                <a:gd name="T75" fmla="*/ 313 h 954"/>
                <a:gd name="T76" fmla="*/ 10 w 1211"/>
                <a:gd name="T77" fmla="*/ 272 h 954"/>
                <a:gd name="T78" fmla="*/ 24 w 1211"/>
                <a:gd name="T79" fmla="*/ 231 h 954"/>
                <a:gd name="T80" fmla="*/ 41 w 1211"/>
                <a:gd name="T81" fmla="*/ 193 h 954"/>
                <a:gd name="T82" fmla="*/ 64 w 1211"/>
                <a:gd name="T83" fmla="*/ 157 h 954"/>
                <a:gd name="T84" fmla="*/ 91 w 1211"/>
                <a:gd name="T85" fmla="*/ 125 h 954"/>
                <a:gd name="T86" fmla="*/ 121 w 1211"/>
                <a:gd name="T87" fmla="*/ 96 h 954"/>
                <a:gd name="T88" fmla="*/ 155 w 1211"/>
                <a:gd name="T89" fmla="*/ 71 h 954"/>
                <a:gd name="T90" fmla="*/ 193 w 1211"/>
                <a:gd name="T91" fmla="*/ 49 h 954"/>
                <a:gd name="T92" fmla="*/ 233 w 1211"/>
                <a:gd name="T93" fmla="*/ 33 h 954"/>
                <a:gd name="T94" fmla="*/ 235 w 1211"/>
                <a:gd name="T95" fmla="*/ 32 h 954"/>
                <a:gd name="T96" fmla="*/ 328 w 1211"/>
                <a:gd name="T97" fmla="*/ 4 h 954"/>
                <a:gd name="T98" fmla="*/ 348 w 1211"/>
                <a:gd name="T99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11" h="954">
                  <a:moveTo>
                    <a:pt x="348" y="0"/>
                  </a:moveTo>
                  <a:lnTo>
                    <a:pt x="369" y="2"/>
                  </a:lnTo>
                  <a:lnTo>
                    <a:pt x="389" y="9"/>
                  </a:lnTo>
                  <a:lnTo>
                    <a:pt x="406" y="22"/>
                  </a:lnTo>
                  <a:lnTo>
                    <a:pt x="605" y="202"/>
                  </a:lnTo>
                  <a:lnTo>
                    <a:pt x="804" y="22"/>
                  </a:lnTo>
                  <a:lnTo>
                    <a:pt x="822" y="9"/>
                  </a:lnTo>
                  <a:lnTo>
                    <a:pt x="842" y="2"/>
                  </a:lnTo>
                  <a:lnTo>
                    <a:pt x="862" y="0"/>
                  </a:lnTo>
                  <a:lnTo>
                    <a:pt x="884" y="4"/>
                  </a:lnTo>
                  <a:lnTo>
                    <a:pt x="976" y="32"/>
                  </a:lnTo>
                  <a:lnTo>
                    <a:pt x="979" y="33"/>
                  </a:lnTo>
                  <a:lnTo>
                    <a:pt x="1019" y="49"/>
                  </a:lnTo>
                  <a:lnTo>
                    <a:pt x="1056" y="71"/>
                  </a:lnTo>
                  <a:lnTo>
                    <a:pt x="1091" y="96"/>
                  </a:lnTo>
                  <a:lnTo>
                    <a:pt x="1121" y="125"/>
                  </a:lnTo>
                  <a:lnTo>
                    <a:pt x="1147" y="157"/>
                  </a:lnTo>
                  <a:lnTo>
                    <a:pt x="1169" y="193"/>
                  </a:lnTo>
                  <a:lnTo>
                    <a:pt x="1187" y="231"/>
                  </a:lnTo>
                  <a:lnTo>
                    <a:pt x="1200" y="272"/>
                  </a:lnTo>
                  <a:lnTo>
                    <a:pt x="1209" y="313"/>
                  </a:lnTo>
                  <a:lnTo>
                    <a:pt x="1211" y="357"/>
                  </a:lnTo>
                  <a:lnTo>
                    <a:pt x="1211" y="872"/>
                  </a:lnTo>
                  <a:lnTo>
                    <a:pt x="1209" y="894"/>
                  </a:lnTo>
                  <a:lnTo>
                    <a:pt x="1200" y="914"/>
                  </a:lnTo>
                  <a:lnTo>
                    <a:pt x="1187" y="930"/>
                  </a:lnTo>
                  <a:lnTo>
                    <a:pt x="1170" y="943"/>
                  </a:lnTo>
                  <a:lnTo>
                    <a:pt x="1151" y="951"/>
                  </a:lnTo>
                  <a:lnTo>
                    <a:pt x="1129" y="954"/>
                  </a:lnTo>
                  <a:lnTo>
                    <a:pt x="82" y="954"/>
                  </a:lnTo>
                  <a:lnTo>
                    <a:pt x="60" y="951"/>
                  </a:lnTo>
                  <a:lnTo>
                    <a:pt x="40" y="943"/>
                  </a:lnTo>
                  <a:lnTo>
                    <a:pt x="24" y="930"/>
                  </a:lnTo>
                  <a:lnTo>
                    <a:pt x="11" y="914"/>
                  </a:lnTo>
                  <a:lnTo>
                    <a:pt x="3" y="894"/>
                  </a:lnTo>
                  <a:lnTo>
                    <a:pt x="0" y="872"/>
                  </a:lnTo>
                  <a:lnTo>
                    <a:pt x="0" y="357"/>
                  </a:lnTo>
                  <a:lnTo>
                    <a:pt x="3" y="313"/>
                  </a:lnTo>
                  <a:lnTo>
                    <a:pt x="10" y="272"/>
                  </a:lnTo>
                  <a:lnTo>
                    <a:pt x="24" y="231"/>
                  </a:lnTo>
                  <a:lnTo>
                    <a:pt x="41" y="193"/>
                  </a:lnTo>
                  <a:lnTo>
                    <a:pt x="64" y="157"/>
                  </a:lnTo>
                  <a:lnTo>
                    <a:pt x="91" y="125"/>
                  </a:lnTo>
                  <a:lnTo>
                    <a:pt x="121" y="96"/>
                  </a:lnTo>
                  <a:lnTo>
                    <a:pt x="155" y="71"/>
                  </a:lnTo>
                  <a:lnTo>
                    <a:pt x="193" y="49"/>
                  </a:lnTo>
                  <a:lnTo>
                    <a:pt x="233" y="33"/>
                  </a:lnTo>
                  <a:lnTo>
                    <a:pt x="235" y="32"/>
                  </a:lnTo>
                  <a:lnTo>
                    <a:pt x="328" y="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87"/>
            <p:cNvSpPr>
              <a:spLocks/>
            </p:cNvSpPr>
            <p:nvPr/>
          </p:nvSpPr>
          <p:spPr bwMode="auto">
            <a:xfrm>
              <a:off x="2871788" y="3333750"/>
              <a:ext cx="100012" cy="100013"/>
            </a:xfrm>
            <a:custGeom>
              <a:avLst/>
              <a:gdLst>
                <a:gd name="T0" fmla="*/ 344 w 689"/>
                <a:gd name="T1" fmla="*/ 0 h 692"/>
                <a:gd name="T2" fmla="*/ 391 w 689"/>
                <a:gd name="T3" fmla="*/ 3 h 692"/>
                <a:gd name="T4" fmla="*/ 436 w 689"/>
                <a:gd name="T5" fmla="*/ 12 h 692"/>
                <a:gd name="T6" fmla="*/ 478 w 689"/>
                <a:gd name="T7" fmla="*/ 27 h 692"/>
                <a:gd name="T8" fmla="*/ 519 w 689"/>
                <a:gd name="T9" fmla="*/ 48 h 692"/>
                <a:gd name="T10" fmla="*/ 555 w 689"/>
                <a:gd name="T11" fmla="*/ 72 h 692"/>
                <a:gd name="T12" fmla="*/ 588 w 689"/>
                <a:gd name="T13" fmla="*/ 101 h 692"/>
                <a:gd name="T14" fmla="*/ 617 w 689"/>
                <a:gd name="T15" fmla="*/ 134 h 692"/>
                <a:gd name="T16" fmla="*/ 642 w 689"/>
                <a:gd name="T17" fmla="*/ 172 h 692"/>
                <a:gd name="T18" fmla="*/ 662 w 689"/>
                <a:gd name="T19" fmla="*/ 211 h 692"/>
                <a:gd name="T20" fmla="*/ 676 w 689"/>
                <a:gd name="T21" fmla="*/ 254 h 692"/>
                <a:gd name="T22" fmla="*/ 685 w 689"/>
                <a:gd name="T23" fmla="*/ 299 h 692"/>
                <a:gd name="T24" fmla="*/ 689 w 689"/>
                <a:gd name="T25" fmla="*/ 346 h 692"/>
                <a:gd name="T26" fmla="*/ 685 w 689"/>
                <a:gd name="T27" fmla="*/ 393 h 692"/>
                <a:gd name="T28" fmla="*/ 676 w 689"/>
                <a:gd name="T29" fmla="*/ 437 h 692"/>
                <a:gd name="T30" fmla="*/ 662 w 689"/>
                <a:gd name="T31" fmla="*/ 480 h 692"/>
                <a:gd name="T32" fmla="*/ 642 w 689"/>
                <a:gd name="T33" fmla="*/ 520 h 692"/>
                <a:gd name="T34" fmla="*/ 617 w 689"/>
                <a:gd name="T35" fmla="*/ 557 h 692"/>
                <a:gd name="T36" fmla="*/ 588 w 689"/>
                <a:gd name="T37" fmla="*/ 591 h 692"/>
                <a:gd name="T38" fmla="*/ 555 w 689"/>
                <a:gd name="T39" fmla="*/ 620 h 692"/>
                <a:gd name="T40" fmla="*/ 519 w 689"/>
                <a:gd name="T41" fmla="*/ 644 h 692"/>
                <a:gd name="T42" fmla="*/ 478 w 689"/>
                <a:gd name="T43" fmla="*/ 665 h 692"/>
                <a:gd name="T44" fmla="*/ 436 w 689"/>
                <a:gd name="T45" fmla="*/ 679 h 692"/>
                <a:gd name="T46" fmla="*/ 391 w 689"/>
                <a:gd name="T47" fmla="*/ 688 h 692"/>
                <a:gd name="T48" fmla="*/ 344 w 689"/>
                <a:gd name="T49" fmla="*/ 692 h 692"/>
                <a:gd name="T50" fmla="*/ 298 w 689"/>
                <a:gd name="T51" fmla="*/ 688 h 692"/>
                <a:gd name="T52" fmla="*/ 253 w 689"/>
                <a:gd name="T53" fmla="*/ 679 h 692"/>
                <a:gd name="T54" fmla="*/ 211 w 689"/>
                <a:gd name="T55" fmla="*/ 665 h 692"/>
                <a:gd name="T56" fmla="*/ 171 w 689"/>
                <a:gd name="T57" fmla="*/ 644 h 692"/>
                <a:gd name="T58" fmla="*/ 135 w 689"/>
                <a:gd name="T59" fmla="*/ 620 h 692"/>
                <a:gd name="T60" fmla="*/ 102 w 689"/>
                <a:gd name="T61" fmla="*/ 591 h 692"/>
                <a:gd name="T62" fmla="*/ 73 w 689"/>
                <a:gd name="T63" fmla="*/ 557 h 692"/>
                <a:gd name="T64" fmla="*/ 48 w 689"/>
                <a:gd name="T65" fmla="*/ 520 h 692"/>
                <a:gd name="T66" fmla="*/ 27 w 689"/>
                <a:gd name="T67" fmla="*/ 480 h 692"/>
                <a:gd name="T68" fmla="*/ 13 w 689"/>
                <a:gd name="T69" fmla="*/ 437 h 692"/>
                <a:gd name="T70" fmla="*/ 3 w 689"/>
                <a:gd name="T71" fmla="*/ 393 h 692"/>
                <a:gd name="T72" fmla="*/ 0 w 689"/>
                <a:gd name="T73" fmla="*/ 346 h 692"/>
                <a:gd name="T74" fmla="*/ 3 w 689"/>
                <a:gd name="T75" fmla="*/ 299 h 692"/>
                <a:gd name="T76" fmla="*/ 13 w 689"/>
                <a:gd name="T77" fmla="*/ 254 h 692"/>
                <a:gd name="T78" fmla="*/ 27 w 689"/>
                <a:gd name="T79" fmla="*/ 211 h 692"/>
                <a:gd name="T80" fmla="*/ 48 w 689"/>
                <a:gd name="T81" fmla="*/ 172 h 692"/>
                <a:gd name="T82" fmla="*/ 73 w 689"/>
                <a:gd name="T83" fmla="*/ 134 h 692"/>
                <a:gd name="T84" fmla="*/ 102 w 689"/>
                <a:gd name="T85" fmla="*/ 101 h 692"/>
                <a:gd name="T86" fmla="*/ 135 w 689"/>
                <a:gd name="T87" fmla="*/ 72 h 692"/>
                <a:gd name="T88" fmla="*/ 171 w 689"/>
                <a:gd name="T89" fmla="*/ 48 h 692"/>
                <a:gd name="T90" fmla="*/ 211 w 689"/>
                <a:gd name="T91" fmla="*/ 27 h 692"/>
                <a:gd name="T92" fmla="*/ 253 w 689"/>
                <a:gd name="T93" fmla="*/ 12 h 692"/>
                <a:gd name="T94" fmla="*/ 298 w 689"/>
                <a:gd name="T95" fmla="*/ 3 h 692"/>
                <a:gd name="T96" fmla="*/ 344 w 689"/>
                <a:gd name="T9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692">
                  <a:moveTo>
                    <a:pt x="344" y="0"/>
                  </a:moveTo>
                  <a:lnTo>
                    <a:pt x="391" y="3"/>
                  </a:lnTo>
                  <a:lnTo>
                    <a:pt x="436" y="12"/>
                  </a:lnTo>
                  <a:lnTo>
                    <a:pt x="478" y="27"/>
                  </a:lnTo>
                  <a:lnTo>
                    <a:pt x="519" y="48"/>
                  </a:lnTo>
                  <a:lnTo>
                    <a:pt x="555" y="72"/>
                  </a:lnTo>
                  <a:lnTo>
                    <a:pt x="588" y="101"/>
                  </a:lnTo>
                  <a:lnTo>
                    <a:pt x="617" y="134"/>
                  </a:lnTo>
                  <a:lnTo>
                    <a:pt x="642" y="172"/>
                  </a:lnTo>
                  <a:lnTo>
                    <a:pt x="662" y="211"/>
                  </a:lnTo>
                  <a:lnTo>
                    <a:pt x="676" y="254"/>
                  </a:lnTo>
                  <a:lnTo>
                    <a:pt x="685" y="299"/>
                  </a:lnTo>
                  <a:lnTo>
                    <a:pt x="689" y="346"/>
                  </a:lnTo>
                  <a:lnTo>
                    <a:pt x="685" y="393"/>
                  </a:lnTo>
                  <a:lnTo>
                    <a:pt x="676" y="437"/>
                  </a:lnTo>
                  <a:lnTo>
                    <a:pt x="662" y="480"/>
                  </a:lnTo>
                  <a:lnTo>
                    <a:pt x="642" y="520"/>
                  </a:lnTo>
                  <a:lnTo>
                    <a:pt x="617" y="557"/>
                  </a:lnTo>
                  <a:lnTo>
                    <a:pt x="588" y="591"/>
                  </a:lnTo>
                  <a:lnTo>
                    <a:pt x="555" y="620"/>
                  </a:lnTo>
                  <a:lnTo>
                    <a:pt x="519" y="644"/>
                  </a:lnTo>
                  <a:lnTo>
                    <a:pt x="478" y="665"/>
                  </a:lnTo>
                  <a:lnTo>
                    <a:pt x="436" y="679"/>
                  </a:lnTo>
                  <a:lnTo>
                    <a:pt x="391" y="688"/>
                  </a:lnTo>
                  <a:lnTo>
                    <a:pt x="344" y="692"/>
                  </a:lnTo>
                  <a:lnTo>
                    <a:pt x="298" y="688"/>
                  </a:lnTo>
                  <a:lnTo>
                    <a:pt x="253" y="679"/>
                  </a:lnTo>
                  <a:lnTo>
                    <a:pt x="211" y="665"/>
                  </a:lnTo>
                  <a:lnTo>
                    <a:pt x="171" y="644"/>
                  </a:lnTo>
                  <a:lnTo>
                    <a:pt x="135" y="620"/>
                  </a:lnTo>
                  <a:lnTo>
                    <a:pt x="102" y="591"/>
                  </a:lnTo>
                  <a:lnTo>
                    <a:pt x="73" y="557"/>
                  </a:lnTo>
                  <a:lnTo>
                    <a:pt x="48" y="520"/>
                  </a:lnTo>
                  <a:lnTo>
                    <a:pt x="27" y="480"/>
                  </a:lnTo>
                  <a:lnTo>
                    <a:pt x="13" y="437"/>
                  </a:lnTo>
                  <a:lnTo>
                    <a:pt x="3" y="393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4"/>
                  </a:lnTo>
                  <a:lnTo>
                    <a:pt x="27" y="211"/>
                  </a:lnTo>
                  <a:lnTo>
                    <a:pt x="48" y="172"/>
                  </a:lnTo>
                  <a:lnTo>
                    <a:pt x="73" y="134"/>
                  </a:lnTo>
                  <a:lnTo>
                    <a:pt x="102" y="101"/>
                  </a:lnTo>
                  <a:lnTo>
                    <a:pt x="135" y="72"/>
                  </a:lnTo>
                  <a:lnTo>
                    <a:pt x="171" y="48"/>
                  </a:lnTo>
                  <a:lnTo>
                    <a:pt x="211" y="27"/>
                  </a:lnTo>
                  <a:lnTo>
                    <a:pt x="253" y="12"/>
                  </a:lnTo>
                  <a:lnTo>
                    <a:pt x="298" y="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288"/>
            <p:cNvSpPr>
              <a:spLocks/>
            </p:cNvSpPr>
            <p:nvPr/>
          </p:nvSpPr>
          <p:spPr bwMode="auto">
            <a:xfrm>
              <a:off x="2516188" y="3441700"/>
              <a:ext cx="174625" cy="138113"/>
            </a:xfrm>
            <a:custGeom>
              <a:avLst/>
              <a:gdLst>
                <a:gd name="T0" fmla="*/ 348 w 1211"/>
                <a:gd name="T1" fmla="*/ 0 h 954"/>
                <a:gd name="T2" fmla="*/ 369 w 1211"/>
                <a:gd name="T3" fmla="*/ 2 h 954"/>
                <a:gd name="T4" fmla="*/ 389 w 1211"/>
                <a:gd name="T5" fmla="*/ 9 h 954"/>
                <a:gd name="T6" fmla="*/ 406 w 1211"/>
                <a:gd name="T7" fmla="*/ 22 h 954"/>
                <a:gd name="T8" fmla="*/ 605 w 1211"/>
                <a:gd name="T9" fmla="*/ 202 h 954"/>
                <a:gd name="T10" fmla="*/ 804 w 1211"/>
                <a:gd name="T11" fmla="*/ 22 h 954"/>
                <a:gd name="T12" fmla="*/ 822 w 1211"/>
                <a:gd name="T13" fmla="*/ 9 h 954"/>
                <a:gd name="T14" fmla="*/ 842 w 1211"/>
                <a:gd name="T15" fmla="*/ 2 h 954"/>
                <a:gd name="T16" fmla="*/ 863 w 1211"/>
                <a:gd name="T17" fmla="*/ 0 h 954"/>
                <a:gd name="T18" fmla="*/ 884 w 1211"/>
                <a:gd name="T19" fmla="*/ 4 h 954"/>
                <a:gd name="T20" fmla="*/ 977 w 1211"/>
                <a:gd name="T21" fmla="*/ 32 h 954"/>
                <a:gd name="T22" fmla="*/ 979 w 1211"/>
                <a:gd name="T23" fmla="*/ 33 h 954"/>
                <a:gd name="T24" fmla="*/ 1019 w 1211"/>
                <a:gd name="T25" fmla="*/ 49 h 954"/>
                <a:gd name="T26" fmla="*/ 1056 w 1211"/>
                <a:gd name="T27" fmla="*/ 71 h 954"/>
                <a:gd name="T28" fmla="*/ 1091 w 1211"/>
                <a:gd name="T29" fmla="*/ 96 h 954"/>
                <a:gd name="T30" fmla="*/ 1121 w 1211"/>
                <a:gd name="T31" fmla="*/ 125 h 954"/>
                <a:gd name="T32" fmla="*/ 1147 w 1211"/>
                <a:gd name="T33" fmla="*/ 157 h 954"/>
                <a:gd name="T34" fmla="*/ 1169 w 1211"/>
                <a:gd name="T35" fmla="*/ 193 h 954"/>
                <a:gd name="T36" fmla="*/ 1187 w 1211"/>
                <a:gd name="T37" fmla="*/ 231 h 954"/>
                <a:gd name="T38" fmla="*/ 1200 w 1211"/>
                <a:gd name="T39" fmla="*/ 272 h 954"/>
                <a:gd name="T40" fmla="*/ 1209 w 1211"/>
                <a:gd name="T41" fmla="*/ 313 h 954"/>
                <a:gd name="T42" fmla="*/ 1211 w 1211"/>
                <a:gd name="T43" fmla="*/ 357 h 954"/>
                <a:gd name="T44" fmla="*/ 1211 w 1211"/>
                <a:gd name="T45" fmla="*/ 872 h 954"/>
                <a:gd name="T46" fmla="*/ 1209 w 1211"/>
                <a:gd name="T47" fmla="*/ 894 h 954"/>
                <a:gd name="T48" fmla="*/ 1200 w 1211"/>
                <a:gd name="T49" fmla="*/ 914 h 954"/>
                <a:gd name="T50" fmla="*/ 1187 w 1211"/>
                <a:gd name="T51" fmla="*/ 930 h 954"/>
                <a:gd name="T52" fmla="*/ 1170 w 1211"/>
                <a:gd name="T53" fmla="*/ 943 h 954"/>
                <a:gd name="T54" fmla="*/ 1151 w 1211"/>
                <a:gd name="T55" fmla="*/ 951 h 954"/>
                <a:gd name="T56" fmla="*/ 1129 w 1211"/>
                <a:gd name="T57" fmla="*/ 954 h 954"/>
                <a:gd name="T58" fmla="*/ 83 w 1211"/>
                <a:gd name="T59" fmla="*/ 954 h 954"/>
                <a:gd name="T60" fmla="*/ 60 w 1211"/>
                <a:gd name="T61" fmla="*/ 951 h 954"/>
                <a:gd name="T62" fmla="*/ 40 w 1211"/>
                <a:gd name="T63" fmla="*/ 943 h 954"/>
                <a:gd name="T64" fmla="*/ 24 w 1211"/>
                <a:gd name="T65" fmla="*/ 930 h 954"/>
                <a:gd name="T66" fmla="*/ 11 w 1211"/>
                <a:gd name="T67" fmla="*/ 914 h 954"/>
                <a:gd name="T68" fmla="*/ 3 w 1211"/>
                <a:gd name="T69" fmla="*/ 894 h 954"/>
                <a:gd name="T70" fmla="*/ 0 w 1211"/>
                <a:gd name="T71" fmla="*/ 872 h 954"/>
                <a:gd name="T72" fmla="*/ 0 w 1211"/>
                <a:gd name="T73" fmla="*/ 357 h 954"/>
                <a:gd name="T74" fmla="*/ 3 w 1211"/>
                <a:gd name="T75" fmla="*/ 313 h 954"/>
                <a:gd name="T76" fmla="*/ 10 w 1211"/>
                <a:gd name="T77" fmla="*/ 272 h 954"/>
                <a:gd name="T78" fmla="*/ 24 w 1211"/>
                <a:gd name="T79" fmla="*/ 231 h 954"/>
                <a:gd name="T80" fmla="*/ 41 w 1211"/>
                <a:gd name="T81" fmla="*/ 193 h 954"/>
                <a:gd name="T82" fmla="*/ 64 w 1211"/>
                <a:gd name="T83" fmla="*/ 157 h 954"/>
                <a:gd name="T84" fmla="*/ 91 w 1211"/>
                <a:gd name="T85" fmla="*/ 125 h 954"/>
                <a:gd name="T86" fmla="*/ 121 w 1211"/>
                <a:gd name="T87" fmla="*/ 96 h 954"/>
                <a:gd name="T88" fmla="*/ 156 w 1211"/>
                <a:gd name="T89" fmla="*/ 71 h 954"/>
                <a:gd name="T90" fmla="*/ 193 w 1211"/>
                <a:gd name="T91" fmla="*/ 49 h 954"/>
                <a:gd name="T92" fmla="*/ 233 w 1211"/>
                <a:gd name="T93" fmla="*/ 33 h 954"/>
                <a:gd name="T94" fmla="*/ 235 w 1211"/>
                <a:gd name="T95" fmla="*/ 32 h 954"/>
                <a:gd name="T96" fmla="*/ 243 w 1211"/>
                <a:gd name="T97" fmla="*/ 30 h 954"/>
                <a:gd name="T98" fmla="*/ 254 w 1211"/>
                <a:gd name="T99" fmla="*/ 26 h 954"/>
                <a:gd name="T100" fmla="*/ 266 w 1211"/>
                <a:gd name="T101" fmla="*/ 23 h 954"/>
                <a:gd name="T102" fmla="*/ 280 w 1211"/>
                <a:gd name="T103" fmla="*/ 19 h 954"/>
                <a:gd name="T104" fmla="*/ 294 w 1211"/>
                <a:gd name="T105" fmla="*/ 13 h 954"/>
                <a:gd name="T106" fmla="*/ 307 w 1211"/>
                <a:gd name="T107" fmla="*/ 10 h 954"/>
                <a:gd name="T108" fmla="*/ 317 w 1211"/>
                <a:gd name="T109" fmla="*/ 7 h 954"/>
                <a:gd name="T110" fmla="*/ 324 w 1211"/>
                <a:gd name="T111" fmla="*/ 4 h 954"/>
                <a:gd name="T112" fmla="*/ 328 w 1211"/>
                <a:gd name="T113" fmla="*/ 4 h 954"/>
                <a:gd name="T114" fmla="*/ 348 w 1211"/>
                <a:gd name="T115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1" h="954">
                  <a:moveTo>
                    <a:pt x="348" y="0"/>
                  </a:moveTo>
                  <a:lnTo>
                    <a:pt x="369" y="2"/>
                  </a:lnTo>
                  <a:lnTo>
                    <a:pt x="389" y="9"/>
                  </a:lnTo>
                  <a:lnTo>
                    <a:pt x="406" y="22"/>
                  </a:lnTo>
                  <a:lnTo>
                    <a:pt x="605" y="202"/>
                  </a:lnTo>
                  <a:lnTo>
                    <a:pt x="804" y="22"/>
                  </a:lnTo>
                  <a:lnTo>
                    <a:pt x="822" y="9"/>
                  </a:lnTo>
                  <a:lnTo>
                    <a:pt x="842" y="2"/>
                  </a:lnTo>
                  <a:lnTo>
                    <a:pt x="863" y="0"/>
                  </a:lnTo>
                  <a:lnTo>
                    <a:pt x="884" y="4"/>
                  </a:lnTo>
                  <a:lnTo>
                    <a:pt x="977" y="32"/>
                  </a:lnTo>
                  <a:lnTo>
                    <a:pt x="979" y="33"/>
                  </a:lnTo>
                  <a:lnTo>
                    <a:pt x="1019" y="49"/>
                  </a:lnTo>
                  <a:lnTo>
                    <a:pt x="1056" y="71"/>
                  </a:lnTo>
                  <a:lnTo>
                    <a:pt x="1091" y="96"/>
                  </a:lnTo>
                  <a:lnTo>
                    <a:pt x="1121" y="125"/>
                  </a:lnTo>
                  <a:lnTo>
                    <a:pt x="1147" y="157"/>
                  </a:lnTo>
                  <a:lnTo>
                    <a:pt x="1169" y="193"/>
                  </a:lnTo>
                  <a:lnTo>
                    <a:pt x="1187" y="231"/>
                  </a:lnTo>
                  <a:lnTo>
                    <a:pt x="1200" y="272"/>
                  </a:lnTo>
                  <a:lnTo>
                    <a:pt x="1209" y="313"/>
                  </a:lnTo>
                  <a:lnTo>
                    <a:pt x="1211" y="357"/>
                  </a:lnTo>
                  <a:lnTo>
                    <a:pt x="1211" y="872"/>
                  </a:lnTo>
                  <a:lnTo>
                    <a:pt x="1209" y="894"/>
                  </a:lnTo>
                  <a:lnTo>
                    <a:pt x="1200" y="914"/>
                  </a:lnTo>
                  <a:lnTo>
                    <a:pt x="1187" y="930"/>
                  </a:lnTo>
                  <a:lnTo>
                    <a:pt x="1170" y="943"/>
                  </a:lnTo>
                  <a:lnTo>
                    <a:pt x="1151" y="951"/>
                  </a:lnTo>
                  <a:lnTo>
                    <a:pt x="1129" y="954"/>
                  </a:lnTo>
                  <a:lnTo>
                    <a:pt x="83" y="954"/>
                  </a:lnTo>
                  <a:lnTo>
                    <a:pt x="60" y="951"/>
                  </a:lnTo>
                  <a:lnTo>
                    <a:pt x="40" y="943"/>
                  </a:lnTo>
                  <a:lnTo>
                    <a:pt x="24" y="930"/>
                  </a:lnTo>
                  <a:lnTo>
                    <a:pt x="11" y="914"/>
                  </a:lnTo>
                  <a:lnTo>
                    <a:pt x="3" y="894"/>
                  </a:lnTo>
                  <a:lnTo>
                    <a:pt x="0" y="872"/>
                  </a:lnTo>
                  <a:lnTo>
                    <a:pt x="0" y="357"/>
                  </a:lnTo>
                  <a:lnTo>
                    <a:pt x="3" y="313"/>
                  </a:lnTo>
                  <a:lnTo>
                    <a:pt x="10" y="272"/>
                  </a:lnTo>
                  <a:lnTo>
                    <a:pt x="24" y="231"/>
                  </a:lnTo>
                  <a:lnTo>
                    <a:pt x="41" y="193"/>
                  </a:lnTo>
                  <a:lnTo>
                    <a:pt x="64" y="157"/>
                  </a:lnTo>
                  <a:lnTo>
                    <a:pt x="91" y="125"/>
                  </a:lnTo>
                  <a:lnTo>
                    <a:pt x="121" y="96"/>
                  </a:lnTo>
                  <a:lnTo>
                    <a:pt x="156" y="71"/>
                  </a:lnTo>
                  <a:lnTo>
                    <a:pt x="193" y="49"/>
                  </a:lnTo>
                  <a:lnTo>
                    <a:pt x="233" y="33"/>
                  </a:lnTo>
                  <a:lnTo>
                    <a:pt x="235" y="32"/>
                  </a:lnTo>
                  <a:lnTo>
                    <a:pt x="243" y="30"/>
                  </a:lnTo>
                  <a:lnTo>
                    <a:pt x="254" y="26"/>
                  </a:lnTo>
                  <a:lnTo>
                    <a:pt x="266" y="23"/>
                  </a:lnTo>
                  <a:lnTo>
                    <a:pt x="280" y="19"/>
                  </a:lnTo>
                  <a:lnTo>
                    <a:pt x="294" y="13"/>
                  </a:lnTo>
                  <a:lnTo>
                    <a:pt x="307" y="10"/>
                  </a:lnTo>
                  <a:lnTo>
                    <a:pt x="317" y="7"/>
                  </a:lnTo>
                  <a:lnTo>
                    <a:pt x="324" y="4"/>
                  </a:lnTo>
                  <a:lnTo>
                    <a:pt x="328" y="4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289"/>
            <p:cNvSpPr>
              <a:spLocks/>
            </p:cNvSpPr>
            <p:nvPr/>
          </p:nvSpPr>
          <p:spPr bwMode="auto">
            <a:xfrm>
              <a:off x="2554288" y="3333750"/>
              <a:ext cx="98425" cy="100013"/>
            </a:xfrm>
            <a:custGeom>
              <a:avLst/>
              <a:gdLst>
                <a:gd name="T0" fmla="*/ 344 w 689"/>
                <a:gd name="T1" fmla="*/ 0 h 692"/>
                <a:gd name="T2" fmla="*/ 391 w 689"/>
                <a:gd name="T3" fmla="*/ 3 h 692"/>
                <a:gd name="T4" fmla="*/ 436 w 689"/>
                <a:gd name="T5" fmla="*/ 12 h 692"/>
                <a:gd name="T6" fmla="*/ 478 w 689"/>
                <a:gd name="T7" fmla="*/ 27 h 692"/>
                <a:gd name="T8" fmla="*/ 519 w 689"/>
                <a:gd name="T9" fmla="*/ 48 h 692"/>
                <a:gd name="T10" fmla="*/ 555 w 689"/>
                <a:gd name="T11" fmla="*/ 72 h 692"/>
                <a:gd name="T12" fmla="*/ 588 w 689"/>
                <a:gd name="T13" fmla="*/ 101 h 692"/>
                <a:gd name="T14" fmla="*/ 617 w 689"/>
                <a:gd name="T15" fmla="*/ 134 h 692"/>
                <a:gd name="T16" fmla="*/ 642 w 689"/>
                <a:gd name="T17" fmla="*/ 172 h 692"/>
                <a:gd name="T18" fmla="*/ 662 w 689"/>
                <a:gd name="T19" fmla="*/ 211 h 692"/>
                <a:gd name="T20" fmla="*/ 676 w 689"/>
                <a:gd name="T21" fmla="*/ 254 h 692"/>
                <a:gd name="T22" fmla="*/ 685 w 689"/>
                <a:gd name="T23" fmla="*/ 299 h 692"/>
                <a:gd name="T24" fmla="*/ 689 w 689"/>
                <a:gd name="T25" fmla="*/ 346 h 692"/>
                <a:gd name="T26" fmla="*/ 685 w 689"/>
                <a:gd name="T27" fmla="*/ 393 h 692"/>
                <a:gd name="T28" fmla="*/ 676 w 689"/>
                <a:gd name="T29" fmla="*/ 437 h 692"/>
                <a:gd name="T30" fmla="*/ 662 w 689"/>
                <a:gd name="T31" fmla="*/ 480 h 692"/>
                <a:gd name="T32" fmla="*/ 642 w 689"/>
                <a:gd name="T33" fmla="*/ 520 h 692"/>
                <a:gd name="T34" fmla="*/ 617 w 689"/>
                <a:gd name="T35" fmla="*/ 557 h 692"/>
                <a:gd name="T36" fmla="*/ 588 w 689"/>
                <a:gd name="T37" fmla="*/ 591 h 692"/>
                <a:gd name="T38" fmla="*/ 555 w 689"/>
                <a:gd name="T39" fmla="*/ 620 h 692"/>
                <a:gd name="T40" fmla="*/ 519 w 689"/>
                <a:gd name="T41" fmla="*/ 644 h 692"/>
                <a:gd name="T42" fmla="*/ 478 w 689"/>
                <a:gd name="T43" fmla="*/ 665 h 692"/>
                <a:gd name="T44" fmla="*/ 436 w 689"/>
                <a:gd name="T45" fmla="*/ 679 h 692"/>
                <a:gd name="T46" fmla="*/ 391 w 689"/>
                <a:gd name="T47" fmla="*/ 688 h 692"/>
                <a:gd name="T48" fmla="*/ 344 w 689"/>
                <a:gd name="T49" fmla="*/ 692 h 692"/>
                <a:gd name="T50" fmla="*/ 298 w 689"/>
                <a:gd name="T51" fmla="*/ 688 h 692"/>
                <a:gd name="T52" fmla="*/ 253 w 689"/>
                <a:gd name="T53" fmla="*/ 679 h 692"/>
                <a:gd name="T54" fmla="*/ 211 w 689"/>
                <a:gd name="T55" fmla="*/ 665 h 692"/>
                <a:gd name="T56" fmla="*/ 171 w 689"/>
                <a:gd name="T57" fmla="*/ 644 h 692"/>
                <a:gd name="T58" fmla="*/ 135 w 689"/>
                <a:gd name="T59" fmla="*/ 620 h 692"/>
                <a:gd name="T60" fmla="*/ 102 w 689"/>
                <a:gd name="T61" fmla="*/ 591 h 692"/>
                <a:gd name="T62" fmla="*/ 73 w 689"/>
                <a:gd name="T63" fmla="*/ 557 h 692"/>
                <a:gd name="T64" fmla="*/ 48 w 689"/>
                <a:gd name="T65" fmla="*/ 520 h 692"/>
                <a:gd name="T66" fmla="*/ 27 w 689"/>
                <a:gd name="T67" fmla="*/ 480 h 692"/>
                <a:gd name="T68" fmla="*/ 13 w 689"/>
                <a:gd name="T69" fmla="*/ 437 h 692"/>
                <a:gd name="T70" fmla="*/ 3 w 689"/>
                <a:gd name="T71" fmla="*/ 393 h 692"/>
                <a:gd name="T72" fmla="*/ 0 w 689"/>
                <a:gd name="T73" fmla="*/ 346 h 692"/>
                <a:gd name="T74" fmla="*/ 3 w 689"/>
                <a:gd name="T75" fmla="*/ 299 h 692"/>
                <a:gd name="T76" fmla="*/ 13 w 689"/>
                <a:gd name="T77" fmla="*/ 254 h 692"/>
                <a:gd name="T78" fmla="*/ 27 w 689"/>
                <a:gd name="T79" fmla="*/ 211 h 692"/>
                <a:gd name="T80" fmla="*/ 48 w 689"/>
                <a:gd name="T81" fmla="*/ 172 h 692"/>
                <a:gd name="T82" fmla="*/ 73 w 689"/>
                <a:gd name="T83" fmla="*/ 134 h 692"/>
                <a:gd name="T84" fmla="*/ 102 w 689"/>
                <a:gd name="T85" fmla="*/ 101 h 692"/>
                <a:gd name="T86" fmla="*/ 135 w 689"/>
                <a:gd name="T87" fmla="*/ 72 h 692"/>
                <a:gd name="T88" fmla="*/ 171 w 689"/>
                <a:gd name="T89" fmla="*/ 48 h 692"/>
                <a:gd name="T90" fmla="*/ 211 w 689"/>
                <a:gd name="T91" fmla="*/ 27 h 692"/>
                <a:gd name="T92" fmla="*/ 253 w 689"/>
                <a:gd name="T93" fmla="*/ 12 h 692"/>
                <a:gd name="T94" fmla="*/ 298 w 689"/>
                <a:gd name="T95" fmla="*/ 3 h 692"/>
                <a:gd name="T96" fmla="*/ 344 w 689"/>
                <a:gd name="T9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9" h="692">
                  <a:moveTo>
                    <a:pt x="344" y="0"/>
                  </a:moveTo>
                  <a:lnTo>
                    <a:pt x="391" y="3"/>
                  </a:lnTo>
                  <a:lnTo>
                    <a:pt x="436" y="12"/>
                  </a:lnTo>
                  <a:lnTo>
                    <a:pt x="478" y="27"/>
                  </a:lnTo>
                  <a:lnTo>
                    <a:pt x="519" y="48"/>
                  </a:lnTo>
                  <a:lnTo>
                    <a:pt x="555" y="72"/>
                  </a:lnTo>
                  <a:lnTo>
                    <a:pt x="588" y="101"/>
                  </a:lnTo>
                  <a:lnTo>
                    <a:pt x="617" y="134"/>
                  </a:lnTo>
                  <a:lnTo>
                    <a:pt x="642" y="172"/>
                  </a:lnTo>
                  <a:lnTo>
                    <a:pt x="662" y="211"/>
                  </a:lnTo>
                  <a:lnTo>
                    <a:pt x="676" y="254"/>
                  </a:lnTo>
                  <a:lnTo>
                    <a:pt x="685" y="299"/>
                  </a:lnTo>
                  <a:lnTo>
                    <a:pt x="689" y="346"/>
                  </a:lnTo>
                  <a:lnTo>
                    <a:pt x="685" y="393"/>
                  </a:lnTo>
                  <a:lnTo>
                    <a:pt x="676" y="437"/>
                  </a:lnTo>
                  <a:lnTo>
                    <a:pt x="662" y="480"/>
                  </a:lnTo>
                  <a:lnTo>
                    <a:pt x="642" y="520"/>
                  </a:lnTo>
                  <a:lnTo>
                    <a:pt x="617" y="557"/>
                  </a:lnTo>
                  <a:lnTo>
                    <a:pt x="588" y="591"/>
                  </a:lnTo>
                  <a:lnTo>
                    <a:pt x="555" y="620"/>
                  </a:lnTo>
                  <a:lnTo>
                    <a:pt x="519" y="644"/>
                  </a:lnTo>
                  <a:lnTo>
                    <a:pt x="478" y="665"/>
                  </a:lnTo>
                  <a:lnTo>
                    <a:pt x="436" y="679"/>
                  </a:lnTo>
                  <a:lnTo>
                    <a:pt x="391" y="688"/>
                  </a:lnTo>
                  <a:lnTo>
                    <a:pt x="344" y="692"/>
                  </a:lnTo>
                  <a:lnTo>
                    <a:pt x="298" y="688"/>
                  </a:lnTo>
                  <a:lnTo>
                    <a:pt x="253" y="679"/>
                  </a:lnTo>
                  <a:lnTo>
                    <a:pt x="211" y="665"/>
                  </a:lnTo>
                  <a:lnTo>
                    <a:pt x="171" y="644"/>
                  </a:lnTo>
                  <a:lnTo>
                    <a:pt x="135" y="620"/>
                  </a:lnTo>
                  <a:lnTo>
                    <a:pt x="102" y="591"/>
                  </a:lnTo>
                  <a:lnTo>
                    <a:pt x="73" y="557"/>
                  </a:lnTo>
                  <a:lnTo>
                    <a:pt x="48" y="520"/>
                  </a:lnTo>
                  <a:lnTo>
                    <a:pt x="27" y="480"/>
                  </a:lnTo>
                  <a:lnTo>
                    <a:pt x="13" y="437"/>
                  </a:lnTo>
                  <a:lnTo>
                    <a:pt x="3" y="393"/>
                  </a:lnTo>
                  <a:lnTo>
                    <a:pt x="0" y="346"/>
                  </a:lnTo>
                  <a:lnTo>
                    <a:pt x="3" y="299"/>
                  </a:lnTo>
                  <a:lnTo>
                    <a:pt x="13" y="254"/>
                  </a:lnTo>
                  <a:lnTo>
                    <a:pt x="27" y="211"/>
                  </a:lnTo>
                  <a:lnTo>
                    <a:pt x="48" y="172"/>
                  </a:lnTo>
                  <a:lnTo>
                    <a:pt x="73" y="134"/>
                  </a:lnTo>
                  <a:lnTo>
                    <a:pt x="102" y="101"/>
                  </a:lnTo>
                  <a:lnTo>
                    <a:pt x="135" y="72"/>
                  </a:lnTo>
                  <a:lnTo>
                    <a:pt x="171" y="48"/>
                  </a:lnTo>
                  <a:lnTo>
                    <a:pt x="211" y="27"/>
                  </a:lnTo>
                  <a:lnTo>
                    <a:pt x="253" y="12"/>
                  </a:lnTo>
                  <a:lnTo>
                    <a:pt x="298" y="3"/>
                  </a:lnTo>
                  <a:lnTo>
                    <a:pt x="3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290"/>
            <p:cNvSpPr>
              <a:spLocks/>
            </p:cNvSpPr>
            <p:nvPr/>
          </p:nvSpPr>
          <p:spPr bwMode="auto">
            <a:xfrm>
              <a:off x="2906713" y="3173413"/>
              <a:ext cx="73025" cy="123825"/>
            </a:xfrm>
            <a:custGeom>
              <a:avLst/>
              <a:gdLst>
                <a:gd name="T0" fmla="*/ 104 w 497"/>
                <a:gd name="T1" fmla="*/ 2 h 855"/>
                <a:gd name="T2" fmla="*/ 139 w 497"/>
                <a:gd name="T3" fmla="*/ 16 h 855"/>
                <a:gd name="T4" fmla="*/ 194 w 497"/>
                <a:gd name="T5" fmla="*/ 79 h 855"/>
                <a:gd name="T6" fmla="*/ 262 w 497"/>
                <a:gd name="T7" fmla="*/ 185 h 855"/>
                <a:gd name="T8" fmla="*/ 315 w 497"/>
                <a:gd name="T9" fmla="*/ 300 h 855"/>
                <a:gd name="T10" fmla="*/ 351 w 497"/>
                <a:gd name="T11" fmla="*/ 421 h 855"/>
                <a:gd name="T12" fmla="*/ 372 w 497"/>
                <a:gd name="T13" fmla="*/ 548 h 855"/>
                <a:gd name="T14" fmla="*/ 411 w 497"/>
                <a:gd name="T15" fmla="*/ 540 h 855"/>
                <a:gd name="T16" fmla="*/ 451 w 497"/>
                <a:gd name="T17" fmla="*/ 550 h 855"/>
                <a:gd name="T18" fmla="*/ 482 w 497"/>
                <a:gd name="T19" fmla="*/ 577 h 855"/>
                <a:gd name="T20" fmla="*/ 496 w 497"/>
                <a:gd name="T21" fmla="*/ 614 h 855"/>
                <a:gd name="T22" fmla="*/ 494 w 497"/>
                <a:gd name="T23" fmla="*/ 652 h 855"/>
                <a:gd name="T24" fmla="*/ 476 w 497"/>
                <a:gd name="T25" fmla="*/ 688 h 855"/>
                <a:gd name="T26" fmla="*/ 341 w 497"/>
                <a:gd name="T27" fmla="*/ 838 h 855"/>
                <a:gd name="T28" fmla="*/ 308 w 497"/>
                <a:gd name="T29" fmla="*/ 853 h 855"/>
                <a:gd name="T30" fmla="*/ 270 w 497"/>
                <a:gd name="T31" fmla="*/ 853 h 855"/>
                <a:gd name="T32" fmla="*/ 236 w 497"/>
                <a:gd name="T33" fmla="*/ 838 h 855"/>
                <a:gd name="T34" fmla="*/ 101 w 497"/>
                <a:gd name="T35" fmla="*/ 688 h 855"/>
                <a:gd name="T36" fmla="*/ 83 w 497"/>
                <a:gd name="T37" fmla="*/ 652 h 855"/>
                <a:gd name="T38" fmla="*/ 82 w 497"/>
                <a:gd name="T39" fmla="*/ 614 h 855"/>
                <a:gd name="T40" fmla="*/ 96 w 497"/>
                <a:gd name="T41" fmla="*/ 577 h 855"/>
                <a:gd name="T42" fmla="*/ 125 w 497"/>
                <a:gd name="T43" fmla="*/ 551 h 855"/>
                <a:gd name="T44" fmla="*/ 158 w 497"/>
                <a:gd name="T45" fmla="*/ 541 h 855"/>
                <a:gd name="T46" fmla="*/ 194 w 497"/>
                <a:gd name="T47" fmla="*/ 544 h 855"/>
                <a:gd name="T48" fmla="*/ 169 w 497"/>
                <a:gd name="T49" fmla="*/ 419 h 855"/>
                <a:gd name="T50" fmla="*/ 123 w 497"/>
                <a:gd name="T51" fmla="*/ 302 h 855"/>
                <a:gd name="T52" fmla="*/ 60 w 497"/>
                <a:gd name="T53" fmla="*/ 196 h 855"/>
                <a:gd name="T54" fmla="*/ 10 w 497"/>
                <a:gd name="T55" fmla="*/ 131 h 855"/>
                <a:gd name="T56" fmla="*/ 0 w 497"/>
                <a:gd name="T57" fmla="*/ 92 h 855"/>
                <a:gd name="T58" fmla="*/ 6 w 497"/>
                <a:gd name="T59" fmla="*/ 55 h 855"/>
                <a:gd name="T60" fmla="*/ 30 w 497"/>
                <a:gd name="T61" fmla="*/ 22 h 855"/>
                <a:gd name="T62" fmla="*/ 64 w 497"/>
                <a:gd name="T63" fmla="*/ 3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855">
                  <a:moveTo>
                    <a:pt x="84" y="0"/>
                  </a:moveTo>
                  <a:lnTo>
                    <a:pt x="104" y="2"/>
                  </a:lnTo>
                  <a:lnTo>
                    <a:pt x="122" y="7"/>
                  </a:lnTo>
                  <a:lnTo>
                    <a:pt x="139" y="16"/>
                  </a:lnTo>
                  <a:lnTo>
                    <a:pt x="154" y="30"/>
                  </a:lnTo>
                  <a:lnTo>
                    <a:pt x="194" y="79"/>
                  </a:lnTo>
                  <a:lnTo>
                    <a:pt x="230" y="131"/>
                  </a:lnTo>
                  <a:lnTo>
                    <a:pt x="262" y="185"/>
                  </a:lnTo>
                  <a:lnTo>
                    <a:pt x="290" y="241"/>
                  </a:lnTo>
                  <a:lnTo>
                    <a:pt x="315" y="300"/>
                  </a:lnTo>
                  <a:lnTo>
                    <a:pt x="335" y="359"/>
                  </a:lnTo>
                  <a:lnTo>
                    <a:pt x="351" y="421"/>
                  </a:lnTo>
                  <a:lnTo>
                    <a:pt x="364" y="484"/>
                  </a:lnTo>
                  <a:lnTo>
                    <a:pt x="372" y="548"/>
                  </a:lnTo>
                  <a:lnTo>
                    <a:pt x="391" y="542"/>
                  </a:lnTo>
                  <a:lnTo>
                    <a:pt x="411" y="540"/>
                  </a:lnTo>
                  <a:lnTo>
                    <a:pt x="431" y="543"/>
                  </a:lnTo>
                  <a:lnTo>
                    <a:pt x="451" y="550"/>
                  </a:lnTo>
                  <a:lnTo>
                    <a:pt x="467" y="561"/>
                  </a:lnTo>
                  <a:lnTo>
                    <a:pt x="482" y="577"/>
                  </a:lnTo>
                  <a:lnTo>
                    <a:pt x="491" y="595"/>
                  </a:lnTo>
                  <a:lnTo>
                    <a:pt x="496" y="614"/>
                  </a:lnTo>
                  <a:lnTo>
                    <a:pt x="497" y="632"/>
                  </a:lnTo>
                  <a:lnTo>
                    <a:pt x="494" y="652"/>
                  </a:lnTo>
                  <a:lnTo>
                    <a:pt x="487" y="670"/>
                  </a:lnTo>
                  <a:lnTo>
                    <a:pt x="476" y="688"/>
                  </a:lnTo>
                  <a:lnTo>
                    <a:pt x="355" y="825"/>
                  </a:lnTo>
                  <a:lnTo>
                    <a:pt x="341" y="838"/>
                  </a:lnTo>
                  <a:lnTo>
                    <a:pt x="325" y="847"/>
                  </a:lnTo>
                  <a:lnTo>
                    <a:pt x="308" y="853"/>
                  </a:lnTo>
                  <a:lnTo>
                    <a:pt x="289" y="855"/>
                  </a:lnTo>
                  <a:lnTo>
                    <a:pt x="270" y="853"/>
                  </a:lnTo>
                  <a:lnTo>
                    <a:pt x="253" y="847"/>
                  </a:lnTo>
                  <a:lnTo>
                    <a:pt x="236" y="838"/>
                  </a:lnTo>
                  <a:lnTo>
                    <a:pt x="223" y="825"/>
                  </a:lnTo>
                  <a:lnTo>
                    <a:pt x="101" y="688"/>
                  </a:lnTo>
                  <a:lnTo>
                    <a:pt x="90" y="670"/>
                  </a:lnTo>
                  <a:lnTo>
                    <a:pt x="83" y="652"/>
                  </a:lnTo>
                  <a:lnTo>
                    <a:pt x="80" y="632"/>
                  </a:lnTo>
                  <a:lnTo>
                    <a:pt x="82" y="614"/>
                  </a:lnTo>
                  <a:lnTo>
                    <a:pt x="87" y="595"/>
                  </a:lnTo>
                  <a:lnTo>
                    <a:pt x="96" y="577"/>
                  </a:lnTo>
                  <a:lnTo>
                    <a:pt x="110" y="561"/>
                  </a:lnTo>
                  <a:lnTo>
                    <a:pt x="125" y="551"/>
                  </a:lnTo>
                  <a:lnTo>
                    <a:pt x="142" y="544"/>
                  </a:lnTo>
                  <a:lnTo>
                    <a:pt x="158" y="541"/>
                  </a:lnTo>
                  <a:lnTo>
                    <a:pt x="176" y="541"/>
                  </a:lnTo>
                  <a:lnTo>
                    <a:pt x="194" y="544"/>
                  </a:lnTo>
                  <a:lnTo>
                    <a:pt x="183" y="480"/>
                  </a:lnTo>
                  <a:lnTo>
                    <a:pt x="169" y="419"/>
                  </a:lnTo>
                  <a:lnTo>
                    <a:pt x="148" y="359"/>
                  </a:lnTo>
                  <a:lnTo>
                    <a:pt x="123" y="302"/>
                  </a:lnTo>
                  <a:lnTo>
                    <a:pt x="94" y="248"/>
                  </a:lnTo>
                  <a:lnTo>
                    <a:pt x="60" y="196"/>
                  </a:lnTo>
                  <a:lnTo>
                    <a:pt x="22" y="148"/>
                  </a:lnTo>
                  <a:lnTo>
                    <a:pt x="10" y="131"/>
                  </a:lnTo>
                  <a:lnTo>
                    <a:pt x="3" y="112"/>
                  </a:lnTo>
                  <a:lnTo>
                    <a:pt x="0" y="92"/>
                  </a:lnTo>
                  <a:lnTo>
                    <a:pt x="1" y="74"/>
                  </a:lnTo>
                  <a:lnTo>
                    <a:pt x="6" y="55"/>
                  </a:lnTo>
                  <a:lnTo>
                    <a:pt x="15" y="37"/>
                  </a:lnTo>
                  <a:lnTo>
                    <a:pt x="30" y="22"/>
                  </a:lnTo>
                  <a:lnTo>
                    <a:pt x="46" y="10"/>
                  </a:lnTo>
                  <a:lnTo>
                    <a:pt x="64" y="3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91"/>
            <p:cNvSpPr>
              <a:spLocks/>
            </p:cNvSpPr>
            <p:nvPr/>
          </p:nvSpPr>
          <p:spPr bwMode="auto">
            <a:xfrm>
              <a:off x="2547938" y="3173413"/>
              <a:ext cx="71437" cy="123825"/>
            </a:xfrm>
            <a:custGeom>
              <a:avLst/>
              <a:gdLst>
                <a:gd name="T0" fmla="*/ 433 w 497"/>
                <a:gd name="T1" fmla="*/ 3 h 855"/>
                <a:gd name="T2" fmla="*/ 468 w 497"/>
                <a:gd name="T3" fmla="*/ 22 h 855"/>
                <a:gd name="T4" fmla="*/ 491 w 497"/>
                <a:gd name="T5" fmla="*/ 55 h 855"/>
                <a:gd name="T6" fmla="*/ 497 w 497"/>
                <a:gd name="T7" fmla="*/ 92 h 855"/>
                <a:gd name="T8" fmla="*/ 487 w 497"/>
                <a:gd name="T9" fmla="*/ 131 h 855"/>
                <a:gd name="T10" fmla="*/ 437 w 497"/>
                <a:gd name="T11" fmla="*/ 196 h 855"/>
                <a:gd name="T12" fmla="*/ 374 w 497"/>
                <a:gd name="T13" fmla="*/ 302 h 855"/>
                <a:gd name="T14" fmla="*/ 329 w 497"/>
                <a:gd name="T15" fmla="*/ 419 h 855"/>
                <a:gd name="T16" fmla="*/ 303 w 497"/>
                <a:gd name="T17" fmla="*/ 544 h 855"/>
                <a:gd name="T18" fmla="*/ 339 w 497"/>
                <a:gd name="T19" fmla="*/ 541 h 855"/>
                <a:gd name="T20" fmla="*/ 372 w 497"/>
                <a:gd name="T21" fmla="*/ 551 h 855"/>
                <a:gd name="T22" fmla="*/ 401 w 497"/>
                <a:gd name="T23" fmla="*/ 577 h 855"/>
                <a:gd name="T24" fmla="*/ 416 w 497"/>
                <a:gd name="T25" fmla="*/ 614 h 855"/>
                <a:gd name="T26" fmla="*/ 414 w 497"/>
                <a:gd name="T27" fmla="*/ 652 h 855"/>
                <a:gd name="T28" fmla="*/ 396 w 497"/>
                <a:gd name="T29" fmla="*/ 688 h 855"/>
                <a:gd name="T30" fmla="*/ 261 w 497"/>
                <a:gd name="T31" fmla="*/ 838 h 855"/>
                <a:gd name="T32" fmla="*/ 227 w 497"/>
                <a:gd name="T33" fmla="*/ 853 h 855"/>
                <a:gd name="T34" fmla="*/ 189 w 497"/>
                <a:gd name="T35" fmla="*/ 853 h 855"/>
                <a:gd name="T36" fmla="*/ 156 w 497"/>
                <a:gd name="T37" fmla="*/ 838 h 855"/>
                <a:gd name="T38" fmla="*/ 21 w 497"/>
                <a:gd name="T39" fmla="*/ 688 h 855"/>
                <a:gd name="T40" fmla="*/ 3 w 497"/>
                <a:gd name="T41" fmla="*/ 652 h 855"/>
                <a:gd name="T42" fmla="*/ 1 w 497"/>
                <a:gd name="T43" fmla="*/ 614 h 855"/>
                <a:gd name="T44" fmla="*/ 15 w 497"/>
                <a:gd name="T45" fmla="*/ 577 h 855"/>
                <a:gd name="T46" fmla="*/ 47 w 497"/>
                <a:gd name="T47" fmla="*/ 550 h 855"/>
                <a:gd name="T48" fmla="*/ 86 w 497"/>
                <a:gd name="T49" fmla="*/ 540 h 855"/>
                <a:gd name="T50" fmla="*/ 125 w 497"/>
                <a:gd name="T51" fmla="*/ 548 h 855"/>
                <a:gd name="T52" fmla="*/ 146 w 497"/>
                <a:gd name="T53" fmla="*/ 421 h 855"/>
                <a:gd name="T54" fmla="*/ 183 w 497"/>
                <a:gd name="T55" fmla="*/ 300 h 855"/>
                <a:gd name="T56" fmla="*/ 235 w 497"/>
                <a:gd name="T57" fmla="*/ 185 h 855"/>
                <a:gd name="T58" fmla="*/ 303 w 497"/>
                <a:gd name="T59" fmla="*/ 79 h 855"/>
                <a:gd name="T60" fmla="*/ 358 w 497"/>
                <a:gd name="T61" fmla="*/ 16 h 855"/>
                <a:gd name="T62" fmla="*/ 395 w 497"/>
                <a:gd name="T63" fmla="*/ 2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97" h="855">
                  <a:moveTo>
                    <a:pt x="413" y="0"/>
                  </a:moveTo>
                  <a:lnTo>
                    <a:pt x="433" y="3"/>
                  </a:lnTo>
                  <a:lnTo>
                    <a:pt x="451" y="10"/>
                  </a:lnTo>
                  <a:lnTo>
                    <a:pt x="468" y="22"/>
                  </a:lnTo>
                  <a:lnTo>
                    <a:pt x="482" y="37"/>
                  </a:lnTo>
                  <a:lnTo>
                    <a:pt x="491" y="55"/>
                  </a:lnTo>
                  <a:lnTo>
                    <a:pt x="496" y="74"/>
                  </a:lnTo>
                  <a:lnTo>
                    <a:pt x="497" y="92"/>
                  </a:lnTo>
                  <a:lnTo>
                    <a:pt x="494" y="112"/>
                  </a:lnTo>
                  <a:lnTo>
                    <a:pt x="487" y="131"/>
                  </a:lnTo>
                  <a:lnTo>
                    <a:pt x="475" y="148"/>
                  </a:lnTo>
                  <a:lnTo>
                    <a:pt x="437" y="196"/>
                  </a:lnTo>
                  <a:lnTo>
                    <a:pt x="403" y="248"/>
                  </a:lnTo>
                  <a:lnTo>
                    <a:pt x="374" y="302"/>
                  </a:lnTo>
                  <a:lnTo>
                    <a:pt x="349" y="359"/>
                  </a:lnTo>
                  <a:lnTo>
                    <a:pt x="329" y="419"/>
                  </a:lnTo>
                  <a:lnTo>
                    <a:pt x="314" y="480"/>
                  </a:lnTo>
                  <a:lnTo>
                    <a:pt x="303" y="544"/>
                  </a:lnTo>
                  <a:lnTo>
                    <a:pt x="321" y="541"/>
                  </a:lnTo>
                  <a:lnTo>
                    <a:pt x="339" y="541"/>
                  </a:lnTo>
                  <a:lnTo>
                    <a:pt x="355" y="544"/>
                  </a:lnTo>
                  <a:lnTo>
                    <a:pt x="372" y="551"/>
                  </a:lnTo>
                  <a:lnTo>
                    <a:pt x="387" y="561"/>
                  </a:lnTo>
                  <a:lnTo>
                    <a:pt x="401" y="577"/>
                  </a:lnTo>
                  <a:lnTo>
                    <a:pt x="410" y="595"/>
                  </a:lnTo>
                  <a:lnTo>
                    <a:pt x="416" y="614"/>
                  </a:lnTo>
                  <a:lnTo>
                    <a:pt x="417" y="632"/>
                  </a:lnTo>
                  <a:lnTo>
                    <a:pt x="414" y="652"/>
                  </a:lnTo>
                  <a:lnTo>
                    <a:pt x="407" y="670"/>
                  </a:lnTo>
                  <a:lnTo>
                    <a:pt x="396" y="688"/>
                  </a:lnTo>
                  <a:lnTo>
                    <a:pt x="274" y="825"/>
                  </a:lnTo>
                  <a:lnTo>
                    <a:pt x="261" y="838"/>
                  </a:lnTo>
                  <a:lnTo>
                    <a:pt x="244" y="847"/>
                  </a:lnTo>
                  <a:lnTo>
                    <a:pt x="227" y="853"/>
                  </a:lnTo>
                  <a:lnTo>
                    <a:pt x="208" y="855"/>
                  </a:lnTo>
                  <a:lnTo>
                    <a:pt x="189" y="853"/>
                  </a:lnTo>
                  <a:lnTo>
                    <a:pt x="172" y="847"/>
                  </a:lnTo>
                  <a:lnTo>
                    <a:pt x="156" y="838"/>
                  </a:lnTo>
                  <a:lnTo>
                    <a:pt x="142" y="825"/>
                  </a:lnTo>
                  <a:lnTo>
                    <a:pt x="21" y="688"/>
                  </a:lnTo>
                  <a:lnTo>
                    <a:pt x="10" y="670"/>
                  </a:lnTo>
                  <a:lnTo>
                    <a:pt x="3" y="652"/>
                  </a:lnTo>
                  <a:lnTo>
                    <a:pt x="0" y="632"/>
                  </a:lnTo>
                  <a:lnTo>
                    <a:pt x="1" y="614"/>
                  </a:lnTo>
                  <a:lnTo>
                    <a:pt x="6" y="595"/>
                  </a:lnTo>
                  <a:lnTo>
                    <a:pt x="15" y="577"/>
                  </a:lnTo>
                  <a:lnTo>
                    <a:pt x="30" y="561"/>
                  </a:lnTo>
                  <a:lnTo>
                    <a:pt x="47" y="550"/>
                  </a:lnTo>
                  <a:lnTo>
                    <a:pt x="66" y="543"/>
                  </a:lnTo>
                  <a:lnTo>
                    <a:pt x="86" y="540"/>
                  </a:lnTo>
                  <a:lnTo>
                    <a:pt x="106" y="542"/>
                  </a:lnTo>
                  <a:lnTo>
                    <a:pt x="125" y="548"/>
                  </a:lnTo>
                  <a:lnTo>
                    <a:pt x="133" y="484"/>
                  </a:lnTo>
                  <a:lnTo>
                    <a:pt x="146" y="421"/>
                  </a:lnTo>
                  <a:lnTo>
                    <a:pt x="162" y="359"/>
                  </a:lnTo>
                  <a:lnTo>
                    <a:pt x="183" y="300"/>
                  </a:lnTo>
                  <a:lnTo>
                    <a:pt x="207" y="241"/>
                  </a:lnTo>
                  <a:lnTo>
                    <a:pt x="235" y="185"/>
                  </a:lnTo>
                  <a:lnTo>
                    <a:pt x="267" y="131"/>
                  </a:lnTo>
                  <a:lnTo>
                    <a:pt x="303" y="79"/>
                  </a:lnTo>
                  <a:lnTo>
                    <a:pt x="343" y="30"/>
                  </a:lnTo>
                  <a:lnTo>
                    <a:pt x="358" y="16"/>
                  </a:lnTo>
                  <a:lnTo>
                    <a:pt x="376" y="7"/>
                  </a:lnTo>
                  <a:lnTo>
                    <a:pt x="395" y="2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92"/>
            <p:cNvSpPr>
              <a:spLocks/>
            </p:cNvSpPr>
            <p:nvPr/>
          </p:nvSpPr>
          <p:spPr bwMode="auto">
            <a:xfrm>
              <a:off x="2751138" y="3201988"/>
              <a:ext cx="23812" cy="58738"/>
            </a:xfrm>
            <a:custGeom>
              <a:avLst/>
              <a:gdLst>
                <a:gd name="T0" fmla="*/ 39 w 160"/>
                <a:gd name="T1" fmla="*/ 0 h 415"/>
                <a:gd name="T2" fmla="*/ 121 w 160"/>
                <a:gd name="T3" fmla="*/ 0 h 415"/>
                <a:gd name="T4" fmla="*/ 131 w 160"/>
                <a:gd name="T5" fmla="*/ 3 h 415"/>
                <a:gd name="T6" fmla="*/ 142 w 160"/>
                <a:gd name="T7" fmla="*/ 7 h 415"/>
                <a:gd name="T8" fmla="*/ 150 w 160"/>
                <a:gd name="T9" fmla="*/ 13 h 415"/>
                <a:gd name="T10" fmla="*/ 157 w 160"/>
                <a:gd name="T11" fmla="*/ 23 h 415"/>
                <a:gd name="T12" fmla="*/ 160 w 160"/>
                <a:gd name="T13" fmla="*/ 35 h 415"/>
                <a:gd name="T14" fmla="*/ 159 w 160"/>
                <a:gd name="T15" fmla="*/ 47 h 415"/>
                <a:gd name="T16" fmla="*/ 155 w 160"/>
                <a:gd name="T17" fmla="*/ 58 h 415"/>
                <a:gd name="T18" fmla="*/ 112 w 160"/>
                <a:gd name="T19" fmla="*/ 124 h 415"/>
                <a:gd name="T20" fmla="*/ 131 w 160"/>
                <a:gd name="T21" fmla="*/ 299 h 415"/>
                <a:gd name="T22" fmla="*/ 91 w 160"/>
                <a:gd name="T23" fmla="*/ 407 h 415"/>
                <a:gd name="T24" fmla="*/ 88 w 160"/>
                <a:gd name="T25" fmla="*/ 412 h 415"/>
                <a:gd name="T26" fmla="*/ 81 w 160"/>
                <a:gd name="T27" fmla="*/ 415 h 415"/>
                <a:gd name="T28" fmla="*/ 76 w 160"/>
                <a:gd name="T29" fmla="*/ 415 h 415"/>
                <a:gd name="T30" fmla="*/ 71 w 160"/>
                <a:gd name="T31" fmla="*/ 412 h 415"/>
                <a:gd name="T32" fmla="*/ 68 w 160"/>
                <a:gd name="T33" fmla="*/ 407 h 415"/>
                <a:gd name="T34" fmla="*/ 28 w 160"/>
                <a:gd name="T35" fmla="*/ 299 h 415"/>
                <a:gd name="T36" fmla="*/ 48 w 160"/>
                <a:gd name="T37" fmla="*/ 124 h 415"/>
                <a:gd name="T38" fmla="*/ 5 w 160"/>
                <a:gd name="T39" fmla="*/ 58 h 415"/>
                <a:gd name="T40" fmla="*/ 0 w 160"/>
                <a:gd name="T41" fmla="*/ 47 h 415"/>
                <a:gd name="T42" fmla="*/ 0 w 160"/>
                <a:gd name="T43" fmla="*/ 35 h 415"/>
                <a:gd name="T44" fmla="*/ 3 w 160"/>
                <a:gd name="T45" fmla="*/ 23 h 415"/>
                <a:gd name="T46" fmla="*/ 9 w 160"/>
                <a:gd name="T47" fmla="*/ 13 h 415"/>
                <a:gd name="T48" fmla="*/ 18 w 160"/>
                <a:gd name="T49" fmla="*/ 7 h 415"/>
                <a:gd name="T50" fmla="*/ 28 w 160"/>
                <a:gd name="T51" fmla="*/ 3 h 415"/>
                <a:gd name="T52" fmla="*/ 39 w 160"/>
                <a:gd name="T53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0" h="415">
                  <a:moveTo>
                    <a:pt x="39" y="0"/>
                  </a:moveTo>
                  <a:lnTo>
                    <a:pt x="121" y="0"/>
                  </a:lnTo>
                  <a:lnTo>
                    <a:pt x="131" y="3"/>
                  </a:lnTo>
                  <a:lnTo>
                    <a:pt x="142" y="7"/>
                  </a:lnTo>
                  <a:lnTo>
                    <a:pt x="150" y="13"/>
                  </a:lnTo>
                  <a:lnTo>
                    <a:pt x="157" y="23"/>
                  </a:lnTo>
                  <a:lnTo>
                    <a:pt x="160" y="35"/>
                  </a:lnTo>
                  <a:lnTo>
                    <a:pt x="159" y="47"/>
                  </a:lnTo>
                  <a:lnTo>
                    <a:pt x="155" y="58"/>
                  </a:lnTo>
                  <a:lnTo>
                    <a:pt x="112" y="124"/>
                  </a:lnTo>
                  <a:lnTo>
                    <a:pt x="131" y="299"/>
                  </a:lnTo>
                  <a:lnTo>
                    <a:pt x="91" y="407"/>
                  </a:lnTo>
                  <a:lnTo>
                    <a:pt x="88" y="412"/>
                  </a:lnTo>
                  <a:lnTo>
                    <a:pt x="81" y="415"/>
                  </a:lnTo>
                  <a:lnTo>
                    <a:pt x="76" y="415"/>
                  </a:lnTo>
                  <a:lnTo>
                    <a:pt x="71" y="412"/>
                  </a:lnTo>
                  <a:lnTo>
                    <a:pt x="68" y="407"/>
                  </a:lnTo>
                  <a:lnTo>
                    <a:pt x="28" y="299"/>
                  </a:lnTo>
                  <a:lnTo>
                    <a:pt x="48" y="124"/>
                  </a:lnTo>
                  <a:lnTo>
                    <a:pt x="5" y="58"/>
                  </a:lnTo>
                  <a:lnTo>
                    <a:pt x="0" y="47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9" y="13"/>
                  </a:lnTo>
                  <a:lnTo>
                    <a:pt x="18" y="7"/>
                  </a:lnTo>
                  <a:lnTo>
                    <a:pt x="28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3208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22" b="12222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41414636-CE8E-465F-BFEE-0671819A6847}"/>
              </a:ext>
            </a:extLst>
          </p:cNvPr>
          <p:cNvSpPr/>
          <p:nvPr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D25C89B9-7A78-479F-9318-CA2484706F89}"/>
              </a:ext>
            </a:extLst>
          </p:cNvPr>
          <p:cNvSpPr/>
          <p:nvPr/>
        </p:nvSpPr>
        <p:spPr>
          <a:xfrm>
            <a:off x="1" y="1802675"/>
            <a:ext cx="6643219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7BA77E3E-F038-4820-B2B7-A1DE2AC78C44}"/>
              </a:ext>
            </a:extLst>
          </p:cNvPr>
          <p:cNvSpPr/>
          <p:nvPr/>
        </p:nvSpPr>
        <p:spPr>
          <a:xfrm>
            <a:off x="-36904" y="3185578"/>
            <a:ext cx="6150643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BCB68E3-4E63-4297-A336-9092EF25B0A2}"/>
              </a:ext>
            </a:extLst>
          </p:cNvPr>
          <p:cNvSpPr/>
          <p:nvPr/>
        </p:nvSpPr>
        <p:spPr>
          <a:xfrm>
            <a:off x="732826" y="2547908"/>
            <a:ext cx="4763589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АНАЛИЗ ПОКАЗАТЕЛЕЙ ПРОЕКТА БЮДЖЕТА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36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2179AC20-3801-4871-9815-43CE6F1A4F38}"/>
              </a:ext>
            </a:extLst>
          </p:cNvPr>
          <p:cNvCxnSpPr/>
          <p:nvPr/>
        </p:nvCxnSpPr>
        <p:spPr>
          <a:xfrm flipH="1" flipV="1">
            <a:off x="6113417" y="1829003"/>
            <a:ext cx="3919" cy="2121205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3F56FEF-2C90-45E1-A39E-D9DBD4F62AF8}"/>
              </a:ext>
            </a:extLst>
          </p:cNvPr>
          <p:cNvCxnSpPr>
            <a:cxnSpLocks/>
          </p:cNvCxnSpPr>
          <p:nvPr/>
        </p:nvCxnSpPr>
        <p:spPr>
          <a:xfrm>
            <a:off x="509487" y="3938254"/>
            <a:ext cx="1116000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B9F876F-7043-45BB-86C2-2E60C40A0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2" y="463639"/>
            <a:ext cx="11905488" cy="695924"/>
          </a:xfrm>
        </p:spPr>
        <p:txBody>
          <a:bodyPr/>
          <a:lstStyle/>
          <a:p>
            <a:pPr lvl="0">
              <a:lnSpc>
                <a:spcPct val="100000"/>
              </a:lnSpc>
              <a:defRPr/>
            </a:pPr>
            <a:r>
              <a:rPr lang="ru-RU" dirty="0" smtClean="0"/>
              <a:t>ПОКАЗАТЕЛИ СОЦИАЛЬНО-ЭКОНОМИЧЕСКОГО РАЗВИТИЯ </a:t>
            </a:r>
            <a:br>
              <a:rPr lang="ru-RU" dirty="0" smtClean="0"/>
            </a:br>
            <a:r>
              <a:rPr lang="ru-RU" dirty="0" smtClean="0"/>
              <a:t>ГОРОДА КУРСКА</a:t>
            </a: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3731040799"/>
              </p:ext>
            </p:extLst>
          </p:nvPr>
        </p:nvGraphicFramePr>
        <p:xfrm>
          <a:off x="987552" y="1661944"/>
          <a:ext cx="460972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6464808" y="1508760"/>
          <a:ext cx="5065776" cy="234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3586768" y="4361672"/>
          <a:ext cx="5164040" cy="237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451434" y="1278374"/>
            <a:ext cx="4113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Численность работающих, тыс. чел.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130298" y="1250942"/>
            <a:ext cx="229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Фонд оплаты труда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49424" y="3983659"/>
            <a:ext cx="7927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Среднемесячная заработная плата одного работающего в городе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38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2179AC20-3801-4871-9815-43CE6F1A4F38}"/>
              </a:ext>
            </a:extLst>
          </p:cNvPr>
          <p:cNvCxnSpPr/>
          <p:nvPr/>
        </p:nvCxnSpPr>
        <p:spPr>
          <a:xfrm flipV="1">
            <a:off x="6113417" y="1829003"/>
            <a:ext cx="0" cy="4500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3F56FEF-2C90-45E1-A39E-D9DBD4F62AF8}"/>
              </a:ext>
            </a:extLst>
          </p:cNvPr>
          <p:cNvCxnSpPr>
            <a:cxnSpLocks/>
          </p:cNvCxnSpPr>
          <p:nvPr/>
        </p:nvCxnSpPr>
        <p:spPr>
          <a:xfrm flipV="1">
            <a:off x="6172200" y="4496038"/>
            <a:ext cx="5552151" cy="281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B9F876F-7043-45BB-86C2-2E60C40A0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ПОКАЗАТЕЛИ СОЦИАЛЬНО-ЭКОНОМИЧЕСКОГО РАЗВИТИЯ </a:t>
            </a:r>
            <a:br>
              <a:rPr lang="ru-RU" dirty="0" smtClean="0"/>
            </a:br>
            <a:r>
              <a:rPr lang="ru-RU" dirty="0" smtClean="0"/>
              <a:t>ГОРОДА КУРСКА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454686696"/>
              </p:ext>
            </p:extLst>
          </p:nvPr>
        </p:nvGraphicFramePr>
        <p:xfrm>
          <a:off x="932688" y="2260888"/>
          <a:ext cx="4932040" cy="459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77368" y="144028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Объем отгруженных товаров собственного производства, выполненных работ  и услуг собственными силами (в млн. руб.)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6263640" y="1810512"/>
          <a:ext cx="5376672" cy="27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572171" y="1488686"/>
            <a:ext cx="4881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Оборот розничной  торговли  (в млн. руб.)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3125800077"/>
              </p:ext>
            </p:extLst>
          </p:nvPr>
        </p:nvGraphicFramePr>
        <p:xfrm>
          <a:off x="6305928" y="4822288"/>
          <a:ext cx="5553840" cy="166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407789" y="4515350"/>
            <a:ext cx="5265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Оборот  общественного  питания (в млн. руб.)</a:t>
            </a:r>
          </a:p>
        </p:txBody>
      </p:sp>
    </p:spTree>
    <p:extLst>
      <p:ext uri="{BB962C8B-B14F-4D97-AF65-F5344CB8AC3E}">
        <p14:creationId xmlns:p14="http://schemas.microsoft.com/office/powerpoint/2010/main" xmlns="" val="419338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4">
            <a:extLst>
              <a:ext uri="{FF2B5EF4-FFF2-40B4-BE49-F238E27FC236}">
                <a16:creationId xmlns="" xmlns:a16="http://schemas.microsoft.com/office/drawing/2014/main" id="{C8AC89C2-C67A-4E2A-88CE-44E299B7537F}"/>
              </a:ext>
            </a:extLst>
          </p:cNvPr>
          <p:cNvSpPr/>
          <p:nvPr/>
        </p:nvSpPr>
        <p:spPr>
          <a:xfrm>
            <a:off x="5835778" y="2231136"/>
            <a:ext cx="5429629" cy="1298447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8" name="Hexagon 5">
            <a:extLst>
              <a:ext uri="{FF2B5EF4-FFF2-40B4-BE49-F238E27FC236}">
                <a16:creationId xmlns="" xmlns:a16="http://schemas.microsoft.com/office/drawing/2014/main" id="{A28E4943-DEC2-4090-A329-203836B3381C}"/>
              </a:ext>
            </a:extLst>
          </p:cNvPr>
          <p:cNvSpPr/>
          <p:nvPr/>
        </p:nvSpPr>
        <p:spPr>
          <a:xfrm>
            <a:off x="5974189" y="2428951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49E1A69C-5CEC-4A27-8C54-2F641548A0F5}"/>
              </a:ext>
            </a:extLst>
          </p:cNvPr>
          <p:cNvSpPr txBox="1"/>
          <p:nvPr/>
        </p:nvSpPr>
        <p:spPr>
          <a:xfrm>
            <a:off x="6858000" y="2258569"/>
            <a:ext cx="4169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Повышение собственных доходов бюджета. </a:t>
            </a:r>
            <a:r>
              <a:rPr lang="ru-RU" altLang="ko-KR" sz="1600" dirty="0" smtClean="0">
                <a:ea typeface="굴림" pitchFamily="50" charset="-127"/>
                <a:cs typeface="Times New Roman" pitchFamily="18" charset="0"/>
              </a:rPr>
              <a:t>Выявление резервов и перераспределение их в пользу приоритетных направлений, создающих условия для экономического роста</a:t>
            </a:r>
            <a:endParaRPr lang="ru-RU" sz="1600" dirty="0"/>
          </a:p>
        </p:txBody>
      </p:sp>
      <p:sp>
        <p:nvSpPr>
          <p:cNvPr id="10" name="Hexagon 11">
            <a:extLst>
              <a:ext uri="{FF2B5EF4-FFF2-40B4-BE49-F238E27FC236}">
                <a16:creationId xmlns="" xmlns:a16="http://schemas.microsoft.com/office/drawing/2014/main" id="{70D6D4FB-51D3-4BBA-A21F-2CD79D901821}"/>
              </a:ext>
            </a:extLst>
          </p:cNvPr>
          <p:cNvSpPr/>
          <p:nvPr/>
        </p:nvSpPr>
        <p:spPr>
          <a:xfrm>
            <a:off x="5835779" y="3672108"/>
            <a:ext cx="5457062" cy="1118954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11" name="Hexagon 12">
            <a:extLst>
              <a:ext uri="{FF2B5EF4-FFF2-40B4-BE49-F238E27FC236}">
                <a16:creationId xmlns="" xmlns:a16="http://schemas.microsoft.com/office/drawing/2014/main" id="{AD3D4DFB-0E30-432D-AF36-55E05ED33DA9}"/>
              </a:ext>
            </a:extLst>
          </p:cNvPr>
          <p:cNvSpPr/>
          <p:nvPr/>
        </p:nvSpPr>
        <p:spPr>
          <a:xfrm>
            <a:off x="5974189" y="3786544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C302852-B3EF-46E0-BA8E-5223599EFB16}"/>
              </a:ext>
            </a:extLst>
          </p:cNvPr>
          <p:cNvSpPr txBox="1"/>
          <p:nvPr/>
        </p:nvSpPr>
        <p:spPr>
          <a:xfrm>
            <a:off x="6949440" y="3675041"/>
            <a:ext cx="39166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Оптимизация расходов бюджета города. </a:t>
            </a:r>
            <a:r>
              <a:rPr lang="ru-RU" altLang="ko-KR" sz="1600" dirty="0" smtClean="0">
                <a:cs typeface="Times New Roman" pitchFamily="18" charset="0"/>
              </a:rPr>
              <a:t>Принятие новых видов расходов только после соответствующей оценки их эффективности</a:t>
            </a:r>
            <a:endParaRPr lang="en-US" altLang="ko-KR" sz="1600" dirty="0" smtClean="0">
              <a:cs typeface="Times New Roman" pitchFamily="18" charset="0"/>
            </a:endParaRPr>
          </a:p>
        </p:txBody>
      </p:sp>
      <p:sp>
        <p:nvSpPr>
          <p:cNvPr id="16" name="Hexagon 23">
            <a:extLst>
              <a:ext uri="{FF2B5EF4-FFF2-40B4-BE49-F238E27FC236}">
                <a16:creationId xmlns="" xmlns:a16="http://schemas.microsoft.com/office/drawing/2014/main" id="{6577D74C-A774-4224-9077-40B8D198FC70}"/>
              </a:ext>
            </a:extLst>
          </p:cNvPr>
          <p:cNvSpPr/>
          <p:nvPr/>
        </p:nvSpPr>
        <p:spPr>
          <a:xfrm flipH="1">
            <a:off x="755647" y="1635718"/>
            <a:ext cx="5256000" cy="1118954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Hexagon 24">
            <a:extLst>
              <a:ext uri="{FF2B5EF4-FFF2-40B4-BE49-F238E27FC236}">
                <a16:creationId xmlns="" xmlns:a16="http://schemas.microsoft.com/office/drawing/2014/main" id="{A417D9CC-75C6-4B70-905B-9379312E83AF}"/>
              </a:ext>
            </a:extLst>
          </p:cNvPr>
          <p:cNvSpPr/>
          <p:nvPr/>
        </p:nvSpPr>
        <p:spPr>
          <a:xfrm flipH="1">
            <a:off x="4787064" y="1750155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B31EB80-91CC-4ABC-BAB9-0B9D931835D4}"/>
              </a:ext>
            </a:extLst>
          </p:cNvPr>
          <p:cNvSpPr txBox="1"/>
          <p:nvPr/>
        </p:nvSpPr>
        <p:spPr>
          <a:xfrm>
            <a:off x="961114" y="1941569"/>
            <a:ext cx="3798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Обеспечение сбалансированности бюджета города 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19" name="Hexagon 29">
            <a:extLst>
              <a:ext uri="{FF2B5EF4-FFF2-40B4-BE49-F238E27FC236}">
                <a16:creationId xmlns="" xmlns:a16="http://schemas.microsoft.com/office/drawing/2014/main" id="{911CA4A4-AFC2-49C7-A541-DEEB2681F6B6}"/>
              </a:ext>
            </a:extLst>
          </p:cNvPr>
          <p:cNvSpPr/>
          <p:nvPr/>
        </p:nvSpPr>
        <p:spPr>
          <a:xfrm flipH="1">
            <a:off x="755647" y="2993311"/>
            <a:ext cx="5256000" cy="1118954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" name="Hexagon 30">
            <a:extLst>
              <a:ext uri="{FF2B5EF4-FFF2-40B4-BE49-F238E27FC236}">
                <a16:creationId xmlns="" xmlns:a16="http://schemas.microsoft.com/office/drawing/2014/main" id="{29037CC6-B08D-4276-BCE5-54D3A3D87A6E}"/>
              </a:ext>
            </a:extLst>
          </p:cNvPr>
          <p:cNvSpPr/>
          <p:nvPr/>
        </p:nvSpPr>
        <p:spPr>
          <a:xfrm flipH="1">
            <a:off x="4787064" y="3107748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9B36D8EB-6FAA-4CC7-9386-AB3811D4CAD9}"/>
              </a:ext>
            </a:extLst>
          </p:cNvPr>
          <p:cNvSpPr txBox="1"/>
          <p:nvPr/>
        </p:nvSpPr>
        <p:spPr>
          <a:xfrm>
            <a:off x="970258" y="3334573"/>
            <a:ext cx="3798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Сокращение муниципального долга</a:t>
            </a:r>
          </a:p>
        </p:txBody>
      </p:sp>
      <p:sp>
        <p:nvSpPr>
          <p:cNvPr id="22" name="Hexagon 35">
            <a:extLst>
              <a:ext uri="{FF2B5EF4-FFF2-40B4-BE49-F238E27FC236}">
                <a16:creationId xmlns="" xmlns:a16="http://schemas.microsoft.com/office/drawing/2014/main" id="{42821F57-BC0B-48CA-BE77-0875DE0254FE}"/>
              </a:ext>
            </a:extLst>
          </p:cNvPr>
          <p:cNvSpPr/>
          <p:nvPr/>
        </p:nvSpPr>
        <p:spPr>
          <a:xfrm flipH="1">
            <a:off x="755647" y="4350904"/>
            <a:ext cx="5256000" cy="1118954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3" name="Hexagon 36">
            <a:extLst>
              <a:ext uri="{FF2B5EF4-FFF2-40B4-BE49-F238E27FC236}">
                <a16:creationId xmlns="" xmlns:a16="http://schemas.microsoft.com/office/drawing/2014/main" id="{E7F85D90-D0BC-4842-BF45-47D8FA260477}"/>
              </a:ext>
            </a:extLst>
          </p:cNvPr>
          <p:cNvSpPr/>
          <p:nvPr/>
        </p:nvSpPr>
        <p:spPr>
          <a:xfrm flipH="1">
            <a:off x="4787064" y="4465341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CB9C0569-DF07-4C25-BEE5-FD680E37DE5D}"/>
              </a:ext>
            </a:extLst>
          </p:cNvPr>
          <p:cNvSpPr txBox="1"/>
          <p:nvPr/>
        </p:nvSpPr>
        <p:spPr>
          <a:xfrm>
            <a:off x="970258" y="4692166"/>
            <a:ext cx="3798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cs typeface="Times New Roman" pitchFamily="18" charset="0"/>
              </a:rPr>
              <a:t>Сокращение объема дефицита бюджета города </a:t>
            </a:r>
          </a:p>
        </p:txBody>
      </p:sp>
      <p:sp>
        <p:nvSpPr>
          <p:cNvPr id="26" name="Rectangle 7">
            <a:extLst>
              <a:ext uri="{FF2B5EF4-FFF2-40B4-BE49-F238E27FC236}">
                <a16:creationId xmlns="" xmlns:a16="http://schemas.microsoft.com/office/drawing/2014/main" id="{56216B80-0037-4629-AF7A-120319295F4E}"/>
              </a:ext>
            </a:extLst>
          </p:cNvPr>
          <p:cNvSpPr/>
          <p:nvPr/>
        </p:nvSpPr>
        <p:spPr>
          <a:xfrm>
            <a:off x="6366808" y="2705415"/>
            <a:ext cx="322040" cy="34516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32">
            <a:extLst>
              <a:ext uri="{FF2B5EF4-FFF2-40B4-BE49-F238E27FC236}">
                <a16:creationId xmlns="" xmlns:a16="http://schemas.microsoft.com/office/drawing/2014/main" id="{7FDFD884-4847-458E-A923-B68490C0C7C5}"/>
              </a:ext>
            </a:extLst>
          </p:cNvPr>
          <p:cNvSpPr/>
          <p:nvPr/>
        </p:nvSpPr>
        <p:spPr>
          <a:xfrm>
            <a:off x="6366211" y="4090063"/>
            <a:ext cx="322637" cy="3458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63AD632-6A57-49E8-B05E-2BC036652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" y="399631"/>
            <a:ext cx="11905488" cy="695924"/>
          </a:xfrm>
        </p:spPr>
        <p:txBody>
          <a:bodyPr/>
          <a:lstStyle/>
          <a:p>
            <a:pPr algn="ctr"/>
            <a:r>
              <a:rPr lang="ru-RU" dirty="0" smtClean="0"/>
              <a:t>Основные задачи бюджетной политики </a:t>
            </a:r>
            <a:br>
              <a:rPr lang="ru-RU" dirty="0" smtClean="0"/>
            </a:br>
            <a:r>
              <a:rPr lang="ru-RU" dirty="0" smtClean="0"/>
              <a:t>города Курска на 2022 – 2024 годы</a:t>
            </a: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  <a:t/>
            </a:r>
            <a:b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Impact" pitchFamily="34" charset="0"/>
              </a:rPr>
            </a:br>
            <a:endParaRPr lang="ru-RU" dirty="0"/>
          </a:p>
        </p:txBody>
      </p:sp>
      <p:grpSp>
        <p:nvGrpSpPr>
          <p:cNvPr id="43" name="Group 18"/>
          <p:cNvGrpSpPr>
            <a:grpSpLocks noChangeAspect="1"/>
          </p:cNvGrpSpPr>
          <p:nvPr/>
        </p:nvGrpSpPr>
        <p:grpSpPr bwMode="auto">
          <a:xfrm rot="5400000">
            <a:off x="5190290" y="3365849"/>
            <a:ext cx="364597" cy="376170"/>
            <a:chOff x="1291" y="3050"/>
            <a:chExt cx="252" cy="260"/>
          </a:xfrm>
          <a:solidFill>
            <a:schemeClr val="bg1"/>
          </a:solidFill>
        </p:grpSpPr>
        <p:sp>
          <p:nvSpPr>
            <p:cNvPr id="44" name="Freeform 20"/>
            <p:cNvSpPr>
              <a:spLocks noEditPoints="1"/>
            </p:cNvSpPr>
            <p:nvPr/>
          </p:nvSpPr>
          <p:spPr bwMode="auto">
            <a:xfrm>
              <a:off x="1298" y="3064"/>
              <a:ext cx="245" cy="246"/>
            </a:xfrm>
            <a:custGeom>
              <a:avLst/>
              <a:gdLst>
                <a:gd name="T0" fmla="*/ 2927 w 3188"/>
                <a:gd name="T1" fmla="*/ 448 h 3197"/>
                <a:gd name="T2" fmla="*/ 446 w 3188"/>
                <a:gd name="T3" fmla="*/ 2936 h 3197"/>
                <a:gd name="T4" fmla="*/ 2927 w 3188"/>
                <a:gd name="T5" fmla="*/ 2936 h 3197"/>
                <a:gd name="T6" fmla="*/ 2927 w 3188"/>
                <a:gd name="T7" fmla="*/ 448 h 3197"/>
                <a:gd name="T8" fmla="*/ 3056 w 3188"/>
                <a:gd name="T9" fmla="*/ 0 h 3197"/>
                <a:gd name="T10" fmla="*/ 3082 w 3188"/>
                <a:gd name="T11" fmla="*/ 3 h 3197"/>
                <a:gd name="T12" fmla="*/ 3107 w 3188"/>
                <a:gd name="T13" fmla="*/ 10 h 3197"/>
                <a:gd name="T14" fmla="*/ 3130 w 3188"/>
                <a:gd name="T15" fmla="*/ 23 h 3197"/>
                <a:gd name="T16" fmla="*/ 3150 w 3188"/>
                <a:gd name="T17" fmla="*/ 39 h 3197"/>
                <a:gd name="T18" fmla="*/ 3165 w 3188"/>
                <a:gd name="T19" fmla="*/ 59 h 3197"/>
                <a:gd name="T20" fmla="*/ 3178 w 3188"/>
                <a:gd name="T21" fmla="*/ 82 h 3197"/>
                <a:gd name="T22" fmla="*/ 3185 w 3188"/>
                <a:gd name="T23" fmla="*/ 105 h 3197"/>
                <a:gd name="T24" fmla="*/ 3188 w 3188"/>
                <a:gd name="T25" fmla="*/ 131 h 3197"/>
                <a:gd name="T26" fmla="*/ 3188 w 3188"/>
                <a:gd name="T27" fmla="*/ 3067 h 3197"/>
                <a:gd name="T28" fmla="*/ 3185 w 3188"/>
                <a:gd name="T29" fmla="*/ 3092 h 3197"/>
                <a:gd name="T30" fmla="*/ 3178 w 3188"/>
                <a:gd name="T31" fmla="*/ 3117 h 3197"/>
                <a:gd name="T32" fmla="*/ 3165 w 3188"/>
                <a:gd name="T33" fmla="*/ 3139 h 3197"/>
                <a:gd name="T34" fmla="*/ 3150 w 3188"/>
                <a:gd name="T35" fmla="*/ 3158 h 3197"/>
                <a:gd name="T36" fmla="*/ 3130 w 3188"/>
                <a:gd name="T37" fmla="*/ 3175 h 3197"/>
                <a:gd name="T38" fmla="*/ 3108 w 3188"/>
                <a:gd name="T39" fmla="*/ 3186 h 3197"/>
                <a:gd name="T40" fmla="*/ 3083 w 3188"/>
                <a:gd name="T41" fmla="*/ 3195 h 3197"/>
                <a:gd name="T42" fmla="*/ 3057 w 3188"/>
                <a:gd name="T43" fmla="*/ 3197 h 3197"/>
                <a:gd name="T44" fmla="*/ 131 w 3188"/>
                <a:gd name="T45" fmla="*/ 3197 h 3197"/>
                <a:gd name="T46" fmla="*/ 105 w 3188"/>
                <a:gd name="T47" fmla="*/ 3195 h 3197"/>
                <a:gd name="T48" fmla="*/ 81 w 3188"/>
                <a:gd name="T49" fmla="*/ 3187 h 3197"/>
                <a:gd name="T50" fmla="*/ 58 w 3188"/>
                <a:gd name="T51" fmla="*/ 3175 h 3197"/>
                <a:gd name="T52" fmla="*/ 39 w 3188"/>
                <a:gd name="T53" fmla="*/ 3158 h 3197"/>
                <a:gd name="T54" fmla="*/ 22 w 3188"/>
                <a:gd name="T55" fmla="*/ 3139 h 3197"/>
                <a:gd name="T56" fmla="*/ 10 w 3188"/>
                <a:gd name="T57" fmla="*/ 3116 h 3197"/>
                <a:gd name="T58" fmla="*/ 3 w 3188"/>
                <a:gd name="T59" fmla="*/ 3091 h 3197"/>
                <a:gd name="T60" fmla="*/ 0 w 3188"/>
                <a:gd name="T61" fmla="*/ 3066 h 3197"/>
                <a:gd name="T62" fmla="*/ 3 w 3188"/>
                <a:gd name="T63" fmla="*/ 3041 h 3197"/>
                <a:gd name="T64" fmla="*/ 10 w 3188"/>
                <a:gd name="T65" fmla="*/ 3016 h 3197"/>
                <a:gd name="T66" fmla="*/ 22 w 3188"/>
                <a:gd name="T67" fmla="*/ 2993 h 3197"/>
                <a:gd name="T68" fmla="*/ 39 w 3188"/>
                <a:gd name="T69" fmla="*/ 2974 h 3197"/>
                <a:gd name="T70" fmla="*/ 2965 w 3188"/>
                <a:gd name="T71" fmla="*/ 39 h 3197"/>
                <a:gd name="T72" fmla="*/ 2985 w 3188"/>
                <a:gd name="T73" fmla="*/ 23 h 3197"/>
                <a:gd name="T74" fmla="*/ 3007 w 3188"/>
                <a:gd name="T75" fmla="*/ 10 h 3197"/>
                <a:gd name="T76" fmla="*/ 3032 w 3188"/>
                <a:gd name="T77" fmla="*/ 3 h 3197"/>
                <a:gd name="T78" fmla="*/ 3056 w 3188"/>
                <a:gd name="T79" fmla="*/ 0 h 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88" h="3197">
                  <a:moveTo>
                    <a:pt x="2927" y="448"/>
                  </a:moveTo>
                  <a:lnTo>
                    <a:pt x="446" y="2936"/>
                  </a:lnTo>
                  <a:lnTo>
                    <a:pt x="2927" y="2936"/>
                  </a:lnTo>
                  <a:lnTo>
                    <a:pt x="2927" y="448"/>
                  </a:lnTo>
                  <a:close/>
                  <a:moveTo>
                    <a:pt x="3056" y="0"/>
                  </a:moveTo>
                  <a:lnTo>
                    <a:pt x="3082" y="3"/>
                  </a:lnTo>
                  <a:lnTo>
                    <a:pt x="3107" y="10"/>
                  </a:lnTo>
                  <a:lnTo>
                    <a:pt x="3130" y="23"/>
                  </a:lnTo>
                  <a:lnTo>
                    <a:pt x="3150" y="39"/>
                  </a:lnTo>
                  <a:lnTo>
                    <a:pt x="3165" y="59"/>
                  </a:lnTo>
                  <a:lnTo>
                    <a:pt x="3178" y="82"/>
                  </a:lnTo>
                  <a:lnTo>
                    <a:pt x="3185" y="105"/>
                  </a:lnTo>
                  <a:lnTo>
                    <a:pt x="3188" y="131"/>
                  </a:lnTo>
                  <a:lnTo>
                    <a:pt x="3188" y="3067"/>
                  </a:lnTo>
                  <a:lnTo>
                    <a:pt x="3185" y="3092"/>
                  </a:lnTo>
                  <a:lnTo>
                    <a:pt x="3178" y="3117"/>
                  </a:lnTo>
                  <a:lnTo>
                    <a:pt x="3165" y="3139"/>
                  </a:lnTo>
                  <a:lnTo>
                    <a:pt x="3150" y="3158"/>
                  </a:lnTo>
                  <a:lnTo>
                    <a:pt x="3130" y="3175"/>
                  </a:lnTo>
                  <a:lnTo>
                    <a:pt x="3108" y="3186"/>
                  </a:lnTo>
                  <a:lnTo>
                    <a:pt x="3083" y="3195"/>
                  </a:lnTo>
                  <a:lnTo>
                    <a:pt x="3057" y="3197"/>
                  </a:lnTo>
                  <a:lnTo>
                    <a:pt x="131" y="3197"/>
                  </a:lnTo>
                  <a:lnTo>
                    <a:pt x="105" y="3195"/>
                  </a:lnTo>
                  <a:lnTo>
                    <a:pt x="81" y="3187"/>
                  </a:lnTo>
                  <a:lnTo>
                    <a:pt x="58" y="3175"/>
                  </a:lnTo>
                  <a:lnTo>
                    <a:pt x="39" y="3158"/>
                  </a:lnTo>
                  <a:lnTo>
                    <a:pt x="22" y="3139"/>
                  </a:lnTo>
                  <a:lnTo>
                    <a:pt x="10" y="3116"/>
                  </a:lnTo>
                  <a:lnTo>
                    <a:pt x="3" y="3091"/>
                  </a:lnTo>
                  <a:lnTo>
                    <a:pt x="0" y="3066"/>
                  </a:lnTo>
                  <a:lnTo>
                    <a:pt x="3" y="3041"/>
                  </a:lnTo>
                  <a:lnTo>
                    <a:pt x="10" y="3016"/>
                  </a:lnTo>
                  <a:lnTo>
                    <a:pt x="22" y="2993"/>
                  </a:lnTo>
                  <a:lnTo>
                    <a:pt x="39" y="2974"/>
                  </a:lnTo>
                  <a:lnTo>
                    <a:pt x="2965" y="39"/>
                  </a:lnTo>
                  <a:lnTo>
                    <a:pt x="2985" y="23"/>
                  </a:lnTo>
                  <a:lnTo>
                    <a:pt x="3007" y="10"/>
                  </a:lnTo>
                  <a:lnTo>
                    <a:pt x="3032" y="3"/>
                  </a:lnTo>
                  <a:lnTo>
                    <a:pt x="30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21"/>
            <p:cNvSpPr>
              <a:spLocks/>
            </p:cNvSpPr>
            <p:nvPr/>
          </p:nvSpPr>
          <p:spPr bwMode="auto">
            <a:xfrm>
              <a:off x="1291" y="3050"/>
              <a:ext cx="208" cy="208"/>
            </a:xfrm>
            <a:custGeom>
              <a:avLst/>
              <a:gdLst>
                <a:gd name="T0" fmla="*/ 2606 w 2699"/>
                <a:gd name="T1" fmla="*/ 0 h 2706"/>
                <a:gd name="T2" fmla="*/ 2625 w 2699"/>
                <a:gd name="T3" fmla="*/ 0 h 2706"/>
                <a:gd name="T4" fmla="*/ 2642 w 2699"/>
                <a:gd name="T5" fmla="*/ 5 h 2706"/>
                <a:gd name="T6" fmla="*/ 2658 w 2699"/>
                <a:gd name="T7" fmla="*/ 14 h 2706"/>
                <a:gd name="T8" fmla="*/ 2673 w 2699"/>
                <a:gd name="T9" fmla="*/ 25 h 2706"/>
                <a:gd name="T10" fmla="*/ 2685 w 2699"/>
                <a:gd name="T11" fmla="*/ 39 h 2706"/>
                <a:gd name="T12" fmla="*/ 2693 w 2699"/>
                <a:gd name="T13" fmla="*/ 57 h 2706"/>
                <a:gd name="T14" fmla="*/ 2698 w 2699"/>
                <a:gd name="T15" fmla="*/ 75 h 2706"/>
                <a:gd name="T16" fmla="*/ 2699 w 2699"/>
                <a:gd name="T17" fmla="*/ 93 h 2706"/>
                <a:gd name="T18" fmla="*/ 2696 w 2699"/>
                <a:gd name="T19" fmla="*/ 112 h 2706"/>
                <a:gd name="T20" fmla="*/ 2539 w 2699"/>
                <a:gd name="T21" fmla="*/ 637 h 2706"/>
                <a:gd name="T22" fmla="*/ 2532 w 2699"/>
                <a:gd name="T23" fmla="*/ 655 h 2706"/>
                <a:gd name="T24" fmla="*/ 2521 w 2699"/>
                <a:gd name="T25" fmla="*/ 670 h 2706"/>
                <a:gd name="T26" fmla="*/ 2507 w 2699"/>
                <a:gd name="T27" fmla="*/ 682 h 2706"/>
                <a:gd name="T28" fmla="*/ 2492 w 2699"/>
                <a:gd name="T29" fmla="*/ 692 h 2706"/>
                <a:gd name="T30" fmla="*/ 2474 w 2699"/>
                <a:gd name="T31" fmla="*/ 698 h 2706"/>
                <a:gd name="T32" fmla="*/ 2456 w 2699"/>
                <a:gd name="T33" fmla="*/ 700 h 2706"/>
                <a:gd name="T34" fmla="*/ 2443 w 2699"/>
                <a:gd name="T35" fmla="*/ 699 h 2706"/>
                <a:gd name="T36" fmla="*/ 2431 w 2699"/>
                <a:gd name="T37" fmla="*/ 696 h 2706"/>
                <a:gd name="T38" fmla="*/ 2412 w 2699"/>
                <a:gd name="T39" fmla="*/ 688 h 2706"/>
                <a:gd name="T40" fmla="*/ 2396 w 2699"/>
                <a:gd name="T41" fmla="*/ 676 h 2706"/>
                <a:gd name="T42" fmla="*/ 2384 w 2699"/>
                <a:gd name="T43" fmla="*/ 662 h 2706"/>
                <a:gd name="T44" fmla="*/ 2374 w 2699"/>
                <a:gd name="T45" fmla="*/ 645 h 2706"/>
                <a:gd name="T46" fmla="*/ 2369 w 2699"/>
                <a:gd name="T47" fmla="*/ 627 h 2706"/>
                <a:gd name="T48" fmla="*/ 2368 w 2699"/>
                <a:gd name="T49" fmla="*/ 607 h 2706"/>
                <a:gd name="T50" fmla="*/ 2372 w 2699"/>
                <a:gd name="T51" fmla="*/ 588 h 2706"/>
                <a:gd name="T52" fmla="*/ 2430 w 2699"/>
                <a:gd name="T53" fmla="*/ 392 h 2706"/>
                <a:gd name="T54" fmla="*/ 148 w 2699"/>
                <a:gd name="T55" fmla="*/ 2682 h 2706"/>
                <a:gd name="T56" fmla="*/ 134 w 2699"/>
                <a:gd name="T57" fmla="*/ 2692 h 2706"/>
                <a:gd name="T58" fmla="*/ 119 w 2699"/>
                <a:gd name="T59" fmla="*/ 2700 h 2706"/>
                <a:gd name="T60" fmla="*/ 103 w 2699"/>
                <a:gd name="T61" fmla="*/ 2705 h 2706"/>
                <a:gd name="T62" fmla="*/ 86 w 2699"/>
                <a:gd name="T63" fmla="*/ 2706 h 2706"/>
                <a:gd name="T64" fmla="*/ 70 w 2699"/>
                <a:gd name="T65" fmla="*/ 2705 h 2706"/>
                <a:gd name="T66" fmla="*/ 54 w 2699"/>
                <a:gd name="T67" fmla="*/ 2700 h 2706"/>
                <a:gd name="T68" fmla="*/ 38 w 2699"/>
                <a:gd name="T69" fmla="*/ 2692 h 2706"/>
                <a:gd name="T70" fmla="*/ 25 w 2699"/>
                <a:gd name="T71" fmla="*/ 2682 h 2706"/>
                <a:gd name="T72" fmla="*/ 12 w 2699"/>
                <a:gd name="T73" fmla="*/ 2665 h 2706"/>
                <a:gd name="T74" fmla="*/ 4 w 2699"/>
                <a:gd name="T75" fmla="*/ 2648 h 2706"/>
                <a:gd name="T76" fmla="*/ 0 w 2699"/>
                <a:gd name="T77" fmla="*/ 2629 h 2706"/>
                <a:gd name="T78" fmla="*/ 0 w 2699"/>
                <a:gd name="T79" fmla="*/ 2610 h 2706"/>
                <a:gd name="T80" fmla="*/ 4 w 2699"/>
                <a:gd name="T81" fmla="*/ 2591 h 2706"/>
                <a:gd name="T82" fmla="*/ 12 w 2699"/>
                <a:gd name="T83" fmla="*/ 2573 h 2706"/>
                <a:gd name="T84" fmla="*/ 25 w 2699"/>
                <a:gd name="T85" fmla="*/ 2558 h 2706"/>
                <a:gd name="T86" fmla="*/ 2306 w 2699"/>
                <a:gd name="T87" fmla="*/ 270 h 2706"/>
                <a:gd name="T88" fmla="*/ 2113 w 2699"/>
                <a:gd name="T89" fmla="*/ 327 h 2706"/>
                <a:gd name="T90" fmla="*/ 2093 w 2699"/>
                <a:gd name="T91" fmla="*/ 331 h 2706"/>
                <a:gd name="T92" fmla="*/ 2074 w 2699"/>
                <a:gd name="T93" fmla="*/ 329 h 2706"/>
                <a:gd name="T94" fmla="*/ 2055 w 2699"/>
                <a:gd name="T95" fmla="*/ 324 h 2706"/>
                <a:gd name="T96" fmla="*/ 2038 w 2699"/>
                <a:gd name="T97" fmla="*/ 315 h 2706"/>
                <a:gd name="T98" fmla="*/ 2023 w 2699"/>
                <a:gd name="T99" fmla="*/ 303 h 2706"/>
                <a:gd name="T100" fmla="*/ 2012 w 2699"/>
                <a:gd name="T101" fmla="*/ 287 h 2706"/>
                <a:gd name="T102" fmla="*/ 2004 w 2699"/>
                <a:gd name="T103" fmla="*/ 269 h 2706"/>
                <a:gd name="T104" fmla="*/ 2001 w 2699"/>
                <a:gd name="T105" fmla="*/ 249 h 2706"/>
                <a:gd name="T106" fmla="*/ 2002 w 2699"/>
                <a:gd name="T107" fmla="*/ 229 h 2706"/>
                <a:gd name="T108" fmla="*/ 2007 w 2699"/>
                <a:gd name="T109" fmla="*/ 211 h 2706"/>
                <a:gd name="T110" fmla="*/ 2016 w 2699"/>
                <a:gd name="T111" fmla="*/ 194 h 2706"/>
                <a:gd name="T112" fmla="*/ 2029 w 2699"/>
                <a:gd name="T113" fmla="*/ 180 h 2706"/>
                <a:gd name="T114" fmla="*/ 2044 w 2699"/>
                <a:gd name="T115" fmla="*/ 167 h 2706"/>
                <a:gd name="T116" fmla="*/ 2063 w 2699"/>
                <a:gd name="T117" fmla="*/ 160 h 2706"/>
                <a:gd name="T118" fmla="*/ 2586 w 2699"/>
                <a:gd name="T119" fmla="*/ 3 h 2706"/>
                <a:gd name="T120" fmla="*/ 2606 w 2699"/>
                <a:gd name="T121" fmla="*/ 0 h 2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99" h="2706">
                  <a:moveTo>
                    <a:pt x="2606" y="0"/>
                  </a:moveTo>
                  <a:lnTo>
                    <a:pt x="2625" y="0"/>
                  </a:lnTo>
                  <a:lnTo>
                    <a:pt x="2642" y="5"/>
                  </a:lnTo>
                  <a:lnTo>
                    <a:pt x="2658" y="14"/>
                  </a:lnTo>
                  <a:lnTo>
                    <a:pt x="2673" y="25"/>
                  </a:lnTo>
                  <a:lnTo>
                    <a:pt x="2685" y="39"/>
                  </a:lnTo>
                  <a:lnTo>
                    <a:pt x="2693" y="57"/>
                  </a:lnTo>
                  <a:lnTo>
                    <a:pt x="2698" y="75"/>
                  </a:lnTo>
                  <a:lnTo>
                    <a:pt x="2699" y="93"/>
                  </a:lnTo>
                  <a:lnTo>
                    <a:pt x="2696" y="112"/>
                  </a:lnTo>
                  <a:lnTo>
                    <a:pt x="2539" y="637"/>
                  </a:lnTo>
                  <a:lnTo>
                    <a:pt x="2532" y="655"/>
                  </a:lnTo>
                  <a:lnTo>
                    <a:pt x="2521" y="670"/>
                  </a:lnTo>
                  <a:lnTo>
                    <a:pt x="2507" y="682"/>
                  </a:lnTo>
                  <a:lnTo>
                    <a:pt x="2492" y="692"/>
                  </a:lnTo>
                  <a:lnTo>
                    <a:pt x="2474" y="698"/>
                  </a:lnTo>
                  <a:lnTo>
                    <a:pt x="2456" y="700"/>
                  </a:lnTo>
                  <a:lnTo>
                    <a:pt x="2443" y="699"/>
                  </a:lnTo>
                  <a:lnTo>
                    <a:pt x="2431" y="696"/>
                  </a:lnTo>
                  <a:lnTo>
                    <a:pt x="2412" y="688"/>
                  </a:lnTo>
                  <a:lnTo>
                    <a:pt x="2396" y="676"/>
                  </a:lnTo>
                  <a:lnTo>
                    <a:pt x="2384" y="662"/>
                  </a:lnTo>
                  <a:lnTo>
                    <a:pt x="2374" y="645"/>
                  </a:lnTo>
                  <a:lnTo>
                    <a:pt x="2369" y="627"/>
                  </a:lnTo>
                  <a:lnTo>
                    <a:pt x="2368" y="607"/>
                  </a:lnTo>
                  <a:lnTo>
                    <a:pt x="2372" y="588"/>
                  </a:lnTo>
                  <a:lnTo>
                    <a:pt x="2430" y="392"/>
                  </a:lnTo>
                  <a:lnTo>
                    <a:pt x="148" y="2682"/>
                  </a:lnTo>
                  <a:lnTo>
                    <a:pt x="134" y="2692"/>
                  </a:lnTo>
                  <a:lnTo>
                    <a:pt x="119" y="2700"/>
                  </a:lnTo>
                  <a:lnTo>
                    <a:pt x="103" y="2705"/>
                  </a:lnTo>
                  <a:lnTo>
                    <a:pt x="86" y="2706"/>
                  </a:lnTo>
                  <a:lnTo>
                    <a:pt x="70" y="2705"/>
                  </a:lnTo>
                  <a:lnTo>
                    <a:pt x="54" y="2700"/>
                  </a:lnTo>
                  <a:lnTo>
                    <a:pt x="38" y="2692"/>
                  </a:lnTo>
                  <a:lnTo>
                    <a:pt x="25" y="2682"/>
                  </a:lnTo>
                  <a:lnTo>
                    <a:pt x="12" y="2665"/>
                  </a:lnTo>
                  <a:lnTo>
                    <a:pt x="4" y="2648"/>
                  </a:lnTo>
                  <a:lnTo>
                    <a:pt x="0" y="2629"/>
                  </a:lnTo>
                  <a:lnTo>
                    <a:pt x="0" y="2610"/>
                  </a:lnTo>
                  <a:lnTo>
                    <a:pt x="4" y="2591"/>
                  </a:lnTo>
                  <a:lnTo>
                    <a:pt x="12" y="2573"/>
                  </a:lnTo>
                  <a:lnTo>
                    <a:pt x="25" y="2558"/>
                  </a:lnTo>
                  <a:lnTo>
                    <a:pt x="2306" y="270"/>
                  </a:lnTo>
                  <a:lnTo>
                    <a:pt x="2113" y="327"/>
                  </a:lnTo>
                  <a:lnTo>
                    <a:pt x="2093" y="331"/>
                  </a:lnTo>
                  <a:lnTo>
                    <a:pt x="2074" y="329"/>
                  </a:lnTo>
                  <a:lnTo>
                    <a:pt x="2055" y="324"/>
                  </a:lnTo>
                  <a:lnTo>
                    <a:pt x="2038" y="315"/>
                  </a:lnTo>
                  <a:lnTo>
                    <a:pt x="2023" y="303"/>
                  </a:lnTo>
                  <a:lnTo>
                    <a:pt x="2012" y="287"/>
                  </a:lnTo>
                  <a:lnTo>
                    <a:pt x="2004" y="269"/>
                  </a:lnTo>
                  <a:lnTo>
                    <a:pt x="2001" y="249"/>
                  </a:lnTo>
                  <a:lnTo>
                    <a:pt x="2002" y="229"/>
                  </a:lnTo>
                  <a:lnTo>
                    <a:pt x="2007" y="211"/>
                  </a:lnTo>
                  <a:lnTo>
                    <a:pt x="2016" y="194"/>
                  </a:lnTo>
                  <a:lnTo>
                    <a:pt x="2029" y="180"/>
                  </a:lnTo>
                  <a:lnTo>
                    <a:pt x="2044" y="167"/>
                  </a:lnTo>
                  <a:lnTo>
                    <a:pt x="2063" y="160"/>
                  </a:lnTo>
                  <a:lnTo>
                    <a:pt x="2586" y="3"/>
                  </a:lnTo>
                  <a:lnTo>
                    <a:pt x="2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6" name="Group 26"/>
          <p:cNvGrpSpPr>
            <a:grpSpLocks noChangeAspect="1"/>
          </p:cNvGrpSpPr>
          <p:nvPr/>
        </p:nvGrpSpPr>
        <p:grpSpPr bwMode="auto">
          <a:xfrm>
            <a:off x="5229819" y="4860510"/>
            <a:ext cx="251272" cy="209670"/>
            <a:chOff x="2640" y="3289"/>
            <a:chExt cx="453" cy="378"/>
          </a:xfrm>
          <a:solidFill>
            <a:schemeClr val="bg1"/>
          </a:solidFill>
        </p:grpSpPr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2640" y="3289"/>
              <a:ext cx="376" cy="378"/>
            </a:xfrm>
            <a:custGeom>
              <a:avLst/>
              <a:gdLst>
                <a:gd name="T0" fmla="*/ 0 w 3004"/>
                <a:gd name="T1" fmla="*/ 0 h 3022"/>
                <a:gd name="T2" fmla="*/ 406 w 3004"/>
                <a:gd name="T3" fmla="*/ 0 h 3022"/>
                <a:gd name="T4" fmla="*/ 406 w 3004"/>
                <a:gd name="T5" fmla="*/ 2616 h 3022"/>
                <a:gd name="T6" fmla="*/ 3004 w 3004"/>
                <a:gd name="T7" fmla="*/ 2616 h 3022"/>
                <a:gd name="T8" fmla="*/ 3004 w 3004"/>
                <a:gd name="T9" fmla="*/ 3022 h 3022"/>
                <a:gd name="T10" fmla="*/ 0 w 3004"/>
                <a:gd name="T11" fmla="*/ 3022 h 3022"/>
                <a:gd name="T12" fmla="*/ 0 w 3004"/>
                <a:gd name="T13" fmla="*/ 0 h 3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4" h="3022">
                  <a:moveTo>
                    <a:pt x="0" y="0"/>
                  </a:moveTo>
                  <a:lnTo>
                    <a:pt x="406" y="0"/>
                  </a:lnTo>
                  <a:lnTo>
                    <a:pt x="406" y="2616"/>
                  </a:lnTo>
                  <a:lnTo>
                    <a:pt x="3004" y="2616"/>
                  </a:lnTo>
                  <a:lnTo>
                    <a:pt x="3004" y="3022"/>
                  </a:lnTo>
                  <a:lnTo>
                    <a:pt x="0" y="30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auto">
            <a:xfrm>
              <a:off x="2716" y="3341"/>
              <a:ext cx="377" cy="236"/>
            </a:xfrm>
            <a:custGeom>
              <a:avLst/>
              <a:gdLst>
                <a:gd name="T0" fmla="*/ 1545 w 3022"/>
                <a:gd name="T1" fmla="*/ 0 h 1882"/>
                <a:gd name="T2" fmla="*/ 2490 w 3022"/>
                <a:gd name="T3" fmla="*/ 945 h 1882"/>
                <a:gd name="T4" fmla="*/ 2802 w 3022"/>
                <a:gd name="T5" fmla="*/ 633 h 1882"/>
                <a:gd name="T6" fmla="*/ 3022 w 3022"/>
                <a:gd name="T7" fmla="*/ 1882 h 1882"/>
                <a:gd name="T8" fmla="*/ 1772 w 3022"/>
                <a:gd name="T9" fmla="*/ 1662 h 1882"/>
                <a:gd name="T10" fmla="*/ 2107 w 3022"/>
                <a:gd name="T11" fmla="*/ 1328 h 1882"/>
                <a:gd name="T12" fmla="*/ 1545 w 3022"/>
                <a:gd name="T13" fmla="*/ 766 h 1882"/>
                <a:gd name="T14" fmla="*/ 947 w 3022"/>
                <a:gd name="T15" fmla="*/ 1364 h 1882"/>
                <a:gd name="T16" fmla="*/ 0 w 3022"/>
                <a:gd name="T17" fmla="*/ 419 h 1882"/>
                <a:gd name="T18" fmla="*/ 384 w 3022"/>
                <a:gd name="T19" fmla="*/ 37 h 1882"/>
                <a:gd name="T20" fmla="*/ 947 w 3022"/>
                <a:gd name="T21" fmla="*/ 599 h 1882"/>
                <a:gd name="T22" fmla="*/ 1545 w 3022"/>
                <a:gd name="T23" fmla="*/ 0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22" h="1882">
                  <a:moveTo>
                    <a:pt x="1545" y="0"/>
                  </a:moveTo>
                  <a:lnTo>
                    <a:pt x="2490" y="945"/>
                  </a:lnTo>
                  <a:lnTo>
                    <a:pt x="2802" y="633"/>
                  </a:lnTo>
                  <a:lnTo>
                    <a:pt x="3022" y="1882"/>
                  </a:lnTo>
                  <a:lnTo>
                    <a:pt x="1772" y="1662"/>
                  </a:lnTo>
                  <a:lnTo>
                    <a:pt x="2107" y="1328"/>
                  </a:lnTo>
                  <a:lnTo>
                    <a:pt x="1545" y="766"/>
                  </a:lnTo>
                  <a:lnTo>
                    <a:pt x="947" y="1364"/>
                  </a:lnTo>
                  <a:lnTo>
                    <a:pt x="0" y="419"/>
                  </a:lnTo>
                  <a:lnTo>
                    <a:pt x="384" y="37"/>
                  </a:lnTo>
                  <a:lnTo>
                    <a:pt x="947" y="599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9" name="Freeform 444"/>
          <p:cNvSpPr>
            <a:spLocks noEditPoints="1"/>
          </p:cNvSpPr>
          <p:nvPr/>
        </p:nvSpPr>
        <p:spPr bwMode="auto">
          <a:xfrm>
            <a:off x="5178895" y="2057230"/>
            <a:ext cx="323448" cy="275309"/>
          </a:xfrm>
          <a:custGeom>
            <a:avLst/>
            <a:gdLst>
              <a:gd name="T0" fmla="*/ 1823 w 4066"/>
              <a:gd name="T1" fmla="*/ 3202 h 3459"/>
              <a:gd name="T2" fmla="*/ 2034 w 4066"/>
              <a:gd name="T3" fmla="*/ 3083 h 3459"/>
              <a:gd name="T4" fmla="*/ 3217 w 4066"/>
              <a:gd name="T5" fmla="*/ 2347 h 3459"/>
              <a:gd name="T6" fmla="*/ 3529 w 4066"/>
              <a:gd name="T7" fmla="*/ 2385 h 3459"/>
              <a:gd name="T8" fmla="*/ 3780 w 4066"/>
              <a:gd name="T9" fmla="*/ 2164 h 3459"/>
              <a:gd name="T10" fmla="*/ 368 w 4066"/>
              <a:gd name="T11" fmla="*/ 2287 h 3459"/>
              <a:gd name="T12" fmla="*/ 656 w 4066"/>
              <a:gd name="T13" fmla="*/ 2399 h 3459"/>
              <a:gd name="T14" fmla="*/ 959 w 4066"/>
              <a:gd name="T15" fmla="*/ 2249 h 3459"/>
              <a:gd name="T16" fmla="*/ 3729 w 4066"/>
              <a:gd name="T17" fmla="*/ 1859 h 3459"/>
              <a:gd name="T18" fmla="*/ 2063 w 4066"/>
              <a:gd name="T19" fmla="*/ 4 h 3459"/>
              <a:gd name="T20" fmla="*/ 2162 w 4066"/>
              <a:gd name="T21" fmla="*/ 459 h 3459"/>
              <a:gd name="T22" fmla="*/ 2597 w 4066"/>
              <a:gd name="T23" fmla="*/ 269 h 3459"/>
              <a:gd name="T24" fmla="*/ 3041 w 4066"/>
              <a:gd name="T25" fmla="*/ 363 h 3459"/>
              <a:gd name="T26" fmla="*/ 3344 w 4066"/>
              <a:gd name="T27" fmla="*/ 594 h 3459"/>
              <a:gd name="T28" fmla="*/ 3595 w 4066"/>
              <a:gd name="T29" fmla="*/ 557 h 3459"/>
              <a:gd name="T30" fmla="*/ 3761 w 4066"/>
              <a:gd name="T31" fmla="*/ 505 h 3459"/>
              <a:gd name="T32" fmla="*/ 3839 w 4066"/>
              <a:gd name="T33" fmla="*/ 648 h 3459"/>
              <a:gd name="T34" fmla="*/ 3637 w 4066"/>
              <a:gd name="T35" fmla="*/ 826 h 3459"/>
              <a:gd name="T36" fmla="*/ 4018 w 4066"/>
              <a:gd name="T37" fmla="*/ 1888 h 3459"/>
              <a:gd name="T38" fmla="*/ 4052 w 4066"/>
              <a:gd name="T39" fmla="*/ 2154 h 3459"/>
              <a:gd name="T40" fmla="*/ 3805 w 4066"/>
              <a:gd name="T41" fmla="*/ 2534 h 3459"/>
              <a:gd name="T42" fmla="*/ 3411 w 4066"/>
              <a:gd name="T43" fmla="*/ 2657 h 3459"/>
              <a:gd name="T44" fmla="*/ 2982 w 4066"/>
              <a:gd name="T45" fmla="*/ 2492 h 3459"/>
              <a:gd name="T46" fmla="*/ 2775 w 4066"/>
              <a:gd name="T47" fmla="*/ 2086 h 3459"/>
              <a:gd name="T48" fmla="*/ 2843 w 4066"/>
              <a:gd name="T49" fmla="*/ 1873 h 3459"/>
              <a:gd name="T50" fmla="*/ 3164 w 4066"/>
              <a:gd name="T51" fmla="*/ 792 h 3459"/>
              <a:gd name="T52" fmla="*/ 2878 w 4066"/>
              <a:gd name="T53" fmla="*/ 568 h 3459"/>
              <a:gd name="T54" fmla="*/ 2498 w 4066"/>
              <a:gd name="T55" fmla="*/ 553 h 3459"/>
              <a:gd name="T56" fmla="*/ 2214 w 4066"/>
              <a:gd name="T57" fmla="*/ 808 h 3459"/>
              <a:gd name="T58" fmla="*/ 2272 w 4066"/>
              <a:gd name="T59" fmla="*/ 2887 h 3459"/>
              <a:gd name="T60" fmla="*/ 2520 w 4066"/>
              <a:gd name="T61" fmla="*/ 3202 h 3459"/>
              <a:gd name="T62" fmla="*/ 2794 w 4066"/>
              <a:gd name="T63" fmla="*/ 3301 h 3459"/>
              <a:gd name="T64" fmla="*/ 2699 w 4066"/>
              <a:gd name="T65" fmla="*/ 3455 h 3459"/>
              <a:gd name="T66" fmla="*/ 1282 w 4066"/>
              <a:gd name="T67" fmla="*/ 3387 h 3459"/>
              <a:gd name="T68" fmla="*/ 1341 w 4066"/>
              <a:gd name="T69" fmla="*/ 3214 h 3459"/>
              <a:gd name="T70" fmla="*/ 1657 w 4066"/>
              <a:gd name="T71" fmla="*/ 2996 h 3459"/>
              <a:gd name="T72" fmla="*/ 1902 w 4066"/>
              <a:gd name="T73" fmla="*/ 972 h 3459"/>
              <a:gd name="T74" fmla="*/ 1714 w 4066"/>
              <a:gd name="T75" fmla="*/ 635 h 3459"/>
              <a:gd name="T76" fmla="*/ 1344 w 4066"/>
              <a:gd name="T77" fmla="*/ 526 h 3459"/>
              <a:gd name="T78" fmla="*/ 1016 w 4066"/>
              <a:gd name="T79" fmla="*/ 695 h 3459"/>
              <a:gd name="T80" fmla="*/ 1141 w 4066"/>
              <a:gd name="T81" fmla="*/ 1859 h 3459"/>
              <a:gd name="T82" fmla="*/ 1292 w 4066"/>
              <a:gd name="T83" fmla="*/ 1958 h 3459"/>
              <a:gd name="T84" fmla="*/ 1208 w 4066"/>
              <a:gd name="T85" fmla="*/ 2340 h 3459"/>
              <a:gd name="T86" fmla="*/ 858 w 4066"/>
              <a:gd name="T87" fmla="*/ 2624 h 3459"/>
              <a:gd name="T88" fmla="*/ 437 w 4066"/>
              <a:gd name="T89" fmla="*/ 2624 h 3459"/>
              <a:gd name="T90" fmla="*/ 88 w 4066"/>
              <a:gd name="T91" fmla="*/ 2340 h 3459"/>
              <a:gd name="T92" fmla="*/ 4 w 4066"/>
              <a:gd name="T93" fmla="*/ 1958 h 3459"/>
              <a:gd name="T94" fmla="*/ 154 w 4066"/>
              <a:gd name="T95" fmla="*/ 1859 h 3459"/>
              <a:gd name="T96" fmla="*/ 263 w 4066"/>
              <a:gd name="T97" fmla="*/ 715 h 3459"/>
              <a:gd name="T98" fmla="*/ 246 w 4066"/>
              <a:gd name="T99" fmla="*/ 553 h 3459"/>
              <a:gd name="T100" fmla="*/ 403 w 4066"/>
              <a:gd name="T101" fmla="*/ 505 h 3459"/>
              <a:gd name="T102" fmla="*/ 604 w 4066"/>
              <a:gd name="T103" fmla="*/ 609 h 3459"/>
              <a:gd name="T104" fmla="*/ 869 w 4066"/>
              <a:gd name="T105" fmla="*/ 478 h 3459"/>
              <a:gd name="T106" fmla="*/ 1267 w 4066"/>
              <a:gd name="T107" fmla="*/ 278 h 3459"/>
              <a:gd name="T108" fmla="*/ 1736 w 4066"/>
              <a:gd name="T109" fmla="*/ 346 h 3459"/>
              <a:gd name="T110" fmla="*/ 1933 w 4066"/>
              <a:gd name="T111" fmla="*/ 48 h 3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66" h="3459">
                <a:moveTo>
                  <a:pt x="2034" y="3083"/>
                </a:moveTo>
                <a:lnTo>
                  <a:pt x="1989" y="3087"/>
                </a:lnTo>
                <a:lnTo>
                  <a:pt x="1949" y="3098"/>
                </a:lnTo>
                <a:lnTo>
                  <a:pt x="1912" y="3117"/>
                </a:lnTo>
                <a:lnTo>
                  <a:pt x="1877" y="3140"/>
                </a:lnTo>
                <a:lnTo>
                  <a:pt x="1847" y="3169"/>
                </a:lnTo>
                <a:lnTo>
                  <a:pt x="1823" y="3202"/>
                </a:lnTo>
                <a:lnTo>
                  <a:pt x="2244" y="3202"/>
                </a:lnTo>
                <a:lnTo>
                  <a:pt x="2219" y="3169"/>
                </a:lnTo>
                <a:lnTo>
                  <a:pt x="2189" y="3140"/>
                </a:lnTo>
                <a:lnTo>
                  <a:pt x="2155" y="3117"/>
                </a:lnTo>
                <a:lnTo>
                  <a:pt x="2118" y="3098"/>
                </a:lnTo>
                <a:lnTo>
                  <a:pt x="2077" y="3087"/>
                </a:lnTo>
                <a:lnTo>
                  <a:pt x="2034" y="3083"/>
                </a:lnTo>
                <a:close/>
                <a:moveTo>
                  <a:pt x="3041" y="2116"/>
                </a:moveTo>
                <a:lnTo>
                  <a:pt x="3057" y="2164"/>
                </a:lnTo>
                <a:lnTo>
                  <a:pt x="3080" y="2209"/>
                </a:lnTo>
                <a:lnTo>
                  <a:pt x="3107" y="2249"/>
                </a:lnTo>
                <a:lnTo>
                  <a:pt x="3140" y="2287"/>
                </a:lnTo>
                <a:lnTo>
                  <a:pt x="3176" y="2319"/>
                </a:lnTo>
                <a:lnTo>
                  <a:pt x="3217" y="2347"/>
                </a:lnTo>
                <a:lnTo>
                  <a:pt x="3261" y="2369"/>
                </a:lnTo>
                <a:lnTo>
                  <a:pt x="3309" y="2385"/>
                </a:lnTo>
                <a:lnTo>
                  <a:pt x="3359" y="2396"/>
                </a:lnTo>
                <a:lnTo>
                  <a:pt x="3411" y="2399"/>
                </a:lnTo>
                <a:lnTo>
                  <a:pt x="3427" y="2399"/>
                </a:lnTo>
                <a:lnTo>
                  <a:pt x="3479" y="2396"/>
                </a:lnTo>
                <a:lnTo>
                  <a:pt x="3529" y="2385"/>
                </a:lnTo>
                <a:lnTo>
                  <a:pt x="3576" y="2369"/>
                </a:lnTo>
                <a:lnTo>
                  <a:pt x="3621" y="2347"/>
                </a:lnTo>
                <a:lnTo>
                  <a:pt x="3661" y="2319"/>
                </a:lnTo>
                <a:lnTo>
                  <a:pt x="3698" y="2287"/>
                </a:lnTo>
                <a:lnTo>
                  <a:pt x="3730" y="2249"/>
                </a:lnTo>
                <a:lnTo>
                  <a:pt x="3758" y="2209"/>
                </a:lnTo>
                <a:lnTo>
                  <a:pt x="3780" y="2164"/>
                </a:lnTo>
                <a:lnTo>
                  <a:pt x="3796" y="2116"/>
                </a:lnTo>
                <a:lnTo>
                  <a:pt x="3041" y="2116"/>
                </a:lnTo>
                <a:close/>
                <a:moveTo>
                  <a:pt x="270" y="2116"/>
                </a:moveTo>
                <a:lnTo>
                  <a:pt x="286" y="2164"/>
                </a:lnTo>
                <a:lnTo>
                  <a:pt x="309" y="2209"/>
                </a:lnTo>
                <a:lnTo>
                  <a:pt x="336" y="2249"/>
                </a:lnTo>
                <a:lnTo>
                  <a:pt x="368" y="2287"/>
                </a:lnTo>
                <a:lnTo>
                  <a:pt x="405" y="2319"/>
                </a:lnTo>
                <a:lnTo>
                  <a:pt x="446" y="2347"/>
                </a:lnTo>
                <a:lnTo>
                  <a:pt x="490" y="2369"/>
                </a:lnTo>
                <a:lnTo>
                  <a:pt x="537" y="2385"/>
                </a:lnTo>
                <a:lnTo>
                  <a:pt x="588" y="2396"/>
                </a:lnTo>
                <a:lnTo>
                  <a:pt x="640" y="2399"/>
                </a:lnTo>
                <a:lnTo>
                  <a:pt x="656" y="2399"/>
                </a:lnTo>
                <a:lnTo>
                  <a:pt x="708" y="2396"/>
                </a:lnTo>
                <a:lnTo>
                  <a:pt x="758" y="2385"/>
                </a:lnTo>
                <a:lnTo>
                  <a:pt x="805" y="2369"/>
                </a:lnTo>
                <a:lnTo>
                  <a:pt x="850" y="2347"/>
                </a:lnTo>
                <a:lnTo>
                  <a:pt x="890" y="2319"/>
                </a:lnTo>
                <a:lnTo>
                  <a:pt x="927" y="2287"/>
                </a:lnTo>
                <a:lnTo>
                  <a:pt x="959" y="2249"/>
                </a:lnTo>
                <a:lnTo>
                  <a:pt x="987" y="2209"/>
                </a:lnTo>
                <a:lnTo>
                  <a:pt x="1009" y="2164"/>
                </a:lnTo>
                <a:lnTo>
                  <a:pt x="1025" y="2116"/>
                </a:lnTo>
                <a:lnTo>
                  <a:pt x="270" y="2116"/>
                </a:lnTo>
                <a:close/>
                <a:moveTo>
                  <a:pt x="3419" y="1020"/>
                </a:moveTo>
                <a:lnTo>
                  <a:pt x="3108" y="1859"/>
                </a:lnTo>
                <a:lnTo>
                  <a:pt x="3729" y="1859"/>
                </a:lnTo>
                <a:lnTo>
                  <a:pt x="3419" y="1020"/>
                </a:lnTo>
                <a:close/>
                <a:moveTo>
                  <a:pt x="648" y="1020"/>
                </a:moveTo>
                <a:lnTo>
                  <a:pt x="337" y="1859"/>
                </a:lnTo>
                <a:lnTo>
                  <a:pt x="958" y="1859"/>
                </a:lnTo>
                <a:lnTo>
                  <a:pt x="648" y="1020"/>
                </a:lnTo>
                <a:close/>
                <a:moveTo>
                  <a:pt x="2034" y="0"/>
                </a:moveTo>
                <a:lnTo>
                  <a:pt x="2063" y="4"/>
                </a:lnTo>
                <a:lnTo>
                  <a:pt x="2089" y="14"/>
                </a:lnTo>
                <a:lnTo>
                  <a:pt x="2114" y="28"/>
                </a:lnTo>
                <a:lnTo>
                  <a:pt x="2134" y="48"/>
                </a:lnTo>
                <a:lnTo>
                  <a:pt x="2149" y="73"/>
                </a:lnTo>
                <a:lnTo>
                  <a:pt x="2159" y="100"/>
                </a:lnTo>
                <a:lnTo>
                  <a:pt x="2162" y="128"/>
                </a:lnTo>
                <a:lnTo>
                  <a:pt x="2162" y="459"/>
                </a:lnTo>
                <a:lnTo>
                  <a:pt x="2214" y="416"/>
                </a:lnTo>
                <a:lnTo>
                  <a:pt x="2271" y="379"/>
                </a:lnTo>
                <a:lnTo>
                  <a:pt x="2330" y="346"/>
                </a:lnTo>
                <a:lnTo>
                  <a:pt x="2393" y="317"/>
                </a:lnTo>
                <a:lnTo>
                  <a:pt x="2459" y="295"/>
                </a:lnTo>
                <a:lnTo>
                  <a:pt x="2527" y="279"/>
                </a:lnTo>
                <a:lnTo>
                  <a:pt x="2597" y="269"/>
                </a:lnTo>
                <a:lnTo>
                  <a:pt x="2670" y="267"/>
                </a:lnTo>
                <a:lnTo>
                  <a:pt x="2735" y="269"/>
                </a:lnTo>
                <a:lnTo>
                  <a:pt x="2799" y="278"/>
                </a:lnTo>
                <a:lnTo>
                  <a:pt x="2862" y="291"/>
                </a:lnTo>
                <a:lnTo>
                  <a:pt x="2924" y="310"/>
                </a:lnTo>
                <a:lnTo>
                  <a:pt x="2983" y="333"/>
                </a:lnTo>
                <a:lnTo>
                  <a:pt x="3041" y="363"/>
                </a:lnTo>
                <a:lnTo>
                  <a:pt x="3097" y="396"/>
                </a:lnTo>
                <a:lnTo>
                  <a:pt x="3149" y="435"/>
                </a:lnTo>
                <a:lnTo>
                  <a:pt x="3197" y="478"/>
                </a:lnTo>
                <a:lnTo>
                  <a:pt x="3243" y="525"/>
                </a:lnTo>
                <a:lnTo>
                  <a:pt x="3274" y="555"/>
                </a:lnTo>
                <a:lnTo>
                  <a:pt x="3307" y="577"/>
                </a:lnTo>
                <a:lnTo>
                  <a:pt x="3344" y="594"/>
                </a:lnTo>
                <a:lnTo>
                  <a:pt x="3383" y="606"/>
                </a:lnTo>
                <a:lnTo>
                  <a:pt x="3425" y="610"/>
                </a:lnTo>
                <a:lnTo>
                  <a:pt x="3463" y="609"/>
                </a:lnTo>
                <a:lnTo>
                  <a:pt x="3498" y="603"/>
                </a:lnTo>
                <a:lnTo>
                  <a:pt x="3532" y="592"/>
                </a:lnTo>
                <a:lnTo>
                  <a:pt x="3565" y="577"/>
                </a:lnTo>
                <a:lnTo>
                  <a:pt x="3595" y="557"/>
                </a:lnTo>
                <a:lnTo>
                  <a:pt x="3622" y="532"/>
                </a:lnTo>
                <a:lnTo>
                  <a:pt x="3642" y="516"/>
                </a:lnTo>
                <a:lnTo>
                  <a:pt x="3665" y="505"/>
                </a:lnTo>
                <a:lnTo>
                  <a:pt x="3688" y="498"/>
                </a:lnTo>
                <a:lnTo>
                  <a:pt x="3713" y="495"/>
                </a:lnTo>
                <a:lnTo>
                  <a:pt x="3738" y="498"/>
                </a:lnTo>
                <a:lnTo>
                  <a:pt x="3761" y="505"/>
                </a:lnTo>
                <a:lnTo>
                  <a:pt x="3784" y="516"/>
                </a:lnTo>
                <a:lnTo>
                  <a:pt x="3805" y="532"/>
                </a:lnTo>
                <a:lnTo>
                  <a:pt x="3821" y="553"/>
                </a:lnTo>
                <a:lnTo>
                  <a:pt x="3832" y="576"/>
                </a:lnTo>
                <a:lnTo>
                  <a:pt x="3839" y="599"/>
                </a:lnTo>
                <a:lnTo>
                  <a:pt x="3842" y="624"/>
                </a:lnTo>
                <a:lnTo>
                  <a:pt x="3839" y="648"/>
                </a:lnTo>
                <a:lnTo>
                  <a:pt x="3832" y="672"/>
                </a:lnTo>
                <a:lnTo>
                  <a:pt x="3821" y="694"/>
                </a:lnTo>
                <a:lnTo>
                  <a:pt x="3805" y="715"/>
                </a:lnTo>
                <a:lnTo>
                  <a:pt x="3766" y="749"/>
                </a:lnTo>
                <a:lnTo>
                  <a:pt x="3726" y="779"/>
                </a:lnTo>
                <a:lnTo>
                  <a:pt x="3682" y="805"/>
                </a:lnTo>
                <a:lnTo>
                  <a:pt x="3637" y="826"/>
                </a:lnTo>
                <a:lnTo>
                  <a:pt x="3590" y="844"/>
                </a:lnTo>
                <a:lnTo>
                  <a:pt x="3542" y="857"/>
                </a:lnTo>
                <a:lnTo>
                  <a:pt x="3912" y="1859"/>
                </a:lnTo>
                <a:lnTo>
                  <a:pt x="3938" y="1859"/>
                </a:lnTo>
                <a:lnTo>
                  <a:pt x="3968" y="1863"/>
                </a:lnTo>
                <a:lnTo>
                  <a:pt x="3995" y="1873"/>
                </a:lnTo>
                <a:lnTo>
                  <a:pt x="4018" y="1888"/>
                </a:lnTo>
                <a:lnTo>
                  <a:pt x="4038" y="1907"/>
                </a:lnTo>
                <a:lnTo>
                  <a:pt x="4054" y="1931"/>
                </a:lnTo>
                <a:lnTo>
                  <a:pt x="4063" y="1958"/>
                </a:lnTo>
                <a:lnTo>
                  <a:pt x="4066" y="1988"/>
                </a:lnTo>
                <a:lnTo>
                  <a:pt x="4066" y="2017"/>
                </a:lnTo>
                <a:lnTo>
                  <a:pt x="4063" y="2086"/>
                </a:lnTo>
                <a:lnTo>
                  <a:pt x="4052" y="2154"/>
                </a:lnTo>
                <a:lnTo>
                  <a:pt x="4034" y="2219"/>
                </a:lnTo>
                <a:lnTo>
                  <a:pt x="4010" y="2282"/>
                </a:lnTo>
                <a:lnTo>
                  <a:pt x="3979" y="2340"/>
                </a:lnTo>
                <a:lnTo>
                  <a:pt x="3943" y="2395"/>
                </a:lnTo>
                <a:lnTo>
                  <a:pt x="3902" y="2446"/>
                </a:lnTo>
                <a:lnTo>
                  <a:pt x="3855" y="2492"/>
                </a:lnTo>
                <a:lnTo>
                  <a:pt x="3805" y="2534"/>
                </a:lnTo>
                <a:lnTo>
                  <a:pt x="3749" y="2569"/>
                </a:lnTo>
                <a:lnTo>
                  <a:pt x="3691" y="2600"/>
                </a:lnTo>
                <a:lnTo>
                  <a:pt x="3629" y="2624"/>
                </a:lnTo>
                <a:lnTo>
                  <a:pt x="3564" y="2642"/>
                </a:lnTo>
                <a:lnTo>
                  <a:pt x="3497" y="2653"/>
                </a:lnTo>
                <a:lnTo>
                  <a:pt x="3427" y="2657"/>
                </a:lnTo>
                <a:lnTo>
                  <a:pt x="3411" y="2657"/>
                </a:lnTo>
                <a:lnTo>
                  <a:pt x="3342" y="2653"/>
                </a:lnTo>
                <a:lnTo>
                  <a:pt x="3274" y="2642"/>
                </a:lnTo>
                <a:lnTo>
                  <a:pt x="3209" y="2624"/>
                </a:lnTo>
                <a:lnTo>
                  <a:pt x="3146" y="2600"/>
                </a:lnTo>
                <a:lnTo>
                  <a:pt x="3088" y="2569"/>
                </a:lnTo>
                <a:lnTo>
                  <a:pt x="3033" y="2534"/>
                </a:lnTo>
                <a:lnTo>
                  <a:pt x="2982" y="2492"/>
                </a:lnTo>
                <a:lnTo>
                  <a:pt x="2936" y="2446"/>
                </a:lnTo>
                <a:lnTo>
                  <a:pt x="2894" y="2395"/>
                </a:lnTo>
                <a:lnTo>
                  <a:pt x="2859" y="2340"/>
                </a:lnTo>
                <a:lnTo>
                  <a:pt x="2828" y="2282"/>
                </a:lnTo>
                <a:lnTo>
                  <a:pt x="2804" y="2219"/>
                </a:lnTo>
                <a:lnTo>
                  <a:pt x="2786" y="2154"/>
                </a:lnTo>
                <a:lnTo>
                  <a:pt x="2775" y="2086"/>
                </a:lnTo>
                <a:lnTo>
                  <a:pt x="2771" y="2017"/>
                </a:lnTo>
                <a:lnTo>
                  <a:pt x="2771" y="1988"/>
                </a:lnTo>
                <a:lnTo>
                  <a:pt x="2775" y="1958"/>
                </a:lnTo>
                <a:lnTo>
                  <a:pt x="2785" y="1931"/>
                </a:lnTo>
                <a:lnTo>
                  <a:pt x="2799" y="1907"/>
                </a:lnTo>
                <a:lnTo>
                  <a:pt x="2819" y="1888"/>
                </a:lnTo>
                <a:lnTo>
                  <a:pt x="2843" y="1873"/>
                </a:lnTo>
                <a:lnTo>
                  <a:pt x="2870" y="1863"/>
                </a:lnTo>
                <a:lnTo>
                  <a:pt x="2899" y="1859"/>
                </a:lnTo>
                <a:lnTo>
                  <a:pt x="2925" y="1859"/>
                </a:lnTo>
                <a:lnTo>
                  <a:pt x="3300" y="850"/>
                </a:lnTo>
                <a:lnTo>
                  <a:pt x="3251" y="835"/>
                </a:lnTo>
                <a:lnTo>
                  <a:pt x="3207" y="815"/>
                </a:lnTo>
                <a:lnTo>
                  <a:pt x="3164" y="792"/>
                </a:lnTo>
                <a:lnTo>
                  <a:pt x="3123" y="763"/>
                </a:lnTo>
                <a:lnTo>
                  <a:pt x="3085" y="731"/>
                </a:lnTo>
                <a:lnTo>
                  <a:pt x="3050" y="695"/>
                </a:lnTo>
                <a:lnTo>
                  <a:pt x="3012" y="657"/>
                </a:lnTo>
                <a:lnTo>
                  <a:pt x="2970" y="623"/>
                </a:lnTo>
                <a:lnTo>
                  <a:pt x="2925" y="593"/>
                </a:lnTo>
                <a:lnTo>
                  <a:pt x="2878" y="568"/>
                </a:lnTo>
                <a:lnTo>
                  <a:pt x="2828" y="550"/>
                </a:lnTo>
                <a:lnTo>
                  <a:pt x="2777" y="535"/>
                </a:lnTo>
                <a:lnTo>
                  <a:pt x="2724" y="526"/>
                </a:lnTo>
                <a:lnTo>
                  <a:pt x="2670" y="524"/>
                </a:lnTo>
                <a:lnTo>
                  <a:pt x="2610" y="527"/>
                </a:lnTo>
                <a:lnTo>
                  <a:pt x="2554" y="537"/>
                </a:lnTo>
                <a:lnTo>
                  <a:pt x="2498" y="553"/>
                </a:lnTo>
                <a:lnTo>
                  <a:pt x="2446" y="576"/>
                </a:lnTo>
                <a:lnTo>
                  <a:pt x="2398" y="603"/>
                </a:lnTo>
                <a:lnTo>
                  <a:pt x="2352" y="635"/>
                </a:lnTo>
                <a:lnTo>
                  <a:pt x="2310" y="673"/>
                </a:lnTo>
                <a:lnTo>
                  <a:pt x="2273" y="714"/>
                </a:lnTo>
                <a:lnTo>
                  <a:pt x="2241" y="760"/>
                </a:lnTo>
                <a:lnTo>
                  <a:pt x="2214" y="808"/>
                </a:lnTo>
                <a:lnTo>
                  <a:pt x="2192" y="861"/>
                </a:lnTo>
                <a:lnTo>
                  <a:pt x="2176" y="915"/>
                </a:lnTo>
                <a:lnTo>
                  <a:pt x="2166" y="972"/>
                </a:lnTo>
                <a:lnTo>
                  <a:pt x="2162" y="1031"/>
                </a:lnTo>
                <a:lnTo>
                  <a:pt x="2162" y="2842"/>
                </a:lnTo>
                <a:lnTo>
                  <a:pt x="2219" y="2862"/>
                </a:lnTo>
                <a:lnTo>
                  <a:pt x="2272" y="2887"/>
                </a:lnTo>
                <a:lnTo>
                  <a:pt x="2323" y="2918"/>
                </a:lnTo>
                <a:lnTo>
                  <a:pt x="2368" y="2954"/>
                </a:lnTo>
                <a:lnTo>
                  <a:pt x="2409" y="2996"/>
                </a:lnTo>
                <a:lnTo>
                  <a:pt x="2446" y="3041"/>
                </a:lnTo>
                <a:lnTo>
                  <a:pt x="2477" y="3091"/>
                </a:lnTo>
                <a:lnTo>
                  <a:pt x="2502" y="3145"/>
                </a:lnTo>
                <a:lnTo>
                  <a:pt x="2520" y="3202"/>
                </a:lnTo>
                <a:lnTo>
                  <a:pt x="2670" y="3202"/>
                </a:lnTo>
                <a:lnTo>
                  <a:pt x="2699" y="3204"/>
                </a:lnTo>
                <a:lnTo>
                  <a:pt x="2727" y="3214"/>
                </a:lnTo>
                <a:lnTo>
                  <a:pt x="2750" y="3230"/>
                </a:lnTo>
                <a:lnTo>
                  <a:pt x="2770" y="3250"/>
                </a:lnTo>
                <a:lnTo>
                  <a:pt x="2785" y="3274"/>
                </a:lnTo>
                <a:lnTo>
                  <a:pt x="2794" y="3301"/>
                </a:lnTo>
                <a:lnTo>
                  <a:pt x="2798" y="3330"/>
                </a:lnTo>
                <a:lnTo>
                  <a:pt x="2794" y="3360"/>
                </a:lnTo>
                <a:lnTo>
                  <a:pt x="2785" y="3387"/>
                </a:lnTo>
                <a:lnTo>
                  <a:pt x="2770" y="3411"/>
                </a:lnTo>
                <a:lnTo>
                  <a:pt x="2750" y="3430"/>
                </a:lnTo>
                <a:lnTo>
                  <a:pt x="2727" y="3447"/>
                </a:lnTo>
                <a:lnTo>
                  <a:pt x="2699" y="3455"/>
                </a:lnTo>
                <a:lnTo>
                  <a:pt x="2670" y="3459"/>
                </a:lnTo>
                <a:lnTo>
                  <a:pt x="1397" y="3459"/>
                </a:lnTo>
                <a:lnTo>
                  <a:pt x="1368" y="3455"/>
                </a:lnTo>
                <a:lnTo>
                  <a:pt x="1341" y="3447"/>
                </a:lnTo>
                <a:lnTo>
                  <a:pt x="1316" y="3430"/>
                </a:lnTo>
                <a:lnTo>
                  <a:pt x="1297" y="3411"/>
                </a:lnTo>
                <a:lnTo>
                  <a:pt x="1282" y="3387"/>
                </a:lnTo>
                <a:lnTo>
                  <a:pt x="1272" y="3360"/>
                </a:lnTo>
                <a:lnTo>
                  <a:pt x="1268" y="3330"/>
                </a:lnTo>
                <a:lnTo>
                  <a:pt x="1272" y="3301"/>
                </a:lnTo>
                <a:lnTo>
                  <a:pt x="1282" y="3274"/>
                </a:lnTo>
                <a:lnTo>
                  <a:pt x="1297" y="3250"/>
                </a:lnTo>
                <a:lnTo>
                  <a:pt x="1316" y="3230"/>
                </a:lnTo>
                <a:lnTo>
                  <a:pt x="1341" y="3214"/>
                </a:lnTo>
                <a:lnTo>
                  <a:pt x="1368" y="3204"/>
                </a:lnTo>
                <a:lnTo>
                  <a:pt x="1397" y="3202"/>
                </a:lnTo>
                <a:lnTo>
                  <a:pt x="1546" y="3202"/>
                </a:lnTo>
                <a:lnTo>
                  <a:pt x="1565" y="3145"/>
                </a:lnTo>
                <a:lnTo>
                  <a:pt x="1590" y="3091"/>
                </a:lnTo>
                <a:lnTo>
                  <a:pt x="1621" y="3041"/>
                </a:lnTo>
                <a:lnTo>
                  <a:pt x="1657" y="2996"/>
                </a:lnTo>
                <a:lnTo>
                  <a:pt x="1698" y="2954"/>
                </a:lnTo>
                <a:lnTo>
                  <a:pt x="1745" y="2918"/>
                </a:lnTo>
                <a:lnTo>
                  <a:pt x="1794" y="2887"/>
                </a:lnTo>
                <a:lnTo>
                  <a:pt x="1847" y="2862"/>
                </a:lnTo>
                <a:lnTo>
                  <a:pt x="1904" y="2842"/>
                </a:lnTo>
                <a:lnTo>
                  <a:pt x="1904" y="1031"/>
                </a:lnTo>
                <a:lnTo>
                  <a:pt x="1902" y="972"/>
                </a:lnTo>
                <a:lnTo>
                  <a:pt x="1892" y="915"/>
                </a:lnTo>
                <a:lnTo>
                  <a:pt x="1875" y="861"/>
                </a:lnTo>
                <a:lnTo>
                  <a:pt x="1854" y="808"/>
                </a:lnTo>
                <a:lnTo>
                  <a:pt x="1825" y="760"/>
                </a:lnTo>
                <a:lnTo>
                  <a:pt x="1793" y="714"/>
                </a:lnTo>
                <a:lnTo>
                  <a:pt x="1756" y="673"/>
                </a:lnTo>
                <a:lnTo>
                  <a:pt x="1714" y="635"/>
                </a:lnTo>
                <a:lnTo>
                  <a:pt x="1670" y="603"/>
                </a:lnTo>
                <a:lnTo>
                  <a:pt x="1620" y="576"/>
                </a:lnTo>
                <a:lnTo>
                  <a:pt x="1568" y="553"/>
                </a:lnTo>
                <a:lnTo>
                  <a:pt x="1514" y="537"/>
                </a:lnTo>
                <a:lnTo>
                  <a:pt x="1456" y="527"/>
                </a:lnTo>
                <a:lnTo>
                  <a:pt x="1397" y="524"/>
                </a:lnTo>
                <a:lnTo>
                  <a:pt x="1344" y="526"/>
                </a:lnTo>
                <a:lnTo>
                  <a:pt x="1290" y="535"/>
                </a:lnTo>
                <a:lnTo>
                  <a:pt x="1239" y="550"/>
                </a:lnTo>
                <a:lnTo>
                  <a:pt x="1188" y="568"/>
                </a:lnTo>
                <a:lnTo>
                  <a:pt x="1141" y="593"/>
                </a:lnTo>
                <a:lnTo>
                  <a:pt x="1097" y="623"/>
                </a:lnTo>
                <a:lnTo>
                  <a:pt x="1055" y="657"/>
                </a:lnTo>
                <a:lnTo>
                  <a:pt x="1016" y="695"/>
                </a:lnTo>
                <a:lnTo>
                  <a:pt x="982" y="731"/>
                </a:lnTo>
                <a:lnTo>
                  <a:pt x="943" y="763"/>
                </a:lnTo>
                <a:lnTo>
                  <a:pt x="903" y="792"/>
                </a:lnTo>
                <a:lnTo>
                  <a:pt x="859" y="815"/>
                </a:lnTo>
                <a:lnTo>
                  <a:pt x="815" y="835"/>
                </a:lnTo>
                <a:lnTo>
                  <a:pt x="768" y="850"/>
                </a:lnTo>
                <a:lnTo>
                  <a:pt x="1141" y="1859"/>
                </a:lnTo>
                <a:lnTo>
                  <a:pt x="1167" y="1859"/>
                </a:lnTo>
                <a:lnTo>
                  <a:pt x="1197" y="1863"/>
                </a:lnTo>
                <a:lnTo>
                  <a:pt x="1224" y="1873"/>
                </a:lnTo>
                <a:lnTo>
                  <a:pt x="1247" y="1888"/>
                </a:lnTo>
                <a:lnTo>
                  <a:pt x="1267" y="1907"/>
                </a:lnTo>
                <a:lnTo>
                  <a:pt x="1283" y="1931"/>
                </a:lnTo>
                <a:lnTo>
                  <a:pt x="1292" y="1958"/>
                </a:lnTo>
                <a:lnTo>
                  <a:pt x="1295" y="1988"/>
                </a:lnTo>
                <a:lnTo>
                  <a:pt x="1295" y="2017"/>
                </a:lnTo>
                <a:lnTo>
                  <a:pt x="1292" y="2086"/>
                </a:lnTo>
                <a:lnTo>
                  <a:pt x="1281" y="2154"/>
                </a:lnTo>
                <a:lnTo>
                  <a:pt x="1263" y="2219"/>
                </a:lnTo>
                <a:lnTo>
                  <a:pt x="1239" y="2282"/>
                </a:lnTo>
                <a:lnTo>
                  <a:pt x="1208" y="2340"/>
                </a:lnTo>
                <a:lnTo>
                  <a:pt x="1172" y="2395"/>
                </a:lnTo>
                <a:lnTo>
                  <a:pt x="1130" y="2446"/>
                </a:lnTo>
                <a:lnTo>
                  <a:pt x="1084" y="2492"/>
                </a:lnTo>
                <a:lnTo>
                  <a:pt x="1034" y="2534"/>
                </a:lnTo>
                <a:lnTo>
                  <a:pt x="978" y="2569"/>
                </a:lnTo>
                <a:lnTo>
                  <a:pt x="920" y="2600"/>
                </a:lnTo>
                <a:lnTo>
                  <a:pt x="858" y="2624"/>
                </a:lnTo>
                <a:lnTo>
                  <a:pt x="793" y="2642"/>
                </a:lnTo>
                <a:lnTo>
                  <a:pt x="725" y="2653"/>
                </a:lnTo>
                <a:lnTo>
                  <a:pt x="656" y="2657"/>
                </a:lnTo>
                <a:lnTo>
                  <a:pt x="640" y="2657"/>
                </a:lnTo>
                <a:lnTo>
                  <a:pt x="571" y="2653"/>
                </a:lnTo>
                <a:lnTo>
                  <a:pt x="503" y="2642"/>
                </a:lnTo>
                <a:lnTo>
                  <a:pt x="437" y="2624"/>
                </a:lnTo>
                <a:lnTo>
                  <a:pt x="375" y="2600"/>
                </a:lnTo>
                <a:lnTo>
                  <a:pt x="317" y="2569"/>
                </a:lnTo>
                <a:lnTo>
                  <a:pt x="262" y="2534"/>
                </a:lnTo>
                <a:lnTo>
                  <a:pt x="211" y="2492"/>
                </a:lnTo>
                <a:lnTo>
                  <a:pt x="165" y="2446"/>
                </a:lnTo>
                <a:lnTo>
                  <a:pt x="123" y="2395"/>
                </a:lnTo>
                <a:lnTo>
                  <a:pt x="88" y="2340"/>
                </a:lnTo>
                <a:lnTo>
                  <a:pt x="57" y="2282"/>
                </a:lnTo>
                <a:lnTo>
                  <a:pt x="32" y="2219"/>
                </a:lnTo>
                <a:lnTo>
                  <a:pt x="15" y="2154"/>
                </a:lnTo>
                <a:lnTo>
                  <a:pt x="4" y="2086"/>
                </a:lnTo>
                <a:lnTo>
                  <a:pt x="0" y="2017"/>
                </a:lnTo>
                <a:lnTo>
                  <a:pt x="0" y="1988"/>
                </a:lnTo>
                <a:lnTo>
                  <a:pt x="4" y="1958"/>
                </a:lnTo>
                <a:lnTo>
                  <a:pt x="14" y="1931"/>
                </a:lnTo>
                <a:lnTo>
                  <a:pt x="28" y="1907"/>
                </a:lnTo>
                <a:lnTo>
                  <a:pt x="48" y="1888"/>
                </a:lnTo>
                <a:lnTo>
                  <a:pt x="72" y="1873"/>
                </a:lnTo>
                <a:lnTo>
                  <a:pt x="99" y="1863"/>
                </a:lnTo>
                <a:lnTo>
                  <a:pt x="128" y="1859"/>
                </a:lnTo>
                <a:lnTo>
                  <a:pt x="154" y="1859"/>
                </a:lnTo>
                <a:lnTo>
                  <a:pt x="525" y="857"/>
                </a:lnTo>
                <a:lnTo>
                  <a:pt x="477" y="844"/>
                </a:lnTo>
                <a:lnTo>
                  <a:pt x="430" y="826"/>
                </a:lnTo>
                <a:lnTo>
                  <a:pt x="384" y="805"/>
                </a:lnTo>
                <a:lnTo>
                  <a:pt x="341" y="779"/>
                </a:lnTo>
                <a:lnTo>
                  <a:pt x="300" y="749"/>
                </a:lnTo>
                <a:lnTo>
                  <a:pt x="263" y="715"/>
                </a:lnTo>
                <a:lnTo>
                  <a:pt x="246" y="694"/>
                </a:lnTo>
                <a:lnTo>
                  <a:pt x="235" y="672"/>
                </a:lnTo>
                <a:lnTo>
                  <a:pt x="227" y="648"/>
                </a:lnTo>
                <a:lnTo>
                  <a:pt x="225" y="624"/>
                </a:lnTo>
                <a:lnTo>
                  <a:pt x="227" y="599"/>
                </a:lnTo>
                <a:lnTo>
                  <a:pt x="235" y="576"/>
                </a:lnTo>
                <a:lnTo>
                  <a:pt x="246" y="553"/>
                </a:lnTo>
                <a:lnTo>
                  <a:pt x="263" y="532"/>
                </a:lnTo>
                <a:lnTo>
                  <a:pt x="283" y="516"/>
                </a:lnTo>
                <a:lnTo>
                  <a:pt x="305" y="505"/>
                </a:lnTo>
                <a:lnTo>
                  <a:pt x="328" y="498"/>
                </a:lnTo>
                <a:lnTo>
                  <a:pt x="353" y="495"/>
                </a:lnTo>
                <a:lnTo>
                  <a:pt x="378" y="498"/>
                </a:lnTo>
                <a:lnTo>
                  <a:pt x="403" y="505"/>
                </a:lnTo>
                <a:lnTo>
                  <a:pt x="425" y="516"/>
                </a:lnTo>
                <a:lnTo>
                  <a:pt x="445" y="532"/>
                </a:lnTo>
                <a:lnTo>
                  <a:pt x="472" y="557"/>
                </a:lnTo>
                <a:lnTo>
                  <a:pt x="503" y="577"/>
                </a:lnTo>
                <a:lnTo>
                  <a:pt x="535" y="592"/>
                </a:lnTo>
                <a:lnTo>
                  <a:pt x="569" y="603"/>
                </a:lnTo>
                <a:lnTo>
                  <a:pt x="604" y="609"/>
                </a:lnTo>
                <a:lnTo>
                  <a:pt x="641" y="610"/>
                </a:lnTo>
                <a:lnTo>
                  <a:pt x="683" y="605"/>
                </a:lnTo>
                <a:lnTo>
                  <a:pt x="722" y="594"/>
                </a:lnTo>
                <a:lnTo>
                  <a:pt x="759" y="577"/>
                </a:lnTo>
                <a:lnTo>
                  <a:pt x="794" y="555"/>
                </a:lnTo>
                <a:lnTo>
                  <a:pt x="824" y="525"/>
                </a:lnTo>
                <a:lnTo>
                  <a:pt x="869" y="478"/>
                </a:lnTo>
                <a:lnTo>
                  <a:pt x="917" y="435"/>
                </a:lnTo>
                <a:lnTo>
                  <a:pt x="971" y="396"/>
                </a:lnTo>
                <a:lnTo>
                  <a:pt x="1025" y="363"/>
                </a:lnTo>
                <a:lnTo>
                  <a:pt x="1083" y="333"/>
                </a:lnTo>
                <a:lnTo>
                  <a:pt x="1142" y="310"/>
                </a:lnTo>
                <a:lnTo>
                  <a:pt x="1204" y="291"/>
                </a:lnTo>
                <a:lnTo>
                  <a:pt x="1267" y="278"/>
                </a:lnTo>
                <a:lnTo>
                  <a:pt x="1331" y="269"/>
                </a:lnTo>
                <a:lnTo>
                  <a:pt x="1397" y="267"/>
                </a:lnTo>
                <a:lnTo>
                  <a:pt x="1469" y="269"/>
                </a:lnTo>
                <a:lnTo>
                  <a:pt x="1540" y="279"/>
                </a:lnTo>
                <a:lnTo>
                  <a:pt x="1608" y="295"/>
                </a:lnTo>
                <a:lnTo>
                  <a:pt x="1673" y="317"/>
                </a:lnTo>
                <a:lnTo>
                  <a:pt x="1736" y="346"/>
                </a:lnTo>
                <a:lnTo>
                  <a:pt x="1795" y="379"/>
                </a:lnTo>
                <a:lnTo>
                  <a:pt x="1852" y="416"/>
                </a:lnTo>
                <a:lnTo>
                  <a:pt x="1904" y="459"/>
                </a:lnTo>
                <a:lnTo>
                  <a:pt x="1904" y="128"/>
                </a:lnTo>
                <a:lnTo>
                  <a:pt x="1908" y="100"/>
                </a:lnTo>
                <a:lnTo>
                  <a:pt x="1918" y="73"/>
                </a:lnTo>
                <a:lnTo>
                  <a:pt x="1933" y="48"/>
                </a:lnTo>
                <a:lnTo>
                  <a:pt x="1952" y="28"/>
                </a:lnTo>
                <a:lnTo>
                  <a:pt x="1977" y="14"/>
                </a:lnTo>
                <a:lnTo>
                  <a:pt x="2004" y="4"/>
                </a:lnTo>
                <a:lnTo>
                  <a:pt x="203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425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2DB95C5-D762-452D-B011-00795827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30" y="399630"/>
            <a:ext cx="10865180" cy="917105"/>
          </a:xfrm>
        </p:spPr>
        <p:txBody>
          <a:bodyPr/>
          <a:lstStyle/>
          <a:p>
            <a:r>
              <a:rPr lang="ru-RU" dirty="0" smtClean="0"/>
              <a:t>ОСНОВНЫЕ ПАРАМЕТРЫ ПРОЕКТА БЮДЖЕТА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</a:t>
            </a:r>
            <a:r>
              <a:rPr lang="ru-RU" sz="2000" dirty="0" smtClean="0">
                <a:latin typeface="+mn-lt"/>
              </a:rPr>
              <a:t>(тыс.рублей) 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01752" y="996720"/>
          <a:ext cx="11740896" cy="5733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9958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 descr="Изображение выглядит как внешний, дорога, здание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C9F01340-A413-40BD-AD96-72CA2FAE3B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86" r="20486"/>
          <a:stretch>
            <a:fillRect/>
          </a:stretch>
        </p:blipFill>
        <p:spPr/>
      </p:pic>
      <p:pic>
        <p:nvPicPr>
          <p:cNvPr id="57" name="Рисунок 56" descr="Изображение выглядит как внешний, здание, часы, башня&#10;&#10;Автоматически созданное описание">
            <a:extLst>
              <a:ext uri="{FF2B5EF4-FFF2-40B4-BE49-F238E27FC236}">
                <a16:creationId xmlns="" xmlns:a16="http://schemas.microsoft.com/office/drawing/2014/main" id="{8FC6C333-CB71-4997-A793-5F761E42269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82" r="20382"/>
          <a:stretch>
            <a:fillRect/>
          </a:stretch>
        </p:blipFill>
        <p:spPr/>
      </p:pic>
      <p:pic>
        <p:nvPicPr>
          <p:cNvPr id="52" name="Рисунок 51" descr="Изображение выглядит как трава, внешний, здание, цвет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095A03D7-5E2B-4161-B8D8-BB7ABE7A55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49" r="20449"/>
          <a:stretch>
            <a:fillRect/>
          </a:stretch>
        </p:blipFill>
        <p:spPr/>
      </p:pic>
      <p:sp>
        <p:nvSpPr>
          <p:cNvPr id="82" name="Текст 81">
            <a:extLst>
              <a:ext uri="{FF2B5EF4-FFF2-40B4-BE49-F238E27FC236}">
                <a16:creationId xmlns="" xmlns:a16="http://schemas.microsoft.com/office/drawing/2014/main" id="{F660674B-2730-44B3-9C1F-6EA327328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ru-RU" b="1" dirty="0" smtClean="0">
                <a:cs typeface="Times New Roman" pitchFamily="18" charset="0"/>
              </a:rPr>
              <a:t>КУРСК</a:t>
            </a:r>
            <a:r>
              <a:rPr lang="ru-RU" dirty="0" smtClean="0">
                <a:cs typeface="Times New Roman" pitchFamily="18" charset="0"/>
              </a:rPr>
              <a:t>-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город в России,         административный центр Курской области. </a:t>
            </a:r>
          </a:p>
        </p:txBody>
      </p:sp>
      <p:sp>
        <p:nvSpPr>
          <p:cNvPr id="83" name="Текст 82">
            <a:extLst>
              <a:ext uri="{FF2B5EF4-FFF2-40B4-BE49-F238E27FC236}">
                <a16:creationId xmlns="" xmlns:a16="http://schemas.microsoft.com/office/drawing/2014/main" id="{4ED5A6DF-8270-40A0-986F-EA4FF07470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sz="2400" dirty="0" smtClean="0">
                <a:latin typeface="+mn-lt"/>
                <a:cs typeface="Times New Roman" pitchFamily="18" charset="0"/>
              </a:rPr>
              <a:t>Город разделён на три административно-территориальных округа:</a:t>
            </a:r>
          </a:p>
          <a:p>
            <a:pPr algn="just"/>
            <a:r>
              <a:rPr lang="ru-RU" sz="2400" dirty="0" smtClean="0">
                <a:latin typeface="+mn-lt"/>
                <a:cs typeface="Times New Roman" pitchFamily="18" charset="0"/>
              </a:rPr>
              <a:t>- Центральный</a:t>
            </a:r>
          </a:p>
          <a:p>
            <a:pPr algn="just"/>
            <a:r>
              <a:rPr lang="ru-RU" sz="2400" dirty="0" smtClean="0">
                <a:latin typeface="+mn-lt"/>
                <a:cs typeface="Times New Roman" pitchFamily="18" charset="0"/>
              </a:rPr>
              <a:t>- Железнодорожный</a:t>
            </a:r>
          </a:p>
          <a:p>
            <a:pPr algn="just"/>
            <a:r>
              <a:rPr lang="ru-RU" sz="2400" dirty="0" smtClean="0">
                <a:latin typeface="+mn-lt"/>
                <a:cs typeface="Times New Roman" pitchFamily="18" charset="0"/>
              </a:rPr>
              <a:t>- Сеймский. </a:t>
            </a:r>
          </a:p>
        </p:txBody>
      </p:sp>
      <p:sp>
        <p:nvSpPr>
          <p:cNvPr id="84" name="Текст 83">
            <a:extLst>
              <a:ext uri="{FF2B5EF4-FFF2-40B4-BE49-F238E27FC236}">
                <a16:creationId xmlns="" xmlns:a16="http://schemas.microsoft.com/office/drawing/2014/main" id="{3869D8CF-3162-4ABF-A4EE-4AE212FAB1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/>
            <a:r>
              <a:rPr lang="ru-RU" sz="2400" dirty="0" smtClean="0">
                <a:latin typeface="+mn-lt"/>
                <a:cs typeface="Times New Roman" pitchFamily="18" charset="0"/>
              </a:rPr>
              <a:t>Муниципальное образование «Город Курск» имеет единый бюджет . Численность населения города Курска на 01.01.2021г. – 450,977 тыс. человек.</a:t>
            </a:r>
          </a:p>
        </p:txBody>
      </p:sp>
      <p:sp>
        <p:nvSpPr>
          <p:cNvPr id="85" name="Текст 84">
            <a:extLst>
              <a:ext uri="{FF2B5EF4-FFF2-40B4-BE49-F238E27FC236}">
                <a16:creationId xmlns="" xmlns:a16="http://schemas.microsoft.com/office/drawing/2014/main" id="{4B5A63C6-CD7E-4583-A7C7-6E48ED2E98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l"/>
            <a:r>
              <a:rPr lang="ru-RU" sz="2400" dirty="0" smtClean="0">
                <a:latin typeface="+mn-lt"/>
                <a:cs typeface="Times New Roman" pitchFamily="18" charset="0"/>
              </a:rPr>
              <a:t>Общая площадь земель города Курска по состоянию на 01.01.2021 года составляет 208,2 кв.км.</a:t>
            </a:r>
          </a:p>
        </p:txBody>
      </p:sp>
      <p:pic>
        <p:nvPicPr>
          <p:cNvPr id="15" name="Рисунок 14" descr="Безымянный.png 1.pn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/>
          <a:srcRect t="6486" b="64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0712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2DB95C5-D762-452D-B011-00795827F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86" y="509359"/>
            <a:ext cx="10865180" cy="695924"/>
          </a:xfrm>
        </p:spPr>
        <p:txBody>
          <a:bodyPr/>
          <a:lstStyle/>
          <a:p>
            <a:r>
              <a:rPr lang="ru-RU" dirty="0" smtClean="0"/>
              <a:t>ДОХОДЫ БЮДЖЕТА ГОРОДА КУРСКА </a:t>
            </a:r>
            <a:br>
              <a:rPr lang="ru-RU" dirty="0" smtClean="0"/>
            </a:br>
            <a:r>
              <a:rPr lang="ru-RU" sz="2000" dirty="0" smtClean="0">
                <a:latin typeface="+mn-lt"/>
              </a:rPr>
              <a:t>(БЕЗ ФИНАНСОВОЙ ПОМОЩИ ИЗ ОБЛАСТНОГО БЮДЖЕТА)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469376" y="1022342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cs typeface="Times New Roman" pitchFamily="18" charset="0"/>
              </a:rPr>
              <a:t>Тыс. руб.</a:t>
            </a:r>
            <a:endParaRPr lang="ru-RU" b="1" dirty="0"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344168" y="1069848"/>
          <a:ext cx="9454896" cy="550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9958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A3A320FF-E44D-4C4C-8C1F-942FCEBB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29" y="399631"/>
            <a:ext cx="11395229" cy="69592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/>
              <a:t>СТРУКТУРА НАЛОГОВЫХ И НЕНАЛОГОВЫХ ДОХОДОВ БЮДЖЕТА</a:t>
            </a:r>
            <a:br>
              <a:rPr lang="ru-RU" dirty="0" smtClean="0"/>
            </a:br>
            <a:r>
              <a:rPr lang="ru-RU" dirty="0" smtClean="0"/>
              <a:t>ГОРОДА КУРСКА В 2022-2024 ГГ.</a:t>
            </a:r>
            <a:endParaRPr lang="ru-RU" dirty="0"/>
          </a:p>
        </p:txBody>
      </p:sp>
      <p:pic>
        <p:nvPicPr>
          <p:cNvPr id="51" name="Picture 2" descr="C:\Users\User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29055">
            <a:off x="115534" y="3714094"/>
            <a:ext cx="4016375" cy="2998787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52" name="Picture 2" descr="C:\Users\User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29055">
            <a:off x="3621742" y="1688072"/>
            <a:ext cx="4016375" cy="2998787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53" name="Picture 2" descr="C:\Users\User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29055">
            <a:off x="7109015" y="403911"/>
            <a:ext cx="4016375" cy="2998787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sp>
        <p:nvSpPr>
          <p:cNvPr id="54" name="TextBox 53"/>
          <p:cNvSpPr txBox="1"/>
          <p:nvPr/>
        </p:nvSpPr>
        <p:spPr>
          <a:xfrm>
            <a:off x="2581835" y="6038944"/>
            <a:ext cx="977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2022</a:t>
            </a:r>
            <a:endParaRPr lang="ru-RU" sz="2800" dirty="0"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60141" y="4012919"/>
            <a:ext cx="977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2023</a:t>
            </a:r>
            <a:endParaRPr lang="ru-RU" sz="2800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717740" y="2524779"/>
            <a:ext cx="1094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2024</a:t>
            </a:r>
            <a:endParaRPr lang="ru-RU" sz="2800" dirty="0">
              <a:latin typeface="+mj-lt"/>
            </a:endParaRPr>
          </a:p>
        </p:txBody>
      </p:sp>
      <p:grpSp>
        <p:nvGrpSpPr>
          <p:cNvPr id="57" name="Группа 12"/>
          <p:cNvGrpSpPr/>
          <p:nvPr/>
        </p:nvGrpSpPr>
        <p:grpSpPr>
          <a:xfrm>
            <a:off x="318459" y="1443319"/>
            <a:ext cx="3413760" cy="1999128"/>
            <a:chOff x="524647" y="2253732"/>
            <a:chExt cx="3413760" cy="3241376"/>
          </a:xfrm>
        </p:grpSpPr>
        <p:sp>
          <p:nvSpPr>
            <p:cNvPr id="72" name="Прямоугольник 71">
              <a:extLst>
                <a:ext uri="{FF2B5EF4-FFF2-40B4-BE49-F238E27FC236}">
                  <a16:creationId xmlns="" xmlns:a16="http://schemas.microsoft.com/office/drawing/2014/main" id="{9B74211A-D6CB-41D1-BACC-D2964CAE5D9E}"/>
                </a:ext>
              </a:extLst>
            </p:cNvPr>
            <p:cNvSpPr/>
            <p:nvPr/>
          </p:nvSpPr>
          <p:spPr>
            <a:xfrm>
              <a:off x="524647" y="2438398"/>
              <a:ext cx="3413760" cy="3056710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3" name="Прямоугольник 72">
              <a:extLst>
                <a:ext uri="{FF2B5EF4-FFF2-40B4-BE49-F238E27FC236}">
                  <a16:creationId xmlns="" xmlns:a16="http://schemas.microsoft.com/office/drawing/2014/main" id="{87C642D4-8A94-4D19-9306-6E59F74D8CB8}"/>
                </a:ext>
              </a:extLst>
            </p:cNvPr>
            <p:cNvSpPr/>
            <p:nvPr/>
          </p:nvSpPr>
          <p:spPr>
            <a:xfrm>
              <a:off x="1728512" y="2253732"/>
              <a:ext cx="1040861" cy="134737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ДОХОДЫ</a:t>
              </a:r>
            </a:p>
            <a:p>
              <a:pPr algn="ctr"/>
              <a:r>
                <a:rPr lang="ru-RU" sz="16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всего</a:t>
              </a:r>
              <a:r>
                <a:rPr lang="ru-RU" sz="1600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pPr algn="ctr"/>
              <a:endParaRPr lang="ru-RU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="" xmlns:a16="http://schemas.microsoft.com/office/drawing/2014/main" id="{857205F2-AA6D-43A9-B884-233967132FCF}"/>
                </a:ext>
              </a:extLst>
            </p:cNvPr>
            <p:cNvSpPr/>
            <p:nvPr/>
          </p:nvSpPr>
          <p:spPr>
            <a:xfrm>
              <a:off x="524647" y="3405532"/>
              <a:ext cx="3413760" cy="194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600" dirty="0" smtClean="0">
                  <a:cs typeface="Times New Roman" pitchFamily="18" charset="0"/>
                </a:rPr>
                <a:t>2022 – 4 645 918 тыс.рублей     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cs typeface="Times New Roman" pitchFamily="18" charset="0"/>
                </a:rPr>
                <a:t>2023 – 4 770 464 тыс.рублей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 smtClean="0">
                  <a:cs typeface="Times New Roman" pitchFamily="18" charset="0"/>
                </a:rPr>
                <a:t>2</a:t>
              </a:r>
              <a:r>
                <a:rPr lang="ru-RU" sz="1600" dirty="0" smtClean="0">
                  <a:cs typeface="Times New Roman" pitchFamily="18" charset="0"/>
                </a:rPr>
                <a:t>024 – 5 001 338 тыс.рублей</a:t>
              </a:r>
              <a:endParaRPr lang="ru-RU" sz="1600" dirty="0">
                <a:cs typeface="Times New Roman" pitchFamily="18" charset="0"/>
              </a:endParaRPr>
            </a:p>
          </p:txBody>
        </p:sp>
      </p:grpSp>
      <p:grpSp>
        <p:nvGrpSpPr>
          <p:cNvPr id="58" name="Группа 16"/>
          <p:cNvGrpSpPr/>
          <p:nvPr/>
        </p:nvGrpSpPr>
        <p:grpSpPr>
          <a:xfrm>
            <a:off x="5123540" y="4838451"/>
            <a:ext cx="3231566" cy="1841337"/>
            <a:chOff x="524647" y="2046457"/>
            <a:chExt cx="3423257" cy="3467570"/>
          </a:xfrm>
        </p:grpSpPr>
        <p:sp>
          <p:nvSpPr>
            <p:cNvPr id="69" name="Прямоугольник 68">
              <a:extLst>
                <a:ext uri="{FF2B5EF4-FFF2-40B4-BE49-F238E27FC236}">
                  <a16:creationId xmlns="" xmlns:a16="http://schemas.microsoft.com/office/drawing/2014/main" id="{9B74211A-D6CB-41D1-BACC-D2964CAE5D9E}"/>
                </a:ext>
              </a:extLst>
            </p:cNvPr>
            <p:cNvSpPr/>
            <p:nvPr/>
          </p:nvSpPr>
          <p:spPr>
            <a:xfrm>
              <a:off x="524647" y="2438398"/>
              <a:ext cx="3413760" cy="305670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="" xmlns:a16="http://schemas.microsoft.com/office/drawing/2014/main" id="{87C642D4-8A94-4D19-9306-6E59F74D8CB8}"/>
                </a:ext>
              </a:extLst>
            </p:cNvPr>
            <p:cNvSpPr/>
            <p:nvPr/>
          </p:nvSpPr>
          <p:spPr>
            <a:xfrm>
              <a:off x="1547406" y="2046457"/>
              <a:ext cx="1301017" cy="110123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Налоговые доходы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="" xmlns:a16="http://schemas.microsoft.com/office/drawing/2014/main" id="{857205F2-AA6D-43A9-B884-233967132FCF}"/>
                </a:ext>
              </a:extLst>
            </p:cNvPr>
            <p:cNvSpPr/>
            <p:nvPr/>
          </p:nvSpPr>
          <p:spPr>
            <a:xfrm>
              <a:off x="534144" y="3253591"/>
              <a:ext cx="3413760" cy="2260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600" dirty="0" smtClean="0">
                  <a:cs typeface="Times New Roman" pitchFamily="18" charset="0"/>
                </a:rPr>
                <a:t>2022 – 4 160 535 тыс.рублей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cs typeface="Times New Roman" pitchFamily="18" charset="0"/>
                </a:rPr>
                <a:t>2023 – 4 351 625 тыс.рублей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cs typeface="Times New Roman" pitchFamily="18" charset="0"/>
                </a:rPr>
                <a:t>2024 – 4 588 054 тыс.рублей</a:t>
              </a:r>
            </a:p>
          </p:txBody>
        </p:sp>
      </p:grpSp>
      <p:grpSp>
        <p:nvGrpSpPr>
          <p:cNvPr id="59" name="Группа 20"/>
          <p:cNvGrpSpPr/>
          <p:nvPr/>
        </p:nvGrpSpPr>
        <p:grpSpPr>
          <a:xfrm>
            <a:off x="8619776" y="3734795"/>
            <a:ext cx="3231566" cy="1833369"/>
            <a:chOff x="524647" y="2061463"/>
            <a:chExt cx="3423257" cy="3452564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="" xmlns:a16="http://schemas.microsoft.com/office/drawing/2014/main" id="{9B74211A-D6CB-41D1-BACC-D2964CAE5D9E}"/>
                </a:ext>
              </a:extLst>
            </p:cNvPr>
            <p:cNvSpPr/>
            <p:nvPr/>
          </p:nvSpPr>
          <p:spPr>
            <a:xfrm>
              <a:off x="524647" y="2438398"/>
              <a:ext cx="3413760" cy="3056708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="" xmlns:a16="http://schemas.microsoft.com/office/drawing/2014/main" id="{87C642D4-8A94-4D19-9306-6E59F74D8CB8}"/>
                </a:ext>
              </a:extLst>
            </p:cNvPr>
            <p:cNvSpPr/>
            <p:nvPr/>
          </p:nvSpPr>
          <p:spPr>
            <a:xfrm>
              <a:off x="1545296" y="2061463"/>
              <a:ext cx="1509937" cy="110123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Неналоговые доходы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Прямоугольник 67">
              <a:extLst>
                <a:ext uri="{FF2B5EF4-FFF2-40B4-BE49-F238E27FC236}">
                  <a16:creationId xmlns="" xmlns:a16="http://schemas.microsoft.com/office/drawing/2014/main" id="{857205F2-AA6D-43A9-B884-233967132FCF}"/>
                </a:ext>
              </a:extLst>
            </p:cNvPr>
            <p:cNvSpPr/>
            <p:nvPr/>
          </p:nvSpPr>
          <p:spPr>
            <a:xfrm>
              <a:off x="534144" y="3253591"/>
              <a:ext cx="3413760" cy="2260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600" dirty="0" smtClean="0">
                  <a:cs typeface="Times New Roman" pitchFamily="18" charset="0"/>
                </a:rPr>
                <a:t>2022 – 485 383 тыс.рублей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cs typeface="Times New Roman" pitchFamily="18" charset="0"/>
                </a:rPr>
                <a:t>2023 – 418 837 тыс.рублей</a:t>
              </a:r>
            </a:p>
            <a:p>
              <a:pPr>
                <a:lnSpc>
                  <a:spcPct val="150000"/>
                </a:lnSpc>
              </a:pPr>
              <a:r>
                <a:rPr lang="ru-RU" sz="1600" dirty="0" smtClean="0">
                  <a:cs typeface="Times New Roman" pitchFamily="18" charset="0"/>
                </a:rPr>
                <a:t>2024 – 413 284 тыс.рублей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1255059" y="5656729"/>
            <a:ext cx="95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89,6%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60260" y="3594847"/>
            <a:ext cx="95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91,2%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256496" y="2285999"/>
            <a:ext cx="95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</a:rPr>
              <a:t>91,7%</a:t>
            </a:r>
            <a:endParaRPr lang="ru-RU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81837" y="4392705"/>
            <a:ext cx="95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chemeClr val="bg1"/>
                </a:solidFill>
                <a:latin typeface="+mj-lt"/>
              </a:rPr>
              <a:t>10,4%</a:t>
            </a:r>
            <a:endParaRPr lang="ru-RU" sz="17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140826" y="2348752"/>
            <a:ext cx="95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chemeClr val="bg1"/>
                </a:solidFill>
                <a:latin typeface="+mj-lt"/>
              </a:rPr>
              <a:t>8,8%</a:t>
            </a:r>
            <a:endParaRPr lang="ru-RU" sz="175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9646026" y="1039904"/>
            <a:ext cx="950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chemeClr val="bg1"/>
                </a:solidFill>
                <a:latin typeface="+mj-lt"/>
              </a:rPr>
              <a:t>8,3%</a:t>
            </a:r>
            <a:endParaRPr lang="ru-RU" sz="175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79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52DB95C5-D762-452D-B011-00795827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неналоговых доходов бюджета </a:t>
            </a:r>
            <a:br>
              <a:rPr lang="ru-RU" dirty="0" smtClean="0"/>
            </a:br>
            <a:r>
              <a:rPr lang="ru-RU" dirty="0" smtClean="0"/>
              <a:t>города Курска в </a:t>
            </a:r>
            <a:r>
              <a:rPr lang="en-US" dirty="0" smtClean="0"/>
              <a:t>20</a:t>
            </a:r>
            <a:r>
              <a:rPr lang="ru-RU" dirty="0" smtClean="0"/>
              <a:t>22</a:t>
            </a:r>
            <a:r>
              <a:rPr lang="en-US" dirty="0" smtClean="0"/>
              <a:t>-20</a:t>
            </a:r>
            <a:r>
              <a:rPr lang="ru-RU" dirty="0" smtClean="0"/>
              <a:t>24 гг.</a:t>
            </a:r>
            <a:br>
              <a:rPr lang="ru-RU" dirty="0" smtClean="0"/>
            </a:br>
            <a:r>
              <a:rPr lang="ru-RU" sz="2400" dirty="0" smtClean="0">
                <a:latin typeface="+mn-lt"/>
              </a:rPr>
              <a:t>(удельный вес (%) в общем  объеме неналоговых доходов)</a:t>
            </a:r>
            <a:endParaRPr lang="ru-RU" dirty="0" smtClean="0">
              <a:latin typeface="+mn-lt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484311" y="1380400"/>
          <a:ext cx="11546324" cy="547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99583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CD80AE3D-2E81-417B-8B22-51A561BF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048" y="623749"/>
            <a:ext cx="11725835" cy="695924"/>
          </a:xfrm>
        </p:spPr>
        <p:txBody>
          <a:bodyPr/>
          <a:lstStyle/>
          <a:p>
            <a:r>
              <a:rPr lang="ru-RU" dirty="0" smtClean="0"/>
              <a:t>СТРУКТУРА ДОХОДОВ БЮДЖЕТА ГОРОДА КУРСКА  НА 2022-2024 ГГ. </a:t>
            </a:r>
            <a:r>
              <a:rPr lang="ru-RU" sz="2400" dirty="0" smtClean="0">
                <a:latin typeface="+mn-lt"/>
              </a:rPr>
              <a:t>(без финансовой помощи из областного бюджета) </a:t>
            </a:r>
            <a:br>
              <a:rPr lang="ru-RU" sz="2400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5459" y="1515586"/>
          <a:ext cx="10865221" cy="443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459"/>
                <a:gridCol w="1344706"/>
                <a:gridCol w="1299882"/>
                <a:gridCol w="1353670"/>
                <a:gridCol w="1272989"/>
                <a:gridCol w="1353670"/>
                <a:gridCol w="1308845"/>
              </a:tblGrid>
              <a:tr h="1048320"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(Тыс.рублей)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 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+mj-lt"/>
                          <a:cs typeface="Times New Roman" pitchFamily="18" charset="0"/>
                        </a:rPr>
                        <a:t>Удельный вес (%)</a:t>
                      </a:r>
                      <a:endParaRPr lang="ru-RU" b="1" dirty="0">
                        <a:solidFill>
                          <a:schemeClr val="bg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2023 год </a:t>
                      </a: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(Тыс.рублей) </a:t>
                      </a:r>
                    </a:p>
                    <a:p>
                      <a:pPr marL="0" algn="ctr" defTabSz="914400" rtl="0" eaLnBrk="1" latinLnBrk="0" hangingPunct="1"/>
                      <a:endParaRPr lang="ru-R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Удельный вес(%)</a:t>
                      </a:r>
                    </a:p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2024 год </a:t>
                      </a: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(Тыс.рублей) 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Удельный вес (%)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56341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Налоговые доходы 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4 160 535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89,5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4 351 625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91,17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4 588 054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91,68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564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Неналоговые доходы 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485 383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10,44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418</a:t>
                      </a:r>
                      <a:r>
                        <a:rPr lang="ru-RU" sz="2000" baseline="0" dirty="0" smtClean="0">
                          <a:latin typeface="+mj-lt"/>
                          <a:cs typeface="Times New Roman" pitchFamily="18" charset="0"/>
                        </a:rPr>
                        <a:t> 837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8,77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413 284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8,26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886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Прочие безвозмездные поступления 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2 820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0,06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2 820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0,06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2 820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0,06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740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Всего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4 648 738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100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4 773 284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100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5 004 158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100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843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CD80AE3D-2E81-417B-8B22-51A561BF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3" y="426525"/>
            <a:ext cx="11725835" cy="695924"/>
          </a:xfrm>
        </p:spPr>
        <p:txBody>
          <a:bodyPr/>
          <a:lstStyle/>
          <a:p>
            <a:r>
              <a:rPr lang="ru-RU" dirty="0" smtClean="0"/>
              <a:t>СТРУКТУРА ДОХОДОВ БЮДЖЕТА ГОРОДА КУРСКА НА 2021-2024 ГГ. </a:t>
            </a:r>
            <a:br>
              <a:rPr lang="ru-RU" dirty="0" smtClean="0"/>
            </a:br>
            <a:r>
              <a:rPr lang="ru-RU" sz="2400" dirty="0" smtClean="0">
                <a:latin typeface="+mn-lt"/>
              </a:rPr>
              <a:t>(без финансовой помощи из областного бюджета) </a:t>
            </a:r>
            <a:endParaRPr lang="ru-RU" dirty="0" smtClean="0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35106" y="1496941"/>
          <a:ext cx="10847294" cy="4951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330"/>
                <a:gridCol w="1281319"/>
                <a:gridCol w="1281319"/>
                <a:gridCol w="1281319"/>
                <a:gridCol w="1238007"/>
              </a:tblGrid>
              <a:tr h="442928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НАЛОГОВЫЕ ДОХОДЫ</a:t>
                      </a:r>
                      <a:endParaRPr lang="ru-RU" sz="2400" b="1" kern="1200" dirty="0">
                        <a:solidFill>
                          <a:schemeClr val="bg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2021 год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2022 год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2023 год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  <a:cs typeface="Times New Roman" pitchFamily="18" charset="0"/>
                        </a:rPr>
                        <a:t>2024 год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01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Налог на доходы физических лиц 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2 800 142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3 002 387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3 204 787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3 421 159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01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Земельный налог 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538 563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538 627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527 489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527</a:t>
                      </a:r>
                      <a:r>
                        <a:rPr lang="ru-RU" sz="1800" baseline="0" dirty="0" smtClean="0">
                          <a:latin typeface="+mj-lt"/>
                          <a:cs typeface="Times New Roman" pitchFamily="18" charset="0"/>
                        </a:rPr>
                        <a:t> 489</a:t>
                      </a:r>
                      <a:endParaRPr lang="ru-RU" sz="18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130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Единый налог на вмененный доход для отдельных видов деятельности (отменен с 01.01.2021 г.)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72 728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0,0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01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246 923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266 030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266 030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266 030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01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Государственная пошлина 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76 458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78 651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79 191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79 326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1303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Налог, взимаемый в связи с применением упрощенной и патентной системы налогообложения 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249 150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235 591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235 035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254 808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01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Акцизы на нефтепродукты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21</a:t>
                      </a:r>
                      <a:r>
                        <a:rPr lang="ru-RU" sz="1800" baseline="0" dirty="0" smtClean="0">
                          <a:latin typeface="+mj-lt"/>
                          <a:cs typeface="Times New Roman" pitchFamily="18" charset="0"/>
                        </a:rPr>
                        <a:t> 345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22 801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22 579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22 579</a:t>
                      </a:r>
                    </a:p>
                  </a:txBody>
                  <a:tcPr/>
                </a:tc>
              </a:tr>
              <a:tr h="40601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Единый сельскохозяйственный налог 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13 836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16 448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16 514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16 663</a:t>
                      </a:r>
                    </a:p>
                  </a:txBody>
                  <a:tcPr/>
                </a:tc>
              </a:tr>
              <a:tr h="44292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4"/>
                          </a:solidFill>
                          <a:latin typeface="+mj-lt"/>
                          <a:cs typeface="Times New Roman" pitchFamily="18" charset="0"/>
                        </a:rPr>
                        <a:t>ИТОГО:</a:t>
                      </a:r>
                      <a:endParaRPr lang="ru-RU" sz="20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4"/>
                          </a:solidFill>
                          <a:latin typeface="+mj-lt"/>
                          <a:cs typeface="Times New Roman" pitchFamily="18" charset="0"/>
                        </a:rPr>
                        <a:t>4 019 145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4 160 535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4 351 625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j-lt"/>
                          <a:cs typeface="Times New Roman" pitchFamily="18" charset="0"/>
                        </a:rPr>
                        <a:t>4 588 054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 flipH="1">
            <a:off x="9831467" y="940551"/>
            <a:ext cx="1571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Тыс.рублей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66843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CD80AE3D-2E81-417B-8B22-51A561BF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13" y="426525"/>
            <a:ext cx="11725835" cy="695924"/>
          </a:xfrm>
        </p:spPr>
        <p:txBody>
          <a:bodyPr/>
          <a:lstStyle/>
          <a:p>
            <a:r>
              <a:rPr lang="ru-RU" dirty="0" smtClean="0"/>
              <a:t>СТРУКТУРА ДОХОДОВ БЮДЖЕТА ГОРОДА КУРСКА НА 2021-2024 ГГ. </a:t>
            </a:r>
            <a:br>
              <a:rPr lang="ru-RU" dirty="0" smtClean="0"/>
            </a:br>
            <a:endParaRPr lang="ru-RU" dirty="0" smtClean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9921113" y="895726"/>
            <a:ext cx="15716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Тыс.рублей</a:t>
            </a: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8896" y="1363053"/>
          <a:ext cx="10685929" cy="463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2789"/>
                <a:gridCol w="1446216"/>
                <a:gridCol w="1446216"/>
                <a:gridCol w="1285525"/>
                <a:gridCol w="1205183"/>
              </a:tblGrid>
              <a:tr h="3962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0" kern="1200" dirty="0" smtClean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8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2021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2022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2023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2024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245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Доходы от использования имущества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375 325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376 939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357 150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357 158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3429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103 965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66 219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51 205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45 638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711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Штрафы, санкции,  возмещение ущерба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23 323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23 323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7 119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7 119</a:t>
                      </a:r>
                    </a:p>
                  </a:txBody>
                  <a:tcPr/>
                </a:tc>
              </a:tr>
              <a:tr h="693429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Платежи при использовании природными ресурсами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2 323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1 936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1 943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1 942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6245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Доходы от оказания платных услуг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3 704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1 417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1 422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1 427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738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Инициативные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платежи 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(в рамках реализации регионального проекта «Народный бюджет») 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6 834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15 549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0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711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4"/>
                          </a:solidFill>
                          <a:latin typeface="+mj-lt"/>
                          <a:cs typeface="Times New Roman" pitchFamily="18" charset="0"/>
                        </a:rPr>
                        <a:t>ИТОГО</a:t>
                      </a:r>
                      <a:endParaRPr lang="ru-RU" sz="1800" b="0" dirty="0">
                        <a:solidFill>
                          <a:schemeClr val="accent4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accent4"/>
                          </a:solidFill>
                          <a:latin typeface="+mj-lt"/>
                          <a:cs typeface="Times New Roman" pitchFamily="18" charset="0"/>
                        </a:rPr>
                        <a:t>515 474</a:t>
                      </a:r>
                      <a:endParaRPr lang="ru-RU" sz="1800" b="0" dirty="0">
                        <a:solidFill>
                          <a:schemeClr val="accent4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485 383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418 839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413 284</a:t>
                      </a:r>
                    </a:p>
                  </a:txBody>
                  <a:tcPr/>
                </a:tc>
              </a:tr>
              <a:tr h="477118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2 716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2 820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2 820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2 820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843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 descr="Как появились деньги? — Финансовый журнал ForTrader.or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" y="-233082"/>
            <a:ext cx="12559553" cy="7091082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515682" y="2558533"/>
            <a:ext cx="11151159" cy="2363093"/>
            <a:chOff x="533612" y="2424062"/>
            <a:chExt cx="11151159" cy="236309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201135DF-5792-4C0B-8E11-8B72D01A8684}"/>
                </a:ext>
              </a:extLst>
            </p:cNvPr>
            <p:cNvSpPr/>
            <p:nvPr/>
          </p:nvSpPr>
          <p:spPr>
            <a:xfrm>
              <a:off x="4397829" y="2644587"/>
              <a:ext cx="3413760" cy="2133601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0B26C619-63F5-4118-A6FD-479021781295}"/>
                </a:ext>
              </a:extLst>
            </p:cNvPr>
            <p:cNvSpPr/>
            <p:nvPr/>
          </p:nvSpPr>
          <p:spPr>
            <a:xfrm>
              <a:off x="8271011" y="2626659"/>
              <a:ext cx="3413760" cy="215152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52E11D20-F7E7-4743-A521-705262A016AF}"/>
                </a:ext>
              </a:extLst>
            </p:cNvPr>
            <p:cNvSpPr/>
            <p:nvPr/>
          </p:nvSpPr>
          <p:spPr>
            <a:xfrm>
              <a:off x="5660370" y="2424062"/>
              <a:ext cx="8707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5"/>
                  </a:solidFill>
                  <a:latin typeface="+mj-lt"/>
                </a:rPr>
                <a:t>2023</a:t>
              </a:r>
              <a:endParaRPr lang="ru-RU" sz="2400" b="1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48E7B834-10E0-4C82-97B2-50D2DC48CACD}"/>
                </a:ext>
              </a:extLst>
            </p:cNvPr>
            <p:cNvSpPr/>
            <p:nvPr/>
          </p:nvSpPr>
          <p:spPr>
            <a:xfrm>
              <a:off x="9569409" y="2450956"/>
              <a:ext cx="8707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5"/>
                  </a:solidFill>
                  <a:latin typeface="+mj-lt"/>
                </a:rPr>
                <a:t>2024</a:t>
              </a:r>
              <a:endParaRPr lang="ru-RU" sz="2400" b="1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9B74211A-D6CB-41D1-BACC-D2964CAE5D9E}"/>
                </a:ext>
              </a:extLst>
            </p:cNvPr>
            <p:cNvSpPr/>
            <p:nvPr/>
          </p:nvSpPr>
          <p:spPr>
            <a:xfrm>
              <a:off x="533612" y="2651686"/>
              <a:ext cx="3413760" cy="213546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87C642D4-8A94-4D19-9306-6E59F74D8CB8}"/>
                </a:ext>
              </a:extLst>
            </p:cNvPr>
            <p:cNvSpPr/>
            <p:nvPr/>
          </p:nvSpPr>
          <p:spPr>
            <a:xfrm>
              <a:off x="1822535" y="2441993"/>
              <a:ext cx="8707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accent5"/>
                  </a:solidFill>
                  <a:latin typeface="+mj-lt"/>
                </a:rPr>
                <a:t>2022</a:t>
              </a:r>
              <a:endParaRPr lang="ru-RU" sz="2400" b="1" dirty="0">
                <a:solidFill>
                  <a:schemeClr val="accent5"/>
                </a:solidFill>
                <a:latin typeface="+mj-lt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857205F2-AA6D-43A9-B884-233967132FCF}"/>
                </a:ext>
              </a:extLst>
            </p:cNvPr>
            <p:cNvSpPr/>
            <p:nvPr/>
          </p:nvSpPr>
          <p:spPr>
            <a:xfrm>
              <a:off x="533612" y="3434918"/>
              <a:ext cx="34137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latin typeface="+mj-lt"/>
                </a:rPr>
                <a:t>5 098 738 тыс. руб.</a:t>
              </a: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65C6B5E8-E043-4CC9-8BFC-8F8467088EA5}"/>
                </a:ext>
              </a:extLst>
            </p:cNvPr>
            <p:cNvSpPr/>
            <p:nvPr/>
          </p:nvSpPr>
          <p:spPr>
            <a:xfrm>
              <a:off x="4397829" y="3429000"/>
              <a:ext cx="34137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latin typeface="+mj-lt"/>
                </a:rPr>
                <a:t>4 773 284 тыс. руб.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9327FF9C-F7BE-4B27-B20B-BEDA4E5EF927}"/>
                </a:ext>
              </a:extLst>
            </p:cNvPr>
            <p:cNvSpPr/>
            <p:nvPr/>
          </p:nvSpPr>
          <p:spPr>
            <a:xfrm>
              <a:off x="8271011" y="3452468"/>
              <a:ext cx="34137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latin typeface="+mj-lt"/>
                </a:rPr>
                <a:t>5 004 158 тыс. руб.</a:t>
              </a: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93D82896-AE16-455A-91F6-555797E2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24" y="650643"/>
            <a:ext cx="10865180" cy="695924"/>
          </a:xfrm>
        </p:spPr>
        <p:txBody>
          <a:bodyPr/>
          <a:lstStyle/>
          <a:p>
            <a:r>
              <a:rPr lang="ru-RU" dirty="0" smtClean="0"/>
              <a:t>РАСХОДЫ БЮДЖЕТА Г. КУРСКА  </a:t>
            </a:r>
            <a:r>
              <a:rPr lang="ru-RU" sz="2400" dirty="0" smtClean="0"/>
              <a:t>БЕЗ ФИНАНСОВОЙ ПОМОЩИ ИЗ ОБЛАСТНОГО БЮДЖЕТА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256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CD80AE3D-2E81-417B-8B22-51A561BF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РАСХОДОВ БЮДЖЕТА ГОРОДА КУРСКА ПО РАЗДЕЛАМ БЮДЖЕТНОЙ КЛАССИФИКАЦИИ </a:t>
            </a:r>
            <a:br>
              <a:rPr lang="ru-RU" dirty="0" smtClean="0"/>
            </a:br>
            <a:r>
              <a:rPr lang="ru-RU" sz="2000" dirty="0" smtClean="0">
                <a:latin typeface="+mn-lt"/>
              </a:rPr>
              <a:t>(без финансовой помощи из областного бюджета)</a:t>
            </a:r>
            <a:endParaRPr lang="ru-RU" dirty="0">
              <a:latin typeface="+mn-lt"/>
            </a:endParaRP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9905174" y="841068"/>
            <a:ext cx="13007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/>
              <a:t>Тыс. </a:t>
            </a:r>
            <a:r>
              <a:rPr lang="ru-RU" sz="1400" dirty="0" smtClean="0"/>
              <a:t>рублей.</a:t>
            </a:r>
            <a:endParaRPr lang="ru-RU" sz="1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28134" y="1379114"/>
          <a:ext cx="10629650" cy="49949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797992"/>
                <a:gridCol w="1669119"/>
                <a:gridCol w="1581270"/>
                <a:gridCol w="1581269"/>
              </a:tblGrid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j-lt"/>
                        </a:rPr>
                        <a:t>Наименование</a:t>
                      </a:r>
                      <a:endParaRPr lang="ru-RU" sz="19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2022 </a:t>
                      </a:r>
                      <a:r>
                        <a:rPr lang="ru-RU" sz="1900" dirty="0">
                          <a:latin typeface="+mj-lt"/>
                        </a:rPr>
                        <a:t>год</a:t>
                      </a:r>
                      <a:endParaRPr lang="ru-RU" sz="19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2023 </a:t>
                      </a:r>
                      <a:r>
                        <a:rPr lang="ru-RU" sz="1900" dirty="0">
                          <a:latin typeface="+mj-lt"/>
                        </a:rPr>
                        <a:t>год</a:t>
                      </a:r>
                      <a:endParaRPr lang="ru-RU" sz="19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2024 год</a:t>
                      </a:r>
                      <a:endParaRPr lang="ru-RU" sz="1900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5"/>
                          </a:solidFill>
                          <a:latin typeface="+mj-lt"/>
                        </a:rPr>
                        <a:t>ВСЕГО</a:t>
                      </a:r>
                      <a:endParaRPr lang="ru-RU" sz="1900" b="1" dirty="0">
                        <a:solidFill>
                          <a:schemeClr val="accent5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5 098 738 </a:t>
                      </a:r>
                      <a:endParaRPr lang="ru-RU" sz="1900" b="1" dirty="0">
                        <a:solidFill>
                          <a:schemeClr val="accent5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solidFill>
                            <a:schemeClr val="accent5"/>
                          </a:solidFill>
                          <a:latin typeface="+mj-lt"/>
                        </a:rPr>
                        <a:t>4 </a:t>
                      </a:r>
                      <a:r>
                        <a:rPr lang="ru-RU" sz="19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773 284</a:t>
                      </a:r>
                      <a:endParaRPr lang="ru-RU" sz="1900" b="1" dirty="0">
                        <a:solidFill>
                          <a:schemeClr val="accent5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solidFill>
                            <a:schemeClr val="accent5"/>
                          </a:solidFill>
                          <a:latin typeface="+mj-lt"/>
                        </a:rPr>
                        <a:t>5 004 158</a:t>
                      </a:r>
                      <a:endParaRPr lang="ru-RU" sz="1900" b="1" dirty="0">
                        <a:solidFill>
                          <a:schemeClr val="accent5"/>
                        </a:solidFill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j-lt"/>
                        </a:rPr>
                        <a:t>Образование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2 394 286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1 571 994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2 172 107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j-lt"/>
                        </a:rPr>
                        <a:t>Национальная экономика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669 248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408 397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575 815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j-lt"/>
                        </a:rPr>
                        <a:t>Общегосударственные вопросы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642 985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505 348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664 508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j-lt"/>
                        </a:rPr>
                        <a:t>Жилищно-коммунальное хозяйство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494 143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1 483 234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445 747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j-lt"/>
                        </a:rPr>
                        <a:t>Культура, кинематография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330 589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224 838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314 072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j-lt"/>
                        </a:rPr>
                        <a:t>Обслуживание муниципального долга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197</a:t>
                      </a:r>
                      <a:r>
                        <a:rPr lang="ru-RU" sz="1900" baseline="0" dirty="0" smtClean="0">
                          <a:latin typeface="+mj-lt"/>
                        </a:rPr>
                        <a:t> 777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220 531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235 029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j-lt"/>
                        </a:rPr>
                        <a:t>Физическая культура и спорт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192 218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117 056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179 379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j-lt"/>
                        </a:rPr>
                        <a:t>Социальная политика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88 737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smtClean="0">
                          <a:latin typeface="+mj-lt"/>
                        </a:rPr>
                        <a:t>62 735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83 871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16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j-lt"/>
                        </a:rPr>
                        <a:t>Национальная безопасность и правоохранительная деятельность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76 070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51 270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71 498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>
                          <a:latin typeface="+mj-lt"/>
                        </a:rPr>
                        <a:t>Средства массовой информации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12 569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8 471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11 815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>
                          <a:latin typeface="+mj-lt"/>
                        </a:rPr>
                        <a:t>Охрана окружающей среды</a:t>
                      </a:r>
                      <a:endParaRPr lang="ru-RU" sz="1900" b="1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116 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78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109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9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Условно-утвержденные</a:t>
                      </a:r>
                      <a:r>
                        <a:rPr lang="en-US" sz="1900" dirty="0" smtClean="0">
                          <a:latin typeface="+mj-lt"/>
                        </a:rPr>
                        <a:t> </a:t>
                      </a:r>
                      <a:r>
                        <a:rPr lang="ru-RU" sz="1900" smtClean="0">
                          <a:latin typeface="+mj-lt"/>
                        </a:rPr>
                        <a:t>расходы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900" b="1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119</a:t>
                      </a:r>
                      <a:r>
                        <a:rPr lang="ru-RU" sz="1900" dirty="0">
                          <a:latin typeface="+mj-lt"/>
                        </a:rPr>
                        <a:t> </a:t>
                      </a:r>
                      <a:r>
                        <a:rPr lang="ru-RU" sz="1900" dirty="0" smtClean="0">
                          <a:latin typeface="+mj-lt"/>
                        </a:rPr>
                        <a:t>332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+mj-lt"/>
                        </a:rPr>
                        <a:t>250 208</a:t>
                      </a:r>
                      <a:endParaRPr lang="ru-RU" sz="1900" b="1" dirty="0">
                        <a:latin typeface="+mj-lt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843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xagon 23">
            <a:extLst>
              <a:ext uri="{FF2B5EF4-FFF2-40B4-BE49-F238E27FC236}">
                <a16:creationId xmlns="" xmlns:a16="http://schemas.microsoft.com/office/drawing/2014/main" id="{6577D74C-A774-4224-9077-40B8D198FC70}"/>
              </a:ext>
            </a:extLst>
          </p:cNvPr>
          <p:cNvSpPr/>
          <p:nvPr/>
        </p:nvSpPr>
        <p:spPr>
          <a:xfrm flipH="1">
            <a:off x="4807694" y="1106800"/>
            <a:ext cx="5256000" cy="1118954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BFFCDB2B-4420-4558-9F40-0BED9FE39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30" y="196431"/>
            <a:ext cx="10865180" cy="69592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НА ПРИОРИТЕТНЫЕ НАПРАВЛЕНИЯ РАСХОДОВ В 2022 ГОДУ ПРЕДУСМОТРЕННО </a:t>
            </a:r>
            <a:r>
              <a:rPr lang="ru-RU" sz="2400" dirty="0" smtClean="0"/>
              <a:t>(</a:t>
            </a:r>
            <a:r>
              <a:rPr lang="ru-RU" sz="2400" dirty="0" smtClean="0">
                <a:latin typeface="+mn-lt"/>
              </a:rPr>
              <a:t>из общего </a:t>
            </a:r>
            <a:r>
              <a:rPr lang="ru-RU" sz="2400" smtClean="0">
                <a:latin typeface="+mn-lt"/>
              </a:rPr>
              <a:t>объема расходов)</a:t>
            </a:r>
            <a:endParaRPr lang="ru-RU" dirty="0">
              <a:latin typeface="+mn-lt"/>
            </a:endParaRPr>
          </a:p>
        </p:txBody>
      </p:sp>
      <p:graphicFrame>
        <p:nvGraphicFramePr>
          <p:cNvPr id="8" name="Диаграмма 7"/>
          <p:cNvGraphicFramePr>
            <a:graphicFrameLocks noGrp="1"/>
          </p:cNvGraphicFramePr>
          <p:nvPr>
            <p:ph type="chart" sz="quarter" idx="16"/>
          </p:nvPr>
        </p:nvGraphicFramePr>
        <p:xfrm>
          <a:off x="0" y="1497106"/>
          <a:ext cx="6078071" cy="5360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828800" y="3769224"/>
            <a:ext cx="24563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+mj-lt"/>
              </a:rPr>
              <a:t>3 838 632</a:t>
            </a:r>
          </a:p>
          <a:p>
            <a:pPr algn="ctr"/>
            <a:r>
              <a:rPr lang="ru-RU" sz="2800" b="1" dirty="0" smtClean="0">
                <a:latin typeface="+mj-lt"/>
              </a:rPr>
              <a:t> тыс.руб.</a:t>
            </a:r>
          </a:p>
        </p:txBody>
      </p:sp>
      <p:sp>
        <p:nvSpPr>
          <p:cNvPr id="12" name="Hexagon 24">
            <a:extLst>
              <a:ext uri="{FF2B5EF4-FFF2-40B4-BE49-F238E27FC236}">
                <a16:creationId xmlns="" xmlns:a16="http://schemas.microsoft.com/office/drawing/2014/main" id="{A417D9CC-75C6-4B70-905B-9379312E83AF}"/>
              </a:ext>
            </a:extLst>
          </p:cNvPr>
          <p:cNvSpPr/>
          <p:nvPr/>
        </p:nvSpPr>
        <p:spPr>
          <a:xfrm flipH="1">
            <a:off x="4993252" y="1176414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15" name="Group 25">
            <a:extLst>
              <a:ext uri="{FF2B5EF4-FFF2-40B4-BE49-F238E27FC236}">
                <a16:creationId xmlns="" xmlns:a16="http://schemas.microsoft.com/office/drawing/2014/main" id="{7CC9F6EB-05F2-4ABA-B828-D8F5AB9FC3B9}"/>
              </a:ext>
            </a:extLst>
          </p:cNvPr>
          <p:cNvGrpSpPr/>
          <p:nvPr/>
        </p:nvGrpSpPr>
        <p:grpSpPr>
          <a:xfrm>
            <a:off x="6098069" y="1291718"/>
            <a:ext cx="3798298" cy="656412"/>
            <a:chOff x="6210998" y="1433695"/>
            <a:chExt cx="2688349" cy="637248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B37C69FF-F182-4245-BAC1-32A3724487C9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32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b="1" dirty="0" smtClean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Образование</a:t>
              </a:r>
              <a:endParaRPr lang="ru-RU" altLang="ko-KR" sz="1600" b="1" dirty="0">
                <a:solidFill>
                  <a:schemeClr val="accent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B31EB80-91CC-4ABC-BAB9-0B9D931835D4}"/>
                </a:ext>
              </a:extLst>
            </p:cNvPr>
            <p:cNvSpPr txBox="1"/>
            <p:nvPr/>
          </p:nvSpPr>
          <p:spPr>
            <a:xfrm>
              <a:off x="6210998" y="1682514"/>
              <a:ext cx="2688349" cy="388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b="1" dirty="0" smtClean="0">
                  <a:latin typeface="+mj-lt"/>
                  <a:cs typeface="Times New Roman" pitchFamily="18" charset="0"/>
                </a:rPr>
                <a:t>2 393 931 тыс.руб.</a:t>
              </a:r>
              <a:endParaRPr lang="ru-RU" altLang="ko-KR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18" name="Hexagon 23">
            <a:extLst>
              <a:ext uri="{FF2B5EF4-FFF2-40B4-BE49-F238E27FC236}">
                <a16:creationId xmlns="" xmlns:a16="http://schemas.microsoft.com/office/drawing/2014/main" id="{6577D74C-A774-4224-9077-40B8D198FC70}"/>
              </a:ext>
            </a:extLst>
          </p:cNvPr>
          <p:cNvSpPr/>
          <p:nvPr/>
        </p:nvSpPr>
        <p:spPr>
          <a:xfrm flipH="1">
            <a:off x="5668305" y="2379788"/>
            <a:ext cx="5256000" cy="1118954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19" name="Hexagon 24">
            <a:extLst>
              <a:ext uri="{FF2B5EF4-FFF2-40B4-BE49-F238E27FC236}">
                <a16:creationId xmlns="" xmlns:a16="http://schemas.microsoft.com/office/drawing/2014/main" id="{A417D9CC-75C6-4B70-905B-9379312E83AF}"/>
              </a:ext>
            </a:extLst>
          </p:cNvPr>
          <p:cNvSpPr/>
          <p:nvPr/>
        </p:nvSpPr>
        <p:spPr>
          <a:xfrm flipH="1">
            <a:off x="5835935" y="2503192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0" name="Group 25">
            <a:extLst>
              <a:ext uri="{FF2B5EF4-FFF2-40B4-BE49-F238E27FC236}">
                <a16:creationId xmlns="" xmlns:a16="http://schemas.microsoft.com/office/drawing/2014/main" id="{7CC9F6EB-05F2-4ABA-B828-D8F5AB9FC3B9}"/>
              </a:ext>
            </a:extLst>
          </p:cNvPr>
          <p:cNvGrpSpPr/>
          <p:nvPr/>
        </p:nvGrpSpPr>
        <p:grpSpPr>
          <a:xfrm>
            <a:off x="6851103" y="2564705"/>
            <a:ext cx="3798298" cy="656412"/>
            <a:chOff x="6210998" y="1433695"/>
            <a:chExt cx="2688349" cy="637248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B37C69FF-F182-4245-BAC1-32A3724487C9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358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n w="1905"/>
                  <a:solidFill>
                    <a:schemeClr val="accent5"/>
                  </a:solidFill>
                  <a:latin typeface="+mj-lt"/>
                  <a:cs typeface="Times New Roman" pitchFamily="18" charset="0"/>
                </a:rPr>
                <a:t>Национальная экономика</a:t>
              </a:r>
              <a:endParaRPr lang="ru-RU" altLang="ko-KR" sz="1600" b="1" dirty="0">
                <a:solidFill>
                  <a:schemeClr val="accent5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1B31EB80-91CC-4ABC-BAB9-0B9D931835D4}"/>
                </a:ext>
              </a:extLst>
            </p:cNvPr>
            <p:cNvSpPr txBox="1"/>
            <p:nvPr/>
          </p:nvSpPr>
          <p:spPr>
            <a:xfrm>
              <a:off x="6210998" y="1682514"/>
              <a:ext cx="2688349" cy="388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b="1" dirty="0" smtClean="0">
                  <a:latin typeface="+mj-lt"/>
                  <a:cs typeface="Times New Roman" pitchFamily="18" charset="0"/>
                </a:rPr>
                <a:t>669 248 тыс.руб.</a:t>
              </a:r>
              <a:endParaRPr lang="ru-RU" altLang="ko-KR" sz="1600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23" name="Hexagon 23">
            <a:extLst>
              <a:ext uri="{FF2B5EF4-FFF2-40B4-BE49-F238E27FC236}">
                <a16:creationId xmlns="" xmlns:a16="http://schemas.microsoft.com/office/drawing/2014/main" id="{6577D74C-A774-4224-9077-40B8D198FC70}"/>
              </a:ext>
            </a:extLst>
          </p:cNvPr>
          <p:cNvSpPr/>
          <p:nvPr/>
        </p:nvSpPr>
        <p:spPr>
          <a:xfrm flipH="1">
            <a:off x="6403411" y="3670705"/>
            <a:ext cx="5256000" cy="1118954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24" name="Hexagon 24">
            <a:extLst>
              <a:ext uri="{FF2B5EF4-FFF2-40B4-BE49-F238E27FC236}">
                <a16:creationId xmlns="" xmlns:a16="http://schemas.microsoft.com/office/drawing/2014/main" id="{A417D9CC-75C6-4B70-905B-9379312E83AF}"/>
              </a:ext>
            </a:extLst>
          </p:cNvPr>
          <p:cNvSpPr/>
          <p:nvPr/>
        </p:nvSpPr>
        <p:spPr>
          <a:xfrm flipH="1">
            <a:off x="6606900" y="3776179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pSp>
        <p:nvGrpSpPr>
          <p:cNvPr id="25" name="Group 25">
            <a:extLst>
              <a:ext uri="{FF2B5EF4-FFF2-40B4-BE49-F238E27FC236}">
                <a16:creationId xmlns="" xmlns:a16="http://schemas.microsoft.com/office/drawing/2014/main" id="{7CC9F6EB-05F2-4ABA-B828-D8F5AB9FC3B9}"/>
              </a:ext>
            </a:extLst>
          </p:cNvPr>
          <p:cNvGrpSpPr/>
          <p:nvPr/>
        </p:nvGrpSpPr>
        <p:grpSpPr>
          <a:xfrm>
            <a:off x="7550352" y="3828729"/>
            <a:ext cx="3798298" cy="656412"/>
            <a:chOff x="6210998" y="1433695"/>
            <a:chExt cx="2688349" cy="637248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B37C69FF-F182-4245-BAC1-32A3724487C9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328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600" b="1" dirty="0" smtClean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ЖКХ</a:t>
              </a:r>
              <a:endParaRPr lang="ru-RU" altLang="ko-KR" sz="1600" b="1" dirty="0">
                <a:solidFill>
                  <a:schemeClr val="accent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B31EB80-91CC-4ABC-BAB9-0B9D931835D4}"/>
                </a:ext>
              </a:extLst>
            </p:cNvPr>
            <p:cNvSpPr txBox="1"/>
            <p:nvPr/>
          </p:nvSpPr>
          <p:spPr>
            <a:xfrm>
              <a:off x="6210998" y="1682514"/>
              <a:ext cx="2688349" cy="388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b="1" dirty="0" smtClean="0">
                  <a:latin typeface="+mj-lt"/>
                  <a:cs typeface="Times New Roman" pitchFamily="18" charset="0"/>
                </a:rPr>
                <a:t>494 143 тыс.руб.</a:t>
              </a:r>
              <a:endParaRPr lang="ru-RU" altLang="ko-KR" sz="1600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28" name="Hexagon 23">
            <a:extLst>
              <a:ext uri="{FF2B5EF4-FFF2-40B4-BE49-F238E27FC236}">
                <a16:creationId xmlns="" xmlns:a16="http://schemas.microsoft.com/office/drawing/2014/main" id="{6577D74C-A774-4224-9077-40B8D198FC70}"/>
              </a:ext>
            </a:extLst>
          </p:cNvPr>
          <p:cNvSpPr/>
          <p:nvPr/>
        </p:nvSpPr>
        <p:spPr>
          <a:xfrm flipH="1">
            <a:off x="6936000" y="4970589"/>
            <a:ext cx="5256000" cy="1118954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sp>
        <p:nvSpPr>
          <p:cNvPr id="29" name="Hexagon 24">
            <a:extLst>
              <a:ext uri="{FF2B5EF4-FFF2-40B4-BE49-F238E27FC236}">
                <a16:creationId xmlns="" xmlns:a16="http://schemas.microsoft.com/office/drawing/2014/main" id="{A417D9CC-75C6-4B70-905B-9379312E83AF}"/>
              </a:ext>
            </a:extLst>
          </p:cNvPr>
          <p:cNvSpPr/>
          <p:nvPr/>
        </p:nvSpPr>
        <p:spPr>
          <a:xfrm flipH="1">
            <a:off x="7135817" y="5076062"/>
            <a:ext cx="1107279" cy="890080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chemeClr val="accent5"/>
              </a:solidFill>
            </a:endParaRPr>
          </a:p>
        </p:txBody>
      </p:sp>
      <p:grpSp>
        <p:nvGrpSpPr>
          <p:cNvPr id="30" name="Group 25">
            <a:extLst>
              <a:ext uri="{FF2B5EF4-FFF2-40B4-BE49-F238E27FC236}">
                <a16:creationId xmlns="" xmlns:a16="http://schemas.microsoft.com/office/drawing/2014/main" id="{7CC9F6EB-05F2-4ABA-B828-D8F5AB9FC3B9}"/>
              </a:ext>
            </a:extLst>
          </p:cNvPr>
          <p:cNvGrpSpPr/>
          <p:nvPr/>
        </p:nvGrpSpPr>
        <p:grpSpPr>
          <a:xfrm>
            <a:off x="8159952" y="5209293"/>
            <a:ext cx="3798298" cy="656412"/>
            <a:chOff x="6210998" y="1433695"/>
            <a:chExt cx="2688349" cy="637248"/>
          </a:xfrm>
        </p:grpSpPr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B37C69FF-F182-4245-BAC1-32A3724487C9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627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chemeClr val="accent4"/>
                  </a:solidFill>
                  <a:latin typeface="+mj-lt"/>
                  <a:cs typeface="Times New Roman" pitchFamily="18" charset="0"/>
                </a:rPr>
                <a:t>Социальная политика, культура, ФК и спорт</a:t>
              </a:r>
              <a:endParaRPr lang="ru-RU" altLang="ko-KR" sz="1600" b="1" dirty="0">
                <a:solidFill>
                  <a:schemeClr val="accent4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1B31EB80-91CC-4ABC-BAB9-0B9D931835D4}"/>
                </a:ext>
              </a:extLst>
            </p:cNvPr>
            <p:cNvSpPr txBox="1"/>
            <p:nvPr/>
          </p:nvSpPr>
          <p:spPr>
            <a:xfrm>
              <a:off x="6210998" y="1682514"/>
              <a:ext cx="2688349" cy="388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000" b="1" dirty="0" smtClean="0">
                  <a:latin typeface="+mj-lt"/>
                  <a:cs typeface="Times New Roman" pitchFamily="18" charset="0"/>
                </a:rPr>
                <a:t>281 310 тыс.руб.</a:t>
              </a:r>
            </a:p>
          </p:txBody>
        </p:sp>
      </p:grpSp>
      <p:grpSp>
        <p:nvGrpSpPr>
          <p:cNvPr id="34" name="Group 727"/>
          <p:cNvGrpSpPr>
            <a:grpSpLocks noChangeAspect="1"/>
          </p:cNvGrpSpPr>
          <p:nvPr/>
        </p:nvGrpSpPr>
        <p:grpSpPr bwMode="auto">
          <a:xfrm>
            <a:off x="6912423" y="3998967"/>
            <a:ext cx="455624" cy="456492"/>
            <a:chOff x="5265" y="497"/>
            <a:chExt cx="1049" cy="1051"/>
          </a:xfrm>
          <a:solidFill>
            <a:schemeClr val="bg1"/>
          </a:solidFill>
        </p:grpSpPr>
        <p:sp>
          <p:nvSpPr>
            <p:cNvPr id="35" name="Freeform 729"/>
            <p:cNvSpPr>
              <a:spLocks/>
            </p:cNvSpPr>
            <p:nvPr/>
          </p:nvSpPr>
          <p:spPr bwMode="auto">
            <a:xfrm>
              <a:off x="5265" y="838"/>
              <a:ext cx="142" cy="51"/>
            </a:xfrm>
            <a:custGeom>
              <a:avLst/>
              <a:gdLst>
                <a:gd name="T0" fmla="*/ 102 w 569"/>
                <a:gd name="T1" fmla="*/ 0 h 204"/>
                <a:gd name="T2" fmla="*/ 468 w 569"/>
                <a:gd name="T3" fmla="*/ 0 h 204"/>
                <a:gd name="T4" fmla="*/ 494 w 569"/>
                <a:gd name="T5" fmla="*/ 4 h 204"/>
                <a:gd name="T6" fmla="*/ 518 w 569"/>
                <a:gd name="T7" fmla="*/ 14 h 204"/>
                <a:gd name="T8" fmla="*/ 540 w 569"/>
                <a:gd name="T9" fmla="*/ 30 h 204"/>
                <a:gd name="T10" fmla="*/ 555 w 569"/>
                <a:gd name="T11" fmla="*/ 50 h 204"/>
                <a:gd name="T12" fmla="*/ 566 w 569"/>
                <a:gd name="T13" fmla="*/ 76 h 204"/>
                <a:gd name="T14" fmla="*/ 569 w 569"/>
                <a:gd name="T15" fmla="*/ 102 h 204"/>
                <a:gd name="T16" fmla="*/ 566 w 569"/>
                <a:gd name="T17" fmla="*/ 129 h 204"/>
                <a:gd name="T18" fmla="*/ 555 w 569"/>
                <a:gd name="T19" fmla="*/ 153 h 204"/>
                <a:gd name="T20" fmla="*/ 540 w 569"/>
                <a:gd name="T21" fmla="*/ 174 h 204"/>
                <a:gd name="T22" fmla="*/ 518 w 569"/>
                <a:gd name="T23" fmla="*/ 190 h 204"/>
                <a:gd name="T24" fmla="*/ 494 w 569"/>
                <a:gd name="T25" fmla="*/ 200 h 204"/>
                <a:gd name="T26" fmla="*/ 468 w 569"/>
                <a:gd name="T27" fmla="*/ 204 h 204"/>
                <a:gd name="T28" fmla="*/ 102 w 569"/>
                <a:gd name="T29" fmla="*/ 204 h 204"/>
                <a:gd name="T30" fmla="*/ 75 w 569"/>
                <a:gd name="T31" fmla="*/ 200 h 204"/>
                <a:gd name="T32" fmla="*/ 51 w 569"/>
                <a:gd name="T33" fmla="*/ 190 h 204"/>
                <a:gd name="T34" fmla="*/ 29 w 569"/>
                <a:gd name="T35" fmla="*/ 174 h 204"/>
                <a:gd name="T36" fmla="*/ 14 w 569"/>
                <a:gd name="T37" fmla="*/ 153 h 204"/>
                <a:gd name="T38" fmla="*/ 4 w 569"/>
                <a:gd name="T39" fmla="*/ 129 h 204"/>
                <a:gd name="T40" fmla="*/ 0 w 569"/>
                <a:gd name="T41" fmla="*/ 102 h 204"/>
                <a:gd name="T42" fmla="*/ 4 w 569"/>
                <a:gd name="T43" fmla="*/ 76 h 204"/>
                <a:gd name="T44" fmla="*/ 14 w 569"/>
                <a:gd name="T45" fmla="*/ 50 h 204"/>
                <a:gd name="T46" fmla="*/ 29 w 569"/>
                <a:gd name="T47" fmla="*/ 30 h 204"/>
                <a:gd name="T48" fmla="*/ 51 w 569"/>
                <a:gd name="T49" fmla="*/ 14 h 204"/>
                <a:gd name="T50" fmla="*/ 75 w 569"/>
                <a:gd name="T51" fmla="*/ 4 h 204"/>
                <a:gd name="T52" fmla="*/ 102 w 569"/>
                <a:gd name="T5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9" h="204">
                  <a:moveTo>
                    <a:pt x="102" y="0"/>
                  </a:moveTo>
                  <a:lnTo>
                    <a:pt x="468" y="0"/>
                  </a:lnTo>
                  <a:lnTo>
                    <a:pt x="494" y="4"/>
                  </a:lnTo>
                  <a:lnTo>
                    <a:pt x="518" y="14"/>
                  </a:lnTo>
                  <a:lnTo>
                    <a:pt x="540" y="30"/>
                  </a:lnTo>
                  <a:lnTo>
                    <a:pt x="555" y="50"/>
                  </a:lnTo>
                  <a:lnTo>
                    <a:pt x="566" y="76"/>
                  </a:lnTo>
                  <a:lnTo>
                    <a:pt x="569" y="102"/>
                  </a:lnTo>
                  <a:lnTo>
                    <a:pt x="566" y="129"/>
                  </a:lnTo>
                  <a:lnTo>
                    <a:pt x="555" y="153"/>
                  </a:lnTo>
                  <a:lnTo>
                    <a:pt x="540" y="174"/>
                  </a:lnTo>
                  <a:lnTo>
                    <a:pt x="518" y="190"/>
                  </a:lnTo>
                  <a:lnTo>
                    <a:pt x="494" y="200"/>
                  </a:lnTo>
                  <a:lnTo>
                    <a:pt x="468" y="204"/>
                  </a:lnTo>
                  <a:lnTo>
                    <a:pt x="102" y="204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29" y="174"/>
                  </a:lnTo>
                  <a:lnTo>
                    <a:pt x="14" y="153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6"/>
                  </a:lnTo>
                  <a:lnTo>
                    <a:pt x="14" y="50"/>
                  </a:lnTo>
                  <a:lnTo>
                    <a:pt x="29" y="30"/>
                  </a:lnTo>
                  <a:lnTo>
                    <a:pt x="51" y="14"/>
                  </a:lnTo>
                  <a:lnTo>
                    <a:pt x="75" y="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730"/>
            <p:cNvSpPr>
              <a:spLocks/>
            </p:cNvSpPr>
            <p:nvPr/>
          </p:nvSpPr>
          <p:spPr bwMode="auto">
            <a:xfrm>
              <a:off x="6172" y="838"/>
              <a:ext cx="142" cy="51"/>
            </a:xfrm>
            <a:custGeom>
              <a:avLst/>
              <a:gdLst>
                <a:gd name="T0" fmla="*/ 102 w 570"/>
                <a:gd name="T1" fmla="*/ 0 h 204"/>
                <a:gd name="T2" fmla="*/ 469 w 570"/>
                <a:gd name="T3" fmla="*/ 0 h 204"/>
                <a:gd name="T4" fmla="*/ 496 w 570"/>
                <a:gd name="T5" fmla="*/ 4 h 204"/>
                <a:gd name="T6" fmla="*/ 520 w 570"/>
                <a:gd name="T7" fmla="*/ 14 h 204"/>
                <a:gd name="T8" fmla="*/ 540 w 570"/>
                <a:gd name="T9" fmla="*/ 30 h 204"/>
                <a:gd name="T10" fmla="*/ 556 w 570"/>
                <a:gd name="T11" fmla="*/ 50 h 204"/>
                <a:gd name="T12" fmla="*/ 566 w 570"/>
                <a:gd name="T13" fmla="*/ 76 h 204"/>
                <a:gd name="T14" fmla="*/ 570 w 570"/>
                <a:gd name="T15" fmla="*/ 102 h 204"/>
                <a:gd name="T16" fmla="*/ 566 w 570"/>
                <a:gd name="T17" fmla="*/ 129 h 204"/>
                <a:gd name="T18" fmla="*/ 556 w 570"/>
                <a:gd name="T19" fmla="*/ 153 h 204"/>
                <a:gd name="T20" fmla="*/ 540 w 570"/>
                <a:gd name="T21" fmla="*/ 174 h 204"/>
                <a:gd name="T22" fmla="*/ 520 w 570"/>
                <a:gd name="T23" fmla="*/ 190 h 204"/>
                <a:gd name="T24" fmla="*/ 496 w 570"/>
                <a:gd name="T25" fmla="*/ 200 h 204"/>
                <a:gd name="T26" fmla="*/ 469 w 570"/>
                <a:gd name="T27" fmla="*/ 204 h 204"/>
                <a:gd name="T28" fmla="*/ 102 w 570"/>
                <a:gd name="T29" fmla="*/ 204 h 204"/>
                <a:gd name="T30" fmla="*/ 75 w 570"/>
                <a:gd name="T31" fmla="*/ 200 h 204"/>
                <a:gd name="T32" fmla="*/ 51 w 570"/>
                <a:gd name="T33" fmla="*/ 190 h 204"/>
                <a:gd name="T34" fmla="*/ 31 w 570"/>
                <a:gd name="T35" fmla="*/ 174 h 204"/>
                <a:gd name="T36" fmla="*/ 14 w 570"/>
                <a:gd name="T37" fmla="*/ 153 h 204"/>
                <a:gd name="T38" fmla="*/ 4 w 570"/>
                <a:gd name="T39" fmla="*/ 129 h 204"/>
                <a:gd name="T40" fmla="*/ 0 w 570"/>
                <a:gd name="T41" fmla="*/ 102 h 204"/>
                <a:gd name="T42" fmla="*/ 4 w 570"/>
                <a:gd name="T43" fmla="*/ 76 h 204"/>
                <a:gd name="T44" fmla="*/ 14 w 570"/>
                <a:gd name="T45" fmla="*/ 50 h 204"/>
                <a:gd name="T46" fmla="*/ 31 w 570"/>
                <a:gd name="T47" fmla="*/ 30 h 204"/>
                <a:gd name="T48" fmla="*/ 51 w 570"/>
                <a:gd name="T49" fmla="*/ 14 h 204"/>
                <a:gd name="T50" fmla="*/ 75 w 570"/>
                <a:gd name="T51" fmla="*/ 4 h 204"/>
                <a:gd name="T52" fmla="*/ 102 w 570"/>
                <a:gd name="T53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0" h="204">
                  <a:moveTo>
                    <a:pt x="102" y="0"/>
                  </a:moveTo>
                  <a:lnTo>
                    <a:pt x="469" y="0"/>
                  </a:lnTo>
                  <a:lnTo>
                    <a:pt x="496" y="4"/>
                  </a:lnTo>
                  <a:lnTo>
                    <a:pt x="520" y="14"/>
                  </a:lnTo>
                  <a:lnTo>
                    <a:pt x="540" y="30"/>
                  </a:lnTo>
                  <a:lnTo>
                    <a:pt x="556" y="50"/>
                  </a:lnTo>
                  <a:lnTo>
                    <a:pt x="566" y="76"/>
                  </a:lnTo>
                  <a:lnTo>
                    <a:pt x="570" y="102"/>
                  </a:lnTo>
                  <a:lnTo>
                    <a:pt x="566" y="129"/>
                  </a:lnTo>
                  <a:lnTo>
                    <a:pt x="556" y="153"/>
                  </a:lnTo>
                  <a:lnTo>
                    <a:pt x="540" y="174"/>
                  </a:lnTo>
                  <a:lnTo>
                    <a:pt x="520" y="190"/>
                  </a:lnTo>
                  <a:lnTo>
                    <a:pt x="496" y="200"/>
                  </a:lnTo>
                  <a:lnTo>
                    <a:pt x="469" y="204"/>
                  </a:lnTo>
                  <a:lnTo>
                    <a:pt x="102" y="204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1" y="174"/>
                  </a:lnTo>
                  <a:lnTo>
                    <a:pt x="14" y="153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6"/>
                  </a:lnTo>
                  <a:lnTo>
                    <a:pt x="14" y="50"/>
                  </a:lnTo>
                  <a:lnTo>
                    <a:pt x="31" y="30"/>
                  </a:lnTo>
                  <a:lnTo>
                    <a:pt x="51" y="14"/>
                  </a:lnTo>
                  <a:lnTo>
                    <a:pt x="75" y="4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731"/>
            <p:cNvSpPr>
              <a:spLocks/>
            </p:cNvSpPr>
            <p:nvPr/>
          </p:nvSpPr>
          <p:spPr bwMode="auto">
            <a:xfrm>
              <a:off x="5377" y="1159"/>
              <a:ext cx="117" cy="118"/>
            </a:xfrm>
            <a:custGeom>
              <a:avLst/>
              <a:gdLst>
                <a:gd name="T0" fmla="*/ 357 w 469"/>
                <a:gd name="T1" fmla="*/ 0 h 469"/>
                <a:gd name="T2" fmla="*/ 379 w 469"/>
                <a:gd name="T3" fmla="*/ 0 h 469"/>
                <a:gd name="T4" fmla="*/ 400 w 469"/>
                <a:gd name="T5" fmla="*/ 4 h 469"/>
                <a:gd name="T6" fmla="*/ 422 w 469"/>
                <a:gd name="T7" fmla="*/ 14 h 469"/>
                <a:gd name="T8" fmla="*/ 440 w 469"/>
                <a:gd name="T9" fmla="*/ 28 h 469"/>
                <a:gd name="T10" fmla="*/ 454 w 469"/>
                <a:gd name="T11" fmla="*/ 47 h 469"/>
                <a:gd name="T12" fmla="*/ 464 w 469"/>
                <a:gd name="T13" fmla="*/ 67 h 469"/>
                <a:gd name="T14" fmla="*/ 469 w 469"/>
                <a:gd name="T15" fmla="*/ 89 h 469"/>
                <a:gd name="T16" fmla="*/ 469 w 469"/>
                <a:gd name="T17" fmla="*/ 112 h 469"/>
                <a:gd name="T18" fmla="*/ 464 w 469"/>
                <a:gd name="T19" fmla="*/ 134 h 469"/>
                <a:gd name="T20" fmla="*/ 454 w 469"/>
                <a:gd name="T21" fmla="*/ 154 h 469"/>
                <a:gd name="T22" fmla="*/ 440 w 469"/>
                <a:gd name="T23" fmla="*/ 172 h 469"/>
                <a:gd name="T24" fmla="*/ 173 w 469"/>
                <a:gd name="T25" fmla="*/ 438 h 469"/>
                <a:gd name="T26" fmla="*/ 158 w 469"/>
                <a:gd name="T27" fmla="*/ 452 h 469"/>
                <a:gd name="T28" fmla="*/ 140 w 469"/>
                <a:gd name="T29" fmla="*/ 461 h 469"/>
                <a:gd name="T30" fmla="*/ 121 w 469"/>
                <a:gd name="T31" fmla="*/ 466 h 469"/>
                <a:gd name="T32" fmla="*/ 102 w 469"/>
                <a:gd name="T33" fmla="*/ 469 h 469"/>
                <a:gd name="T34" fmla="*/ 82 w 469"/>
                <a:gd name="T35" fmla="*/ 466 h 469"/>
                <a:gd name="T36" fmla="*/ 64 w 469"/>
                <a:gd name="T37" fmla="*/ 461 h 469"/>
                <a:gd name="T38" fmla="*/ 46 w 469"/>
                <a:gd name="T39" fmla="*/ 452 h 469"/>
                <a:gd name="T40" fmla="*/ 29 w 469"/>
                <a:gd name="T41" fmla="*/ 438 h 469"/>
                <a:gd name="T42" fmla="*/ 15 w 469"/>
                <a:gd name="T43" fmla="*/ 420 h 469"/>
                <a:gd name="T44" fmla="*/ 5 w 469"/>
                <a:gd name="T45" fmla="*/ 400 h 469"/>
                <a:gd name="T46" fmla="*/ 0 w 469"/>
                <a:gd name="T47" fmla="*/ 378 h 469"/>
                <a:gd name="T48" fmla="*/ 0 w 469"/>
                <a:gd name="T49" fmla="*/ 355 h 469"/>
                <a:gd name="T50" fmla="*/ 5 w 469"/>
                <a:gd name="T51" fmla="*/ 334 h 469"/>
                <a:gd name="T52" fmla="*/ 15 w 469"/>
                <a:gd name="T53" fmla="*/ 313 h 469"/>
                <a:gd name="T54" fmla="*/ 29 w 469"/>
                <a:gd name="T55" fmla="*/ 294 h 469"/>
                <a:gd name="T56" fmla="*/ 296 w 469"/>
                <a:gd name="T57" fmla="*/ 28 h 469"/>
                <a:gd name="T58" fmla="*/ 315 w 469"/>
                <a:gd name="T59" fmla="*/ 14 h 469"/>
                <a:gd name="T60" fmla="*/ 335 w 469"/>
                <a:gd name="T61" fmla="*/ 4 h 469"/>
                <a:gd name="T62" fmla="*/ 357 w 469"/>
                <a:gd name="T63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9" h="469">
                  <a:moveTo>
                    <a:pt x="357" y="0"/>
                  </a:moveTo>
                  <a:lnTo>
                    <a:pt x="379" y="0"/>
                  </a:lnTo>
                  <a:lnTo>
                    <a:pt x="400" y="4"/>
                  </a:lnTo>
                  <a:lnTo>
                    <a:pt x="422" y="14"/>
                  </a:lnTo>
                  <a:lnTo>
                    <a:pt x="440" y="28"/>
                  </a:lnTo>
                  <a:lnTo>
                    <a:pt x="454" y="47"/>
                  </a:lnTo>
                  <a:lnTo>
                    <a:pt x="464" y="67"/>
                  </a:lnTo>
                  <a:lnTo>
                    <a:pt x="469" y="89"/>
                  </a:lnTo>
                  <a:lnTo>
                    <a:pt x="469" y="112"/>
                  </a:lnTo>
                  <a:lnTo>
                    <a:pt x="464" y="134"/>
                  </a:lnTo>
                  <a:lnTo>
                    <a:pt x="454" y="154"/>
                  </a:lnTo>
                  <a:lnTo>
                    <a:pt x="440" y="172"/>
                  </a:lnTo>
                  <a:lnTo>
                    <a:pt x="173" y="438"/>
                  </a:lnTo>
                  <a:lnTo>
                    <a:pt x="158" y="452"/>
                  </a:lnTo>
                  <a:lnTo>
                    <a:pt x="140" y="461"/>
                  </a:lnTo>
                  <a:lnTo>
                    <a:pt x="121" y="466"/>
                  </a:lnTo>
                  <a:lnTo>
                    <a:pt x="102" y="469"/>
                  </a:lnTo>
                  <a:lnTo>
                    <a:pt x="82" y="466"/>
                  </a:lnTo>
                  <a:lnTo>
                    <a:pt x="64" y="461"/>
                  </a:lnTo>
                  <a:lnTo>
                    <a:pt x="46" y="452"/>
                  </a:lnTo>
                  <a:lnTo>
                    <a:pt x="29" y="438"/>
                  </a:lnTo>
                  <a:lnTo>
                    <a:pt x="15" y="420"/>
                  </a:lnTo>
                  <a:lnTo>
                    <a:pt x="5" y="400"/>
                  </a:lnTo>
                  <a:lnTo>
                    <a:pt x="0" y="378"/>
                  </a:lnTo>
                  <a:lnTo>
                    <a:pt x="0" y="355"/>
                  </a:lnTo>
                  <a:lnTo>
                    <a:pt x="5" y="334"/>
                  </a:lnTo>
                  <a:lnTo>
                    <a:pt x="15" y="313"/>
                  </a:lnTo>
                  <a:lnTo>
                    <a:pt x="29" y="294"/>
                  </a:lnTo>
                  <a:lnTo>
                    <a:pt x="296" y="28"/>
                  </a:lnTo>
                  <a:lnTo>
                    <a:pt x="315" y="14"/>
                  </a:lnTo>
                  <a:lnTo>
                    <a:pt x="335" y="4"/>
                  </a:lnTo>
                  <a:lnTo>
                    <a:pt x="3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732"/>
            <p:cNvSpPr>
              <a:spLocks/>
            </p:cNvSpPr>
            <p:nvPr/>
          </p:nvSpPr>
          <p:spPr bwMode="auto">
            <a:xfrm>
              <a:off x="6041" y="497"/>
              <a:ext cx="115" cy="116"/>
            </a:xfrm>
            <a:custGeom>
              <a:avLst/>
              <a:gdLst>
                <a:gd name="T0" fmla="*/ 349 w 461"/>
                <a:gd name="T1" fmla="*/ 0 h 462"/>
                <a:gd name="T2" fmla="*/ 371 w 461"/>
                <a:gd name="T3" fmla="*/ 0 h 462"/>
                <a:gd name="T4" fmla="*/ 393 w 461"/>
                <a:gd name="T5" fmla="*/ 5 h 462"/>
                <a:gd name="T6" fmla="*/ 414 w 461"/>
                <a:gd name="T7" fmla="*/ 15 h 462"/>
                <a:gd name="T8" fmla="*/ 432 w 461"/>
                <a:gd name="T9" fmla="*/ 29 h 462"/>
                <a:gd name="T10" fmla="*/ 446 w 461"/>
                <a:gd name="T11" fmla="*/ 48 h 462"/>
                <a:gd name="T12" fmla="*/ 456 w 461"/>
                <a:gd name="T13" fmla="*/ 69 h 462"/>
                <a:gd name="T14" fmla="*/ 461 w 461"/>
                <a:gd name="T15" fmla="*/ 90 h 462"/>
                <a:gd name="T16" fmla="*/ 461 w 461"/>
                <a:gd name="T17" fmla="*/ 113 h 462"/>
                <a:gd name="T18" fmla="*/ 456 w 461"/>
                <a:gd name="T19" fmla="*/ 135 h 462"/>
                <a:gd name="T20" fmla="*/ 446 w 461"/>
                <a:gd name="T21" fmla="*/ 155 h 462"/>
                <a:gd name="T22" fmla="*/ 432 w 461"/>
                <a:gd name="T23" fmla="*/ 173 h 462"/>
                <a:gd name="T24" fmla="*/ 174 w 461"/>
                <a:gd name="T25" fmla="*/ 433 h 462"/>
                <a:gd name="T26" fmla="*/ 157 w 461"/>
                <a:gd name="T27" fmla="*/ 446 h 462"/>
                <a:gd name="T28" fmla="*/ 139 w 461"/>
                <a:gd name="T29" fmla="*/ 455 h 462"/>
                <a:gd name="T30" fmla="*/ 121 w 461"/>
                <a:gd name="T31" fmla="*/ 460 h 462"/>
                <a:gd name="T32" fmla="*/ 101 w 461"/>
                <a:gd name="T33" fmla="*/ 462 h 462"/>
                <a:gd name="T34" fmla="*/ 82 w 461"/>
                <a:gd name="T35" fmla="*/ 460 h 462"/>
                <a:gd name="T36" fmla="*/ 63 w 461"/>
                <a:gd name="T37" fmla="*/ 455 h 462"/>
                <a:gd name="T38" fmla="*/ 45 w 461"/>
                <a:gd name="T39" fmla="*/ 446 h 462"/>
                <a:gd name="T40" fmla="*/ 30 w 461"/>
                <a:gd name="T41" fmla="*/ 433 h 462"/>
                <a:gd name="T42" fmla="*/ 14 w 461"/>
                <a:gd name="T43" fmla="*/ 414 h 462"/>
                <a:gd name="T44" fmla="*/ 5 w 461"/>
                <a:gd name="T45" fmla="*/ 394 h 462"/>
                <a:gd name="T46" fmla="*/ 0 w 461"/>
                <a:gd name="T47" fmla="*/ 372 h 462"/>
                <a:gd name="T48" fmla="*/ 0 w 461"/>
                <a:gd name="T49" fmla="*/ 349 h 462"/>
                <a:gd name="T50" fmla="*/ 5 w 461"/>
                <a:gd name="T51" fmla="*/ 327 h 462"/>
                <a:gd name="T52" fmla="*/ 14 w 461"/>
                <a:gd name="T53" fmla="*/ 307 h 462"/>
                <a:gd name="T54" fmla="*/ 30 w 461"/>
                <a:gd name="T55" fmla="*/ 289 h 462"/>
                <a:gd name="T56" fmla="*/ 288 w 461"/>
                <a:gd name="T57" fmla="*/ 29 h 462"/>
                <a:gd name="T58" fmla="*/ 307 w 461"/>
                <a:gd name="T59" fmla="*/ 15 h 462"/>
                <a:gd name="T60" fmla="*/ 328 w 461"/>
                <a:gd name="T61" fmla="*/ 5 h 462"/>
                <a:gd name="T62" fmla="*/ 349 w 461"/>
                <a:gd name="T63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1" h="462">
                  <a:moveTo>
                    <a:pt x="349" y="0"/>
                  </a:moveTo>
                  <a:lnTo>
                    <a:pt x="371" y="0"/>
                  </a:lnTo>
                  <a:lnTo>
                    <a:pt x="393" y="5"/>
                  </a:lnTo>
                  <a:lnTo>
                    <a:pt x="414" y="15"/>
                  </a:lnTo>
                  <a:lnTo>
                    <a:pt x="432" y="29"/>
                  </a:lnTo>
                  <a:lnTo>
                    <a:pt x="446" y="48"/>
                  </a:lnTo>
                  <a:lnTo>
                    <a:pt x="456" y="69"/>
                  </a:lnTo>
                  <a:lnTo>
                    <a:pt x="461" y="90"/>
                  </a:lnTo>
                  <a:lnTo>
                    <a:pt x="461" y="113"/>
                  </a:lnTo>
                  <a:lnTo>
                    <a:pt x="456" y="135"/>
                  </a:lnTo>
                  <a:lnTo>
                    <a:pt x="446" y="155"/>
                  </a:lnTo>
                  <a:lnTo>
                    <a:pt x="432" y="173"/>
                  </a:lnTo>
                  <a:lnTo>
                    <a:pt x="174" y="433"/>
                  </a:lnTo>
                  <a:lnTo>
                    <a:pt x="157" y="446"/>
                  </a:lnTo>
                  <a:lnTo>
                    <a:pt x="139" y="455"/>
                  </a:lnTo>
                  <a:lnTo>
                    <a:pt x="121" y="460"/>
                  </a:lnTo>
                  <a:lnTo>
                    <a:pt x="101" y="462"/>
                  </a:lnTo>
                  <a:lnTo>
                    <a:pt x="82" y="460"/>
                  </a:lnTo>
                  <a:lnTo>
                    <a:pt x="63" y="455"/>
                  </a:lnTo>
                  <a:lnTo>
                    <a:pt x="45" y="446"/>
                  </a:lnTo>
                  <a:lnTo>
                    <a:pt x="30" y="433"/>
                  </a:lnTo>
                  <a:lnTo>
                    <a:pt x="14" y="414"/>
                  </a:lnTo>
                  <a:lnTo>
                    <a:pt x="5" y="394"/>
                  </a:lnTo>
                  <a:lnTo>
                    <a:pt x="0" y="372"/>
                  </a:lnTo>
                  <a:lnTo>
                    <a:pt x="0" y="349"/>
                  </a:lnTo>
                  <a:lnTo>
                    <a:pt x="5" y="327"/>
                  </a:lnTo>
                  <a:lnTo>
                    <a:pt x="14" y="307"/>
                  </a:lnTo>
                  <a:lnTo>
                    <a:pt x="30" y="289"/>
                  </a:lnTo>
                  <a:lnTo>
                    <a:pt x="288" y="29"/>
                  </a:lnTo>
                  <a:lnTo>
                    <a:pt x="307" y="15"/>
                  </a:lnTo>
                  <a:lnTo>
                    <a:pt x="328" y="5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733"/>
            <p:cNvSpPr>
              <a:spLocks/>
            </p:cNvSpPr>
            <p:nvPr/>
          </p:nvSpPr>
          <p:spPr bwMode="auto">
            <a:xfrm>
              <a:off x="5423" y="497"/>
              <a:ext cx="116" cy="116"/>
            </a:xfrm>
            <a:custGeom>
              <a:avLst/>
              <a:gdLst>
                <a:gd name="T0" fmla="*/ 112 w 461"/>
                <a:gd name="T1" fmla="*/ 0 h 461"/>
                <a:gd name="T2" fmla="*/ 135 w 461"/>
                <a:gd name="T3" fmla="*/ 4 h 461"/>
                <a:gd name="T4" fmla="*/ 156 w 461"/>
                <a:gd name="T5" fmla="*/ 14 h 461"/>
                <a:gd name="T6" fmla="*/ 173 w 461"/>
                <a:gd name="T7" fmla="*/ 28 h 461"/>
                <a:gd name="T8" fmla="*/ 432 w 461"/>
                <a:gd name="T9" fmla="*/ 288 h 461"/>
                <a:gd name="T10" fmla="*/ 447 w 461"/>
                <a:gd name="T11" fmla="*/ 306 h 461"/>
                <a:gd name="T12" fmla="*/ 456 w 461"/>
                <a:gd name="T13" fmla="*/ 326 h 461"/>
                <a:gd name="T14" fmla="*/ 461 w 461"/>
                <a:gd name="T15" fmla="*/ 348 h 461"/>
                <a:gd name="T16" fmla="*/ 461 w 461"/>
                <a:gd name="T17" fmla="*/ 371 h 461"/>
                <a:gd name="T18" fmla="*/ 456 w 461"/>
                <a:gd name="T19" fmla="*/ 393 h 461"/>
                <a:gd name="T20" fmla="*/ 447 w 461"/>
                <a:gd name="T21" fmla="*/ 413 h 461"/>
                <a:gd name="T22" fmla="*/ 432 w 461"/>
                <a:gd name="T23" fmla="*/ 431 h 461"/>
                <a:gd name="T24" fmla="*/ 417 w 461"/>
                <a:gd name="T25" fmla="*/ 445 h 461"/>
                <a:gd name="T26" fmla="*/ 399 w 461"/>
                <a:gd name="T27" fmla="*/ 454 h 461"/>
                <a:gd name="T28" fmla="*/ 380 w 461"/>
                <a:gd name="T29" fmla="*/ 459 h 461"/>
                <a:gd name="T30" fmla="*/ 361 w 461"/>
                <a:gd name="T31" fmla="*/ 461 h 461"/>
                <a:gd name="T32" fmla="*/ 342 w 461"/>
                <a:gd name="T33" fmla="*/ 459 h 461"/>
                <a:gd name="T34" fmla="*/ 322 w 461"/>
                <a:gd name="T35" fmla="*/ 454 h 461"/>
                <a:gd name="T36" fmla="*/ 305 w 461"/>
                <a:gd name="T37" fmla="*/ 445 h 461"/>
                <a:gd name="T38" fmla="*/ 288 w 461"/>
                <a:gd name="T39" fmla="*/ 431 h 461"/>
                <a:gd name="T40" fmla="*/ 29 w 461"/>
                <a:gd name="T41" fmla="*/ 172 h 461"/>
                <a:gd name="T42" fmla="*/ 15 w 461"/>
                <a:gd name="T43" fmla="*/ 154 h 461"/>
                <a:gd name="T44" fmla="*/ 5 w 461"/>
                <a:gd name="T45" fmla="*/ 134 h 461"/>
                <a:gd name="T46" fmla="*/ 0 w 461"/>
                <a:gd name="T47" fmla="*/ 112 h 461"/>
                <a:gd name="T48" fmla="*/ 0 w 461"/>
                <a:gd name="T49" fmla="*/ 89 h 461"/>
                <a:gd name="T50" fmla="*/ 5 w 461"/>
                <a:gd name="T51" fmla="*/ 68 h 461"/>
                <a:gd name="T52" fmla="*/ 15 w 461"/>
                <a:gd name="T53" fmla="*/ 47 h 461"/>
                <a:gd name="T54" fmla="*/ 29 w 461"/>
                <a:gd name="T55" fmla="*/ 28 h 461"/>
                <a:gd name="T56" fmla="*/ 49 w 461"/>
                <a:gd name="T57" fmla="*/ 14 h 461"/>
                <a:gd name="T58" fmla="*/ 69 w 461"/>
                <a:gd name="T59" fmla="*/ 4 h 461"/>
                <a:gd name="T60" fmla="*/ 91 w 461"/>
                <a:gd name="T61" fmla="*/ 0 h 461"/>
                <a:gd name="T62" fmla="*/ 112 w 461"/>
                <a:gd name="T63" fmla="*/ 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1" h="461">
                  <a:moveTo>
                    <a:pt x="112" y="0"/>
                  </a:moveTo>
                  <a:lnTo>
                    <a:pt x="135" y="4"/>
                  </a:lnTo>
                  <a:lnTo>
                    <a:pt x="156" y="14"/>
                  </a:lnTo>
                  <a:lnTo>
                    <a:pt x="173" y="28"/>
                  </a:lnTo>
                  <a:lnTo>
                    <a:pt x="432" y="288"/>
                  </a:lnTo>
                  <a:lnTo>
                    <a:pt x="447" y="306"/>
                  </a:lnTo>
                  <a:lnTo>
                    <a:pt x="456" y="326"/>
                  </a:lnTo>
                  <a:lnTo>
                    <a:pt x="461" y="348"/>
                  </a:lnTo>
                  <a:lnTo>
                    <a:pt x="461" y="371"/>
                  </a:lnTo>
                  <a:lnTo>
                    <a:pt x="456" y="393"/>
                  </a:lnTo>
                  <a:lnTo>
                    <a:pt x="447" y="413"/>
                  </a:lnTo>
                  <a:lnTo>
                    <a:pt x="432" y="431"/>
                  </a:lnTo>
                  <a:lnTo>
                    <a:pt x="417" y="445"/>
                  </a:lnTo>
                  <a:lnTo>
                    <a:pt x="399" y="454"/>
                  </a:lnTo>
                  <a:lnTo>
                    <a:pt x="380" y="459"/>
                  </a:lnTo>
                  <a:lnTo>
                    <a:pt x="361" y="461"/>
                  </a:lnTo>
                  <a:lnTo>
                    <a:pt x="342" y="459"/>
                  </a:lnTo>
                  <a:lnTo>
                    <a:pt x="322" y="454"/>
                  </a:lnTo>
                  <a:lnTo>
                    <a:pt x="305" y="445"/>
                  </a:lnTo>
                  <a:lnTo>
                    <a:pt x="288" y="431"/>
                  </a:lnTo>
                  <a:lnTo>
                    <a:pt x="29" y="172"/>
                  </a:lnTo>
                  <a:lnTo>
                    <a:pt x="15" y="154"/>
                  </a:lnTo>
                  <a:lnTo>
                    <a:pt x="5" y="134"/>
                  </a:lnTo>
                  <a:lnTo>
                    <a:pt x="0" y="112"/>
                  </a:lnTo>
                  <a:lnTo>
                    <a:pt x="0" y="89"/>
                  </a:lnTo>
                  <a:lnTo>
                    <a:pt x="5" y="68"/>
                  </a:lnTo>
                  <a:lnTo>
                    <a:pt x="15" y="47"/>
                  </a:lnTo>
                  <a:lnTo>
                    <a:pt x="29" y="28"/>
                  </a:lnTo>
                  <a:lnTo>
                    <a:pt x="49" y="14"/>
                  </a:lnTo>
                  <a:lnTo>
                    <a:pt x="69" y="4"/>
                  </a:lnTo>
                  <a:lnTo>
                    <a:pt x="91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734"/>
            <p:cNvSpPr>
              <a:spLocks/>
            </p:cNvSpPr>
            <p:nvPr/>
          </p:nvSpPr>
          <p:spPr bwMode="auto">
            <a:xfrm>
              <a:off x="6086" y="1159"/>
              <a:ext cx="117" cy="118"/>
            </a:xfrm>
            <a:custGeom>
              <a:avLst/>
              <a:gdLst>
                <a:gd name="T0" fmla="*/ 112 w 467"/>
                <a:gd name="T1" fmla="*/ 0 h 469"/>
                <a:gd name="T2" fmla="*/ 134 w 467"/>
                <a:gd name="T3" fmla="*/ 5 h 469"/>
                <a:gd name="T4" fmla="*/ 155 w 467"/>
                <a:gd name="T5" fmla="*/ 15 h 469"/>
                <a:gd name="T6" fmla="*/ 173 w 467"/>
                <a:gd name="T7" fmla="*/ 29 h 469"/>
                <a:gd name="T8" fmla="*/ 438 w 467"/>
                <a:gd name="T9" fmla="*/ 294 h 469"/>
                <a:gd name="T10" fmla="*/ 453 w 467"/>
                <a:gd name="T11" fmla="*/ 313 h 469"/>
                <a:gd name="T12" fmla="*/ 462 w 467"/>
                <a:gd name="T13" fmla="*/ 334 h 469"/>
                <a:gd name="T14" fmla="*/ 467 w 467"/>
                <a:gd name="T15" fmla="*/ 355 h 469"/>
                <a:gd name="T16" fmla="*/ 467 w 467"/>
                <a:gd name="T17" fmla="*/ 378 h 469"/>
                <a:gd name="T18" fmla="*/ 462 w 467"/>
                <a:gd name="T19" fmla="*/ 400 h 469"/>
                <a:gd name="T20" fmla="*/ 453 w 467"/>
                <a:gd name="T21" fmla="*/ 420 h 469"/>
                <a:gd name="T22" fmla="*/ 438 w 467"/>
                <a:gd name="T23" fmla="*/ 438 h 469"/>
                <a:gd name="T24" fmla="*/ 423 w 467"/>
                <a:gd name="T25" fmla="*/ 452 h 469"/>
                <a:gd name="T26" fmla="*/ 405 w 467"/>
                <a:gd name="T27" fmla="*/ 461 h 469"/>
                <a:gd name="T28" fmla="*/ 386 w 467"/>
                <a:gd name="T29" fmla="*/ 466 h 469"/>
                <a:gd name="T30" fmla="*/ 367 w 467"/>
                <a:gd name="T31" fmla="*/ 469 h 469"/>
                <a:gd name="T32" fmla="*/ 346 w 467"/>
                <a:gd name="T33" fmla="*/ 466 h 469"/>
                <a:gd name="T34" fmla="*/ 329 w 467"/>
                <a:gd name="T35" fmla="*/ 461 h 469"/>
                <a:gd name="T36" fmla="*/ 311 w 467"/>
                <a:gd name="T37" fmla="*/ 452 h 469"/>
                <a:gd name="T38" fmla="*/ 294 w 467"/>
                <a:gd name="T39" fmla="*/ 438 h 469"/>
                <a:gd name="T40" fmla="*/ 29 w 467"/>
                <a:gd name="T41" fmla="*/ 173 h 469"/>
                <a:gd name="T42" fmla="*/ 15 w 467"/>
                <a:gd name="T43" fmla="*/ 155 h 469"/>
                <a:gd name="T44" fmla="*/ 5 w 467"/>
                <a:gd name="T45" fmla="*/ 135 h 469"/>
                <a:gd name="T46" fmla="*/ 0 w 467"/>
                <a:gd name="T47" fmla="*/ 112 h 469"/>
                <a:gd name="T48" fmla="*/ 0 w 467"/>
                <a:gd name="T49" fmla="*/ 90 h 469"/>
                <a:gd name="T50" fmla="*/ 5 w 467"/>
                <a:gd name="T51" fmla="*/ 69 h 469"/>
                <a:gd name="T52" fmla="*/ 15 w 467"/>
                <a:gd name="T53" fmla="*/ 48 h 469"/>
                <a:gd name="T54" fmla="*/ 29 w 467"/>
                <a:gd name="T55" fmla="*/ 29 h 469"/>
                <a:gd name="T56" fmla="*/ 48 w 467"/>
                <a:gd name="T57" fmla="*/ 15 h 469"/>
                <a:gd name="T58" fmla="*/ 69 w 467"/>
                <a:gd name="T59" fmla="*/ 5 h 469"/>
                <a:gd name="T60" fmla="*/ 90 w 467"/>
                <a:gd name="T61" fmla="*/ 0 h 469"/>
                <a:gd name="T62" fmla="*/ 112 w 467"/>
                <a:gd name="T63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7" h="469">
                  <a:moveTo>
                    <a:pt x="112" y="0"/>
                  </a:moveTo>
                  <a:lnTo>
                    <a:pt x="134" y="5"/>
                  </a:lnTo>
                  <a:lnTo>
                    <a:pt x="155" y="15"/>
                  </a:lnTo>
                  <a:lnTo>
                    <a:pt x="173" y="29"/>
                  </a:lnTo>
                  <a:lnTo>
                    <a:pt x="438" y="294"/>
                  </a:lnTo>
                  <a:lnTo>
                    <a:pt x="453" y="313"/>
                  </a:lnTo>
                  <a:lnTo>
                    <a:pt x="462" y="334"/>
                  </a:lnTo>
                  <a:lnTo>
                    <a:pt x="467" y="355"/>
                  </a:lnTo>
                  <a:lnTo>
                    <a:pt x="467" y="378"/>
                  </a:lnTo>
                  <a:lnTo>
                    <a:pt x="462" y="400"/>
                  </a:lnTo>
                  <a:lnTo>
                    <a:pt x="453" y="420"/>
                  </a:lnTo>
                  <a:lnTo>
                    <a:pt x="438" y="438"/>
                  </a:lnTo>
                  <a:lnTo>
                    <a:pt x="423" y="452"/>
                  </a:lnTo>
                  <a:lnTo>
                    <a:pt x="405" y="461"/>
                  </a:lnTo>
                  <a:lnTo>
                    <a:pt x="386" y="466"/>
                  </a:lnTo>
                  <a:lnTo>
                    <a:pt x="367" y="469"/>
                  </a:lnTo>
                  <a:lnTo>
                    <a:pt x="346" y="466"/>
                  </a:lnTo>
                  <a:lnTo>
                    <a:pt x="329" y="461"/>
                  </a:lnTo>
                  <a:lnTo>
                    <a:pt x="311" y="452"/>
                  </a:lnTo>
                  <a:lnTo>
                    <a:pt x="294" y="438"/>
                  </a:lnTo>
                  <a:lnTo>
                    <a:pt x="29" y="173"/>
                  </a:lnTo>
                  <a:lnTo>
                    <a:pt x="15" y="155"/>
                  </a:lnTo>
                  <a:lnTo>
                    <a:pt x="5" y="135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5" y="69"/>
                  </a:lnTo>
                  <a:lnTo>
                    <a:pt x="15" y="48"/>
                  </a:lnTo>
                  <a:lnTo>
                    <a:pt x="29" y="29"/>
                  </a:lnTo>
                  <a:lnTo>
                    <a:pt x="48" y="15"/>
                  </a:lnTo>
                  <a:lnTo>
                    <a:pt x="69" y="5"/>
                  </a:lnTo>
                  <a:lnTo>
                    <a:pt x="90" y="0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735"/>
            <p:cNvSpPr>
              <a:spLocks noEditPoints="1"/>
            </p:cNvSpPr>
            <p:nvPr/>
          </p:nvSpPr>
          <p:spPr bwMode="auto">
            <a:xfrm>
              <a:off x="5471" y="566"/>
              <a:ext cx="638" cy="982"/>
            </a:xfrm>
            <a:custGeom>
              <a:avLst/>
              <a:gdLst>
                <a:gd name="T0" fmla="*/ 1302 w 2551"/>
                <a:gd name="T1" fmla="*/ 3392 h 3928"/>
                <a:gd name="T2" fmla="*/ 1374 w 2551"/>
                <a:gd name="T3" fmla="*/ 3463 h 3928"/>
                <a:gd name="T4" fmla="*/ 1347 w 2551"/>
                <a:gd name="T5" fmla="*/ 3562 h 3928"/>
                <a:gd name="T6" fmla="*/ 790 w 2551"/>
                <a:gd name="T7" fmla="*/ 3592 h 3928"/>
                <a:gd name="T8" fmla="*/ 1760 w 2551"/>
                <a:gd name="T9" fmla="*/ 3255 h 3928"/>
                <a:gd name="T10" fmla="*/ 1139 w 2551"/>
                <a:gd name="T11" fmla="*/ 1845 h 3928"/>
                <a:gd name="T12" fmla="*/ 1408 w 2551"/>
                <a:gd name="T13" fmla="*/ 1863 h 3928"/>
                <a:gd name="T14" fmla="*/ 996 w 2551"/>
                <a:gd name="T15" fmla="*/ 1537 h 3928"/>
                <a:gd name="T16" fmla="*/ 1018 w 2551"/>
                <a:gd name="T17" fmla="*/ 236 h 3928"/>
                <a:gd name="T18" fmla="*/ 711 w 2551"/>
                <a:gd name="T19" fmla="*/ 374 h 3928"/>
                <a:gd name="T20" fmla="*/ 461 w 2551"/>
                <a:gd name="T21" fmla="*/ 599 h 3928"/>
                <a:gd name="T22" fmla="*/ 287 w 2551"/>
                <a:gd name="T23" fmla="*/ 895 h 3928"/>
                <a:gd name="T24" fmla="*/ 207 w 2551"/>
                <a:gd name="T25" fmla="*/ 1241 h 3928"/>
                <a:gd name="T26" fmla="*/ 232 w 2551"/>
                <a:gd name="T27" fmla="*/ 1608 h 3928"/>
                <a:gd name="T28" fmla="*/ 354 w 2551"/>
                <a:gd name="T29" fmla="*/ 1974 h 3928"/>
                <a:gd name="T30" fmla="*/ 559 w 2551"/>
                <a:gd name="T31" fmla="*/ 2313 h 3928"/>
                <a:gd name="T32" fmla="*/ 726 w 2551"/>
                <a:gd name="T33" fmla="*/ 2674 h 3928"/>
                <a:gd name="T34" fmla="*/ 790 w 2551"/>
                <a:gd name="T35" fmla="*/ 3052 h 3928"/>
                <a:gd name="T36" fmla="*/ 737 w 2551"/>
                <a:gd name="T37" fmla="*/ 1454 h 3928"/>
                <a:gd name="T38" fmla="*/ 767 w 2551"/>
                <a:gd name="T39" fmla="*/ 1361 h 3928"/>
                <a:gd name="T40" fmla="*/ 1714 w 2551"/>
                <a:gd name="T41" fmla="*/ 1333 h 3928"/>
                <a:gd name="T42" fmla="*/ 1799 w 2551"/>
                <a:gd name="T43" fmla="*/ 1380 h 3928"/>
                <a:gd name="T44" fmla="*/ 1805 w 2551"/>
                <a:gd name="T45" fmla="*/ 1478 h 3928"/>
                <a:gd name="T46" fmla="*/ 1766 w 2551"/>
                <a:gd name="T47" fmla="*/ 2956 h 3928"/>
                <a:gd name="T48" fmla="*/ 1856 w 2551"/>
                <a:gd name="T49" fmla="*/ 2581 h 3928"/>
                <a:gd name="T50" fmla="*/ 2049 w 2551"/>
                <a:gd name="T51" fmla="*/ 2226 h 3928"/>
                <a:gd name="T52" fmla="*/ 2235 w 2551"/>
                <a:gd name="T53" fmla="*/ 1885 h 3928"/>
                <a:gd name="T54" fmla="*/ 2334 w 2551"/>
                <a:gd name="T55" fmla="*/ 1515 h 3928"/>
                <a:gd name="T56" fmla="*/ 2333 w 2551"/>
                <a:gd name="T57" fmla="*/ 1151 h 3928"/>
                <a:gd name="T58" fmla="*/ 2227 w 2551"/>
                <a:gd name="T59" fmla="*/ 814 h 3928"/>
                <a:gd name="T60" fmla="*/ 2032 w 2551"/>
                <a:gd name="T61" fmla="*/ 535 h 3928"/>
                <a:gd name="T62" fmla="*/ 1767 w 2551"/>
                <a:gd name="T63" fmla="*/ 330 h 3928"/>
                <a:gd name="T64" fmla="*/ 1449 w 2551"/>
                <a:gd name="T65" fmla="*/ 218 h 3928"/>
                <a:gd name="T66" fmla="*/ 1375 w 2551"/>
                <a:gd name="T67" fmla="*/ 4 h 3928"/>
                <a:gd name="T68" fmla="*/ 1749 w 2551"/>
                <a:gd name="T69" fmla="*/ 96 h 3928"/>
                <a:gd name="T70" fmla="*/ 2072 w 2551"/>
                <a:gd name="T71" fmla="*/ 293 h 3928"/>
                <a:gd name="T72" fmla="*/ 2325 w 2551"/>
                <a:gd name="T73" fmla="*/ 579 h 3928"/>
                <a:gd name="T74" fmla="*/ 2491 w 2551"/>
                <a:gd name="T75" fmla="*/ 932 h 3928"/>
                <a:gd name="T76" fmla="*/ 2551 w 2551"/>
                <a:gd name="T77" fmla="*/ 1334 h 3928"/>
                <a:gd name="T78" fmla="*/ 2493 w 2551"/>
                <a:gd name="T79" fmla="*/ 1751 h 3928"/>
                <a:gd name="T80" fmla="*/ 2332 w 2551"/>
                <a:gd name="T81" fmla="*/ 2157 h 3928"/>
                <a:gd name="T82" fmla="*/ 2106 w 2551"/>
                <a:gd name="T83" fmla="*/ 2522 h 3928"/>
                <a:gd name="T84" fmla="*/ 1980 w 2551"/>
                <a:gd name="T85" fmla="*/ 2895 h 3928"/>
                <a:gd name="T86" fmla="*/ 1961 w 2551"/>
                <a:gd name="T87" fmla="*/ 3761 h 3928"/>
                <a:gd name="T88" fmla="*/ 1891 w 2551"/>
                <a:gd name="T89" fmla="*/ 3880 h 3928"/>
                <a:gd name="T90" fmla="*/ 1760 w 2551"/>
                <a:gd name="T91" fmla="*/ 3928 h 3928"/>
                <a:gd name="T92" fmla="*/ 687 w 2551"/>
                <a:gd name="T93" fmla="*/ 3900 h 3928"/>
                <a:gd name="T94" fmla="*/ 599 w 2551"/>
                <a:gd name="T95" fmla="*/ 3796 h 3928"/>
                <a:gd name="T96" fmla="*/ 582 w 2551"/>
                <a:gd name="T97" fmla="*/ 2989 h 3928"/>
                <a:gd name="T98" fmla="*/ 487 w 2551"/>
                <a:gd name="T99" fmla="*/ 2613 h 3928"/>
                <a:gd name="T100" fmla="*/ 274 w 2551"/>
                <a:gd name="T101" fmla="*/ 2253 h 3928"/>
                <a:gd name="T102" fmla="*/ 88 w 2551"/>
                <a:gd name="T103" fmla="*/ 1855 h 3928"/>
                <a:gd name="T104" fmla="*/ 3 w 2551"/>
                <a:gd name="T105" fmla="*/ 1437 h 3928"/>
                <a:gd name="T106" fmla="*/ 33 w 2551"/>
                <a:gd name="T107" fmla="*/ 1029 h 3928"/>
                <a:gd name="T108" fmla="*/ 173 w 2551"/>
                <a:gd name="T109" fmla="*/ 662 h 3928"/>
                <a:gd name="T110" fmla="*/ 407 w 2551"/>
                <a:gd name="T111" fmla="*/ 357 h 3928"/>
                <a:gd name="T112" fmla="*/ 715 w 2551"/>
                <a:gd name="T113" fmla="*/ 135 h 3928"/>
                <a:gd name="T114" fmla="*/ 1078 w 2551"/>
                <a:gd name="T115" fmla="*/ 16 h 3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51" h="3928">
                  <a:moveTo>
                    <a:pt x="790" y="3255"/>
                  </a:moveTo>
                  <a:lnTo>
                    <a:pt x="790" y="3388"/>
                  </a:lnTo>
                  <a:lnTo>
                    <a:pt x="1275" y="3388"/>
                  </a:lnTo>
                  <a:lnTo>
                    <a:pt x="1302" y="3392"/>
                  </a:lnTo>
                  <a:lnTo>
                    <a:pt x="1326" y="3402"/>
                  </a:lnTo>
                  <a:lnTo>
                    <a:pt x="1347" y="3418"/>
                  </a:lnTo>
                  <a:lnTo>
                    <a:pt x="1363" y="3439"/>
                  </a:lnTo>
                  <a:lnTo>
                    <a:pt x="1374" y="3463"/>
                  </a:lnTo>
                  <a:lnTo>
                    <a:pt x="1376" y="3490"/>
                  </a:lnTo>
                  <a:lnTo>
                    <a:pt x="1374" y="3517"/>
                  </a:lnTo>
                  <a:lnTo>
                    <a:pt x="1363" y="3541"/>
                  </a:lnTo>
                  <a:lnTo>
                    <a:pt x="1347" y="3562"/>
                  </a:lnTo>
                  <a:lnTo>
                    <a:pt x="1326" y="3578"/>
                  </a:lnTo>
                  <a:lnTo>
                    <a:pt x="1302" y="3588"/>
                  </a:lnTo>
                  <a:lnTo>
                    <a:pt x="1275" y="3592"/>
                  </a:lnTo>
                  <a:lnTo>
                    <a:pt x="790" y="3592"/>
                  </a:lnTo>
                  <a:lnTo>
                    <a:pt x="790" y="3724"/>
                  </a:lnTo>
                  <a:lnTo>
                    <a:pt x="1760" y="3724"/>
                  </a:lnTo>
                  <a:lnTo>
                    <a:pt x="1761" y="3724"/>
                  </a:lnTo>
                  <a:lnTo>
                    <a:pt x="1760" y="3255"/>
                  </a:lnTo>
                  <a:lnTo>
                    <a:pt x="790" y="3255"/>
                  </a:lnTo>
                  <a:close/>
                  <a:moveTo>
                    <a:pt x="996" y="1537"/>
                  </a:moveTo>
                  <a:lnTo>
                    <a:pt x="1133" y="1827"/>
                  </a:lnTo>
                  <a:lnTo>
                    <a:pt x="1139" y="1845"/>
                  </a:lnTo>
                  <a:lnTo>
                    <a:pt x="1142" y="1863"/>
                  </a:lnTo>
                  <a:lnTo>
                    <a:pt x="1221" y="3052"/>
                  </a:lnTo>
                  <a:lnTo>
                    <a:pt x="1329" y="3052"/>
                  </a:lnTo>
                  <a:lnTo>
                    <a:pt x="1408" y="1863"/>
                  </a:lnTo>
                  <a:lnTo>
                    <a:pt x="1412" y="1845"/>
                  </a:lnTo>
                  <a:lnTo>
                    <a:pt x="1418" y="1827"/>
                  </a:lnTo>
                  <a:lnTo>
                    <a:pt x="1553" y="1537"/>
                  </a:lnTo>
                  <a:lnTo>
                    <a:pt x="996" y="1537"/>
                  </a:lnTo>
                  <a:close/>
                  <a:moveTo>
                    <a:pt x="1275" y="203"/>
                  </a:moveTo>
                  <a:lnTo>
                    <a:pt x="1188" y="207"/>
                  </a:lnTo>
                  <a:lnTo>
                    <a:pt x="1101" y="218"/>
                  </a:lnTo>
                  <a:lnTo>
                    <a:pt x="1018" y="236"/>
                  </a:lnTo>
                  <a:lnTo>
                    <a:pt x="937" y="262"/>
                  </a:lnTo>
                  <a:lnTo>
                    <a:pt x="858" y="292"/>
                  </a:lnTo>
                  <a:lnTo>
                    <a:pt x="782" y="330"/>
                  </a:lnTo>
                  <a:lnTo>
                    <a:pt x="711" y="374"/>
                  </a:lnTo>
                  <a:lnTo>
                    <a:pt x="642" y="422"/>
                  </a:lnTo>
                  <a:lnTo>
                    <a:pt x="577" y="476"/>
                  </a:lnTo>
                  <a:lnTo>
                    <a:pt x="517" y="535"/>
                  </a:lnTo>
                  <a:lnTo>
                    <a:pt x="461" y="599"/>
                  </a:lnTo>
                  <a:lnTo>
                    <a:pt x="410" y="667"/>
                  </a:lnTo>
                  <a:lnTo>
                    <a:pt x="363" y="739"/>
                  </a:lnTo>
                  <a:lnTo>
                    <a:pt x="323" y="814"/>
                  </a:lnTo>
                  <a:lnTo>
                    <a:pt x="287" y="895"/>
                  </a:lnTo>
                  <a:lnTo>
                    <a:pt x="258" y="978"/>
                  </a:lnTo>
                  <a:lnTo>
                    <a:pt x="235" y="1063"/>
                  </a:lnTo>
                  <a:lnTo>
                    <a:pt x="217" y="1151"/>
                  </a:lnTo>
                  <a:lnTo>
                    <a:pt x="207" y="1241"/>
                  </a:lnTo>
                  <a:lnTo>
                    <a:pt x="203" y="1334"/>
                  </a:lnTo>
                  <a:lnTo>
                    <a:pt x="207" y="1425"/>
                  </a:lnTo>
                  <a:lnTo>
                    <a:pt x="216" y="1515"/>
                  </a:lnTo>
                  <a:lnTo>
                    <a:pt x="232" y="1608"/>
                  </a:lnTo>
                  <a:lnTo>
                    <a:pt x="254" y="1701"/>
                  </a:lnTo>
                  <a:lnTo>
                    <a:pt x="282" y="1793"/>
                  </a:lnTo>
                  <a:lnTo>
                    <a:pt x="316" y="1885"/>
                  </a:lnTo>
                  <a:lnTo>
                    <a:pt x="354" y="1974"/>
                  </a:lnTo>
                  <a:lnTo>
                    <a:pt x="399" y="2062"/>
                  </a:lnTo>
                  <a:lnTo>
                    <a:pt x="447" y="2146"/>
                  </a:lnTo>
                  <a:lnTo>
                    <a:pt x="501" y="2226"/>
                  </a:lnTo>
                  <a:lnTo>
                    <a:pt x="559" y="2313"/>
                  </a:lnTo>
                  <a:lnTo>
                    <a:pt x="610" y="2401"/>
                  </a:lnTo>
                  <a:lnTo>
                    <a:pt x="655" y="2490"/>
                  </a:lnTo>
                  <a:lnTo>
                    <a:pt x="695" y="2581"/>
                  </a:lnTo>
                  <a:lnTo>
                    <a:pt x="726" y="2674"/>
                  </a:lnTo>
                  <a:lnTo>
                    <a:pt x="752" y="2767"/>
                  </a:lnTo>
                  <a:lnTo>
                    <a:pt x="771" y="2862"/>
                  </a:lnTo>
                  <a:lnTo>
                    <a:pt x="784" y="2956"/>
                  </a:lnTo>
                  <a:lnTo>
                    <a:pt x="790" y="3052"/>
                  </a:lnTo>
                  <a:lnTo>
                    <a:pt x="1017" y="3052"/>
                  </a:lnTo>
                  <a:lnTo>
                    <a:pt x="940" y="1896"/>
                  </a:lnTo>
                  <a:lnTo>
                    <a:pt x="744" y="1478"/>
                  </a:lnTo>
                  <a:lnTo>
                    <a:pt x="737" y="1454"/>
                  </a:lnTo>
                  <a:lnTo>
                    <a:pt x="735" y="1429"/>
                  </a:lnTo>
                  <a:lnTo>
                    <a:pt x="740" y="1403"/>
                  </a:lnTo>
                  <a:lnTo>
                    <a:pt x="751" y="1380"/>
                  </a:lnTo>
                  <a:lnTo>
                    <a:pt x="767" y="1361"/>
                  </a:lnTo>
                  <a:lnTo>
                    <a:pt x="788" y="1346"/>
                  </a:lnTo>
                  <a:lnTo>
                    <a:pt x="810" y="1337"/>
                  </a:lnTo>
                  <a:lnTo>
                    <a:pt x="836" y="1333"/>
                  </a:lnTo>
                  <a:lnTo>
                    <a:pt x="1714" y="1333"/>
                  </a:lnTo>
                  <a:lnTo>
                    <a:pt x="1739" y="1337"/>
                  </a:lnTo>
                  <a:lnTo>
                    <a:pt x="1762" y="1346"/>
                  </a:lnTo>
                  <a:lnTo>
                    <a:pt x="1782" y="1361"/>
                  </a:lnTo>
                  <a:lnTo>
                    <a:pt x="1799" y="1380"/>
                  </a:lnTo>
                  <a:lnTo>
                    <a:pt x="1811" y="1403"/>
                  </a:lnTo>
                  <a:lnTo>
                    <a:pt x="1816" y="1429"/>
                  </a:lnTo>
                  <a:lnTo>
                    <a:pt x="1813" y="1454"/>
                  </a:lnTo>
                  <a:lnTo>
                    <a:pt x="1805" y="1478"/>
                  </a:lnTo>
                  <a:lnTo>
                    <a:pt x="1610" y="1896"/>
                  </a:lnTo>
                  <a:lnTo>
                    <a:pt x="1533" y="3052"/>
                  </a:lnTo>
                  <a:lnTo>
                    <a:pt x="1761" y="3052"/>
                  </a:lnTo>
                  <a:lnTo>
                    <a:pt x="1766" y="2956"/>
                  </a:lnTo>
                  <a:lnTo>
                    <a:pt x="1779" y="2862"/>
                  </a:lnTo>
                  <a:lnTo>
                    <a:pt x="1798" y="2767"/>
                  </a:lnTo>
                  <a:lnTo>
                    <a:pt x="1823" y="2674"/>
                  </a:lnTo>
                  <a:lnTo>
                    <a:pt x="1856" y="2581"/>
                  </a:lnTo>
                  <a:lnTo>
                    <a:pt x="1895" y="2490"/>
                  </a:lnTo>
                  <a:lnTo>
                    <a:pt x="1940" y="2401"/>
                  </a:lnTo>
                  <a:lnTo>
                    <a:pt x="1991" y="2313"/>
                  </a:lnTo>
                  <a:lnTo>
                    <a:pt x="2049" y="2226"/>
                  </a:lnTo>
                  <a:lnTo>
                    <a:pt x="2102" y="2146"/>
                  </a:lnTo>
                  <a:lnTo>
                    <a:pt x="2152" y="2062"/>
                  </a:lnTo>
                  <a:lnTo>
                    <a:pt x="2195" y="1974"/>
                  </a:lnTo>
                  <a:lnTo>
                    <a:pt x="2235" y="1885"/>
                  </a:lnTo>
                  <a:lnTo>
                    <a:pt x="2268" y="1793"/>
                  </a:lnTo>
                  <a:lnTo>
                    <a:pt x="2296" y="1701"/>
                  </a:lnTo>
                  <a:lnTo>
                    <a:pt x="2318" y="1608"/>
                  </a:lnTo>
                  <a:lnTo>
                    <a:pt x="2334" y="1515"/>
                  </a:lnTo>
                  <a:lnTo>
                    <a:pt x="2344" y="1425"/>
                  </a:lnTo>
                  <a:lnTo>
                    <a:pt x="2347" y="1334"/>
                  </a:lnTo>
                  <a:lnTo>
                    <a:pt x="2343" y="1241"/>
                  </a:lnTo>
                  <a:lnTo>
                    <a:pt x="2333" y="1151"/>
                  </a:lnTo>
                  <a:lnTo>
                    <a:pt x="2316" y="1063"/>
                  </a:lnTo>
                  <a:lnTo>
                    <a:pt x="2292" y="978"/>
                  </a:lnTo>
                  <a:lnTo>
                    <a:pt x="2263" y="895"/>
                  </a:lnTo>
                  <a:lnTo>
                    <a:pt x="2227" y="814"/>
                  </a:lnTo>
                  <a:lnTo>
                    <a:pt x="2186" y="739"/>
                  </a:lnTo>
                  <a:lnTo>
                    <a:pt x="2140" y="667"/>
                  </a:lnTo>
                  <a:lnTo>
                    <a:pt x="2088" y="599"/>
                  </a:lnTo>
                  <a:lnTo>
                    <a:pt x="2032" y="535"/>
                  </a:lnTo>
                  <a:lnTo>
                    <a:pt x="1972" y="476"/>
                  </a:lnTo>
                  <a:lnTo>
                    <a:pt x="1907" y="422"/>
                  </a:lnTo>
                  <a:lnTo>
                    <a:pt x="1840" y="374"/>
                  </a:lnTo>
                  <a:lnTo>
                    <a:pt x="1767" y="330"/>
                  </a:lnTo>
                  <a:lnTo>
                    <a:pt x="1692" y="292"/>
                  </a:lnTo>
                  <a:lnTo>
                    <a:pt x="1613" y="262"/>
                  </a:lnTo>
                  <a:lnTo>
                    <a:pt x="1533" y="236"/>
                  </a:lnTo>
                  <a:lnTo>
                    <a:pt x="1449" y="218"/>
                  </a:lnTo>
                  <a:lnTo>
                    <a:pt x="1363" y="207"/>
                  </a:lnTo>
                  <a:lnTo>
                    <a:pt x="1275" y="203"/>
                  </a:lnTo>
                  <a:close/>
                  <a:moveTo>
                    <a:pt x="1275" y="0"/>
                  </a:moveTo>
                  <a:lnTo>
                    <a:pt x="1375" y="4"/>
                  </a:lnTo>
                  <a:lnTo>
                    <a:pt x="1472" y="16"/>
                  </a:lnTo>
                  <a:lnTo>
                    <a:pt x="1567" y="36"/>
                  </a:lnTo>
                  <a:lnTo>
                    <a:pt x="1660" y="62"/>
                  </a:lnTo>
                  <a:lnTo>
                    <a:pt x="1749" y="96"/>
                  </a:lnTo>
                  <a:lnTo>
                    <a:pt x="1836" y="135"/>
                  </a:lnTo>
                  <a:lnTo>
                    <a:pt x="1919" y="183"/>
                  </a:lnTo>
                  <a:lnTo>
                    <a:pt x="1998" y="235"/>
                  </a:lnTo>
                  <a:lnTo>
                    <a:pt x="2072" y="293"/>
                  </a:lnTo>
                  <a:lnTo>
                    <a:pt x="2143" y="357"/>
                  </a:lnTo>
                  <a:lnTo>
                    <a:pt x="2209" y="426"/>
                  </a:lnTo>
                  <a:lnTo>
                    <a:pt x="2270" y="500"/>
                  </a:lnTo>
                  <a:lnTo>
                    <a:pt x="2325" y="579"/>
                  </a:lnTo>
                  <a:lnTo>
                    <a:pt x="2376" y="662"/>
                  </a:lnTo>
                  <a:lnTo>
                    <a:pt x="2421" y="748"/>
                  </a:lnTo>
                  <a:lnTo>
                    <a:pt x="2459" y="839"/>
                  </a:lnTo>
                  <a:lnTo>
                    <a:pt x="2491" y="932"/>
                  </a:lnTo>
                  <a:lnTo>
                    <a:pt x="2516" y="1029"/>
                  </a:lnTo>
                  <a:lnTo>
                    <a:pt x="2535" y="1128"/>
                  </a:lnTo>
                  <a:lnTo>
                    <a:pt x="2547" y="1230"/>
                  </a:lnTo>
                  <a:lnTo>
                    <a:pt x="2551" y="1334"/>
                  </a:lnTo>
                  <a:lnTo>
                    <a:pt x="2547" y="1437"/>
                  </a:lnTo>
                  <a:lnTo>
                    <a:pt x="2535" y="1542"/>
                  </a:lnTo>
                  <a:lnTo>
                    <a:pt x="2518" y="1646"/>
                  </a:lnTo>
                  <a:lnTo>
                    <a:pt x="2493" y="1751"/>
                  </a:lnTo>
                  <a:lnTo>
                    <a:pt x="2463" y="1855"/>
                  </a:lnTo>
                  <a:lnTo>
                    <a:pt x="2425" y="1957"/>
                  </a:lnTo>
                  <a:lnTo>
                    <a:pt x="2381" y="2058"/>
                  </a:lnTo>
                  <a:lnTo>
                    <a:pt x="2332" y="2157"/>
                  </a:lnTo>
                  <a:lnTo>
                    <a:pt x="2275" y="2253"/>
                  </a:lnTo>
                  <a:lnTo>
                    <a:pt x="2214" y="2344"/>
                  </a:lnTo>
                  <a:lnTo>
                    <a:pt x="2157" y="2431"/>
                  </a:lnTo>
                  <a:lnTo>
                    <a:pt x="2106" y="2522"/>
                  </a:lnTo>
                  <a:lnTo>
                    <a:pt x="2063" y="2613"/>
                  </a:lnTo>
                  <a:lnTo>
                    <a:pt x="2027" y="2705"/>
                  </a:lnTo>
                  <a:lnTo>
                    <a:pt x="1999" y="2799"/>
                  </a:lnTo>
                  <a:lnTo>
                    <a:pt x="1980" y="2895"/>
                  </a:lnTo>
                  <a:lnTo>
                    <a:pt x="1967" y="2989"/>
                  </a:lnTo>
                  <a:lnTo>
                    <a:pt x="1963" y="3085"/>
                  </a:lnTo>
                  <a:lnTo>
                    <a:pt x="1963" y="3724"/>
                  </a:lnTo>
                  <a:lnTo>
                    <a:pt x="1961" y="3761"/>
                  </a:lnTo>
                  <a:lnTo>
                    <a:pt x="1951" y="3796"/>
                  </a:lnTo>
                  <a:lnTo>
                    <a:pt x="1935" y="3827"/>
                  </a:lnTo>
                  <a:lnTo>
                    <a:pt x="1916" y="3855"/>
                  </a:lnTo>
                  <a:lnTo>
                    <a:pt x="1891" y="3880"/>
                  </a:lnTo>
                  <a:lnTo>
                    <a:pt x="1863" y="3900"/>
                  </a:lnTo>
                  <a:lnTo>
                    <a:pt x="1831" y="3915"/>
                  </a:lnTo>
                  <a:lnTo>
                    <a:pt x="1796" y="3924"/>
                  </a:lnTo>
                  <a:lnTo>
                    <a:pt x="1760" y="3928"/>
                  </a:lnTo>
                  <a:lnTo>
                    <a:pt x="790" y="3928"/>
                  </a:lnTo>
                  <a:lnTo>
                    <a:pt x="753" y="3924"/>
                  </a:lnTo>
                  <a:lnTo>
                    <a:pt x="719" y="3915"/>
                  </a:lnTo>
                  <a:lnTo>
                    <a:pt x="687" y="3900"/>
                  </a:lnTo>
                  <a:lnTo>
                    <a:pt x="659" y="3880"/>
                  </a:lnTo>
                  <a:lnTo>
                    <a:pt x="635" y="3855"/>
                  </a:lnTo>
                  <a:lnTo>
                    <a:pt x="614" y="3827"/>
                  </a:lnTo>
                  <a:lnTo>
                    <a:pt x="599" y="3796"/>
                  </a:lnTo>
                  <a:lnTo>
                    <a:pt x="590" y="3761"/>
                  </a:lnTo>
                  <a:lnTo>
                    <a:pt x="586" y="3724"/>
                  </a:lnTo>
                  <a:lnTo>
                    <a:pt x="586" y="3085"/>
                  </a:lnTo>
                  <a:lnTo>
                    <a:pt x="582" y="2989"/>
                  </a:lnTo>
                  <a:lnTo>
                    <a:pt x="571" y="2895"/>
                  </a:lnTo>
                  <a:lnTo>
                    <a:pt x="551" y="2799"/>
                  </a:lnTo>
                  <a:lnTo>
                    <a:pt x="523" y="2705"/>
                  </a:lnTo>
                  <a:lnTo>
                    <a:pt x="487" y="2613"/>
                  </a:lnTo>
                  <a:lnTo>
                    <a:pt x="444" y="2522"/>
                  </a:lnTo>
                  <a:lnTo>
                    <a:pt x="394" y="2431"/>
                  </a:lnTo>
                  <a:lnTo>
                    <a:pt x="335" y="2344"/>
                  </a:lnTo>
                  <a:lnTo>
                    <a:pt x="274" y="2253"/>
                  </a:lnTo>
                  <a:lnTo>
                    <a:pt x="219" y="2157"/>
                  </a:lnTo>
                  <a:lnTo>
                    <a:pt x="168" y="2058"/>
                  </a:lnTo>
                  <a:lnTo>
                    <a:pt x="125" y="1957"/>
                  </a:lnTo>
                  <a:lnTo>
                    <a:pt x="88" y="1855"/>
                  </a:lnTo>
                  <a:lnTo>
                    <a:pt x="56" y="1751"/>
                  </a:lnTo>
                  <a:lnTo>
                    <a:pt x="32" y="1646"/>
                  </a:lnTo>
                  <a:lnTo>
                    <a:pt x="14" y="1542"/>
                  </a:lnTo>
                  <a:lnTo>
                    <a:pt x="3" y="1437"/>
                  </a:lnTo>
                  <a:lnTo>
                    <a:pt x="0" y="1334"/>
                  </a:lnTo>
                  <a:lnTo>
                    <a:pt x="4" y="1230"/>
                  </a:lnTo>
                  <a:lnTo>
                    <a:pt x="14" y="1128"/>
                  </a:lnTo>
                  <a:lnTo>
                    <a:pt x="33" y="1029"/>
                  </a:lnTo>
                  <a:lnTo>
                    <a:pt x="59" y="932"/>
                  </a:lnTo>
                  <a:lnTo>
                    <a:pt x="91" y="839"/>
                  </a:lnTo>
                  <a:lnTo>
                    <a:pt x="129" y="748"/>
                  </a:lnTo>
                  <a:lnTo>
                    <a:pt x="173" y="662"/>
                  </a:lnTo>
                  <a:lnTo>
                    <a:pt x="224" y="579"/>
                  </a:lnTo>
                  <a:lnTo>
                    <a:pt x="281" y="500"/>
                  </a:lnTo>
                  <a:lnTo>
                    <a:pt x="342" y="426"/>
                  </a:lnTo>
                  <a:lnTo>
                    <a:pt x="407" y="357"/>
                  </a:lnTo>
                  <a:lnTo>
                    <a:pt x="478" y="293"/>
                  </a:lnTo>
                  <a:lnTo>
                    <a:pt x="553" y="235"/>
                  </a:lnTo>
                  <a:lnTo>
                    <a:pt x="632" y="183"/>
                  </a:lnTo>
                  <a:lnTo>
                    <a:pt x="715" y="135"/>
                  </a:lnTo>
                  <a:lnTo>
                    <a:pt x="802" y="96"/>
                  </a:lnTo>
                  <a:lnTo>
                    <a:pt x="891" y="62"/>
                  </a:lnTo>
                  <a:lnTo>
                    <a:pt x="982" y="36"/>
                  </a:lnTo>
                  <a:lnTo>
                    <a:pt x="1078" y="16"/>
                  </a:lnTo>
                  <a:lnTo>
                    <a:pt x="1176" y="4"/>
                  </a:lnTo>
                  <a:lnTo>
                    <a:pt x="1275" y="0"/>
                  </a:lnTo>
                  <a:close/>
                </a:path>
              </a:pathLst>
            </a:custGeom>
            <a:grpFill/>
            <a:ln w="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7" name="Rounded Rectangle 32">
            <a:extLst>
              <a:ext uri="{FF2B5EF4-FFF2-40B4-BE49-F238E27FC236}">
                <a16:creationId xmlns="" xmlns:a16="http://schemas.microsoft.com/office/drawing/2014/main" id="{7FDFD884-4847-458E-A923-B68490C0C7C5}"/>
              </a:ext>
            </a:extLst>
          </p:cNvPr>
          <p:cNvSpPr/>
          <p:nvPr/>
        </p:nvSpPr>
        <p:spPr>
          <a:xfrm>
            <a:off x="6168988" y="2718462"/>
            <a:ext cx="411107" cy="41918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Freeform 284"/>
          <p:cNvSpPr>
            <a:spLocks/>
          </p:cNvSpPr>
          <p:nvPr/>
        </p:nvSpPr>
        <p:spPr bwMode="auto">
          <a:xfrm>
            <a:off x="5163671" y="1425388"/>
            <a:ext cx="744070" cy="475129"/>
          </a:xfrm>
          <a:custGeom>
            <a:avLst/>
            <a:gdLst>
              <a:gd name="T0" fmla="*/ 1700 w 3400"/>
              <a:gd name="T1" fmla="*/ 0 h 2117"/>
              <a:gd name="T2" fmla="*/ 3166 w 3400"/>
              <a:gd name="T3" fmla="*/ 951 h 2117"/>
              <a:gd name="T4" fmla="*/ 3184 w 3400"/>
              <a:gd name="T5" fmla="*/ 1458 h 2117"/>
              <a:gd name="T6" fmla="*/ 3210 w 3400"/>
              <a:gd name="T7" fmla="*/ 1494 h 2117"/>
              <a:gd name="T8" fmla="*/ 3221 w 3400"/>
              <a:gd name="T9" fmla="*/ 1539 h 2117"/>
              <a:gd name="T10" fmla="*/ 3213 w 3400"/>
              <a:gd name="T11" fmla="*/ 1579 h 2117"/>
              <a:gd name="T12" fmla="*/ 3191 w 3400"/>
              <a:gd name="T13" fmla="*/ 1612 h 2117"/>
              <a:gd name="T14" fmla="*/ 3238 w 3400"/>
              <a:gd name="T15" fmla="*/ 1969 h 2117"/>
              <a:gd name="T16" fmla="*/ 3046 w 3400"/>
              <a:gd name="T17" fmla="*/ 1625 h 2117"/>
              <a:gd name="T18" fmla="*/ 3013 w 3400"/>
              <a:gd name="T19" fmla="*/ 1588 h 2117"/>
              <a:gd name="T20" fmla="*/ 3000 w 3400"/>
              <a:gd name="T21" fmla="*/ 1539 h 2117"/>
              <a:gd name="T22" fmla="*/ 3011 w 3400"/>
              <a:gd name="T23" fmla="*/ 1494 h 2117"/>
              <a:gd name="T24" fmla="*/ 3038 w 3400"/>
              <a:gd name="T25" fmla="*/ 1458 h 2117"/>
              <a:gd name="T26" fmla="*/ 3057 w 3400"/>
              <a:gd name="T27" fmla="*/ 1005 h 2117"/>
              <a:gd name="T28" fmla="*/ 2637 w 3400"/>
              <a:gd name="T29" fmla="*/ 1800 h 2117"/>
              <a:gd name="T30" fmla="*/ 2629 w 3400"/>
              <a:gd name="T31" fmla="*/ 1808 h 2117"/>
              <a:gd name="T32" fmla="*/ 2605 w 3400"/>
              <a:gd name="T33" fmla="*/ 1828 h 2117"/>
              <a:gd name="T34" fmla="*/ 2567 w 3400"/>
              <a:gd name="T35" fmla="*/ 1858 h 2117"/>
              <a:gd name="T36" fmla="*/ 2513 w 3400"/>
              <a:gd name="T37" fmla="*/ 1895 h 2117"/>
              <a:gd name="T38" fmla="*/ 2443 w 3400"/>
              <a:gd name="T39" fmla="*/ 1937 h 2117"/>
              <a:gd name="T40" fmla="*/ 2358 w 3400"/>
              <a:gd name="T41" fmla="*/ 1981 h 2117"/>
              <a:gd name="T42" fmla="*/ 2258 w 3400"/>
              <a:gd name="T43" fmla="*/ 2022 h 2117"/>
              <a:gd name="T44" fmla="*/ 2143 w 3400"/>
              <a:gd name="T45" fmla="*/ 2060 h 2117"/>
              <a:gd name="T46" fmla="*/ 2015 w 3400"/>
              <a:gd name="T47" fmla="*/ 2090 h 2117"/>
              <a:gd name="T48" fmla="*/ 1871 w 3400"/>
              <a:gd name="T49" fmla="*/ 2110 h 2117"/>
              <a:gd name="T50" fmla="*/ 1713 w 3400"/>
              <a:gd name="T51" fmla="*/ 2117 h 2117"/>
              <a:gd name="T52" fmla="*/ 1554 w 3400"/>
              <a:gd name="T53" fmla="*/ 2110 h 2117"/>
              <a:gd name="T54" fmla="*/ 1408 w 3400"/>
              <a:gd name="T55" fmla="*/ 2090 h 2117"/>
              <a:gd name="T56" fmla="*/ 1277 w 3400"/>
              <a:gd name="T57" fmla="*/ 2060 h 2117"/>
              <a:gd name="T58" fmla="*/ 1159 w 3400"/>
              <a:gd name="T59" fmla="*/ 2022 h 2117"/>
              <a:gd name="T60" fmla="*/ 1056 w 3400"/>
              <a:gd name="T61" fmla="*/ 1981 h 2117"/>
              <a:gd name="T62" fmla="*/ 968 w 3400"/>
              <a:gd name="T63" fmla="*/ 1937 h 2117"/>
              <a:gd name="T64" fmla="*/ 895 w 3400"/>
              <a:gd name="T65" fmla="*/ 1895 h 2117"/>
              <a:gd name="T66" fmla="*/ 838 w 3400"/>
              <a:gd name="T67" fmla="*/ 1858 h 2117"/>
              <a:gd name="T68" fmla="*/ 797 w 3400"/>
              <a:gd name="T69" fmla="*/ 1828 h 2117"/>
              <a:gd name="T70" fmla="*/ 771 w 3400"/>
              <a:gd name="T71" fmla="*/ 1808 h 2117"/>
              <a:gd name="T72" fmla="*/ 763 w 3400"/>
              <a:gd name="T73" fmla="*/ 1800 h 2117"/>
              <a:gd name="T74" fmla="*/ 0 w 3400"/>
              <a:gd name="T75" fmla="*/ 836 h 2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400" h="2117">
                <a:moveTo>
                  <a:pt x="1700" y="0"/>
                </a:moveTo>
                <a:lnTo>
                  <a:pt x="1700" y="0"/>
                </a:lnTo>
                <a:lnTo>
                  <a:pt x="3400" y="836"/>
                </a:lnTo>
                <a:lnTo>
                  <a:pt x="3166" y="951"/>
                </a:lnTo>
                <a:lnTo>
                  <a:pt x="3166" y="1445"/>
                </a:lnTo>
                <a:lnTo>
                  <a:pt x="3184" y="1458"/>
                </a:lnTo>
                <a:lnTo>
                  <a:pt x="3199" y="1475"/>
                </a:lnTo>
                <a:lnTo>
                  <a:pt x="3210" y="1494"/>
                </a:lnTo>
                <a:lnTo>
                  <a:pt x="3218" y="1515"/>
                </a:lnTo>
                <a:lnTo>
                  <a:pt x="3221" y="1539"/>
                </a:lnTo>
                <a:lnTo>
                  <a:pt x="3219" y="1559"/>
                </a:lnTo>
                <a:lnTo>
                  <a:pt x="3213" y="1579"/>
                </a:lnTo>
                <a:lnTo>
                  <a:pt x="3203" y="1596"/>
                </a:lnTo>
                <a:lnTo>
                  <a:pt x="3191" y="1612"/>
                </a:lnTo>
                <a:lnTo>
                  <a:pt x="3177" y="1625"/>
                </a:lnTo>
                <a:lnTo>
                  <a:pt x="3238" y="1969"/>
                </a:lnTo>
                <a:lnTo>
                  <a:pt x="2983" y="1969"/>
                </a:lnTo>
                <a:lnTo>
                  <a:pt x="3046" y="1625"/>
                </a:lnTo>
                <a:lnTo>
                  <a:pt x="3027" y="1608"/>
                </a:lnTo>
                <a:lnTo>
                  <a:pt x="3013" y="1588"/>
                </a:lnTo>
                <a:lnTo>
                  <a:pt x="3005" y="1564"/>
                </a:lnTo>
                <a:lnTo>
                  <a:pt x="3000" y="1539"/>
                </a:lnTo>
                <a:lnTo>
                  <a:pt x="3004" y="1515"/>
                </a:lnTo>
                <a:lnTo>
                  <a:pt x="3011" y="1494"/>
                </a:lnTo>
                <a:lnTo>
                  <a:pt x="3023" y="1475"/>
                </a:lnTo>
                <a:lnTo>
                  <a:pt x="3038" y="1458"/>
                </a:lnTo>
                <a:lnTo>
                  <a:pt x="3057" y="1445"/>
                </a:lnTo>
                <a:lnTo>
                  <a:pt x="3057" y="1005"/>
                </a:lnTo>
                <a:lnTo>
                  <a:pt x="2637" y="1212"/>
                </a:lnTo>
                <a:lnTo>
                  <a:pt x="2637" y="1800"/>
                </a:lnTo>
                <a:lnTo>
                  <a:pt x="2635" y="1802"/>
                </a:lnTo>
                <a:lnTo>
                  <a:pt x="2629" y="1808"/>
                </a:lnTo>
                <a:lnTo>
                  <a:pt x="2619" y="1816"/>
                </a:lnTo>
                <a:lnTo>
                  <a:pt x="2605" y="1828"/>
                </a:lnTo>
                <a:lnTo>
                  <a:pt x="2588" y="1842"/>
                </a:lnTo>
                <a:lnTo>
                  <a:pt x="2567" y="1858"/>
                </a:lnTo>
                <a:lnTo>
                  <a:pt x="2541" y="1876"/>
                </a:lnTo>
                <a:lnTo>
                  <a:pt x="2513" y="1895"/>
                </a:lnTo>
                <a:lnTo>
                  <a:pt x="2480" y="1916"/>
                </a:lnTo>
                <a:lnTo>
                  <a:pt x="2443" y="1937"/>
                </a:lnTo>
                <a:lnTo>
                  <a:pt x="2402" y="1959"/>
                </a:lnTo>
                <a:lnTo>
                  <a:pt x="2358" y="1981"/>
                </a:lnTo>
                <a:lnTo>
                  <a:pt x="2310" y="2002"/>
                </a:lnTo>
                <a:lnTo>
                  <a:pt x="2258" y="2022"/>
                </a:lnTo>
                <a:lnTo>
                  <a:pt x="2203" y="2042"/>
                </a:lnTo>
                <a:lnTo>
                  <a:pt x="2143" y="2060"/>
                </a:lnTo>
                <a:lnTo>
                  <a:pt x="2081" y="2076"/>
                </a:lnTo>
                <a:lnTo>
                  <a:pt x="2015" y="2090"/>
                </a:lnTo>
                <a:lnTo>
                  <a:pt x="1945" y="2101"/>
                </a:lnTo>
                <a:lnTo>
                  <a:pt x="1871" y="2110"/>
                </a:lnTo>
                <a:lnTo>
                  <a:pt x="1793" y="2115"/>
                </a:lnTo>
                <a:lnTo>
                  <a:pt x="1713" y="2117"/>
                </a:lnTo>
                <a:lnTo>
                  <a:pt x="1631" y="2115"/>
                </a:lnTo>
                <a:lnTo>
                  <a:pt x="1554" y="2110"/>
                </a:lnTo>
                <a:lnTo>
                  <a:pt x="1480" y="2101"/>
                </a:lnTo>
                <a:lnTo>
                  <a:pt x="1408" y="2090"/>
                </a:lnTo>
                <a:lnTo>
                  <a:pt x="1341" y="2076"/>
                </a:lnTo>
                <a:lnTo>
                  <a:pt x="1277" y="2060"/>
                </a:lnTo>
                <a:lnTo>
                  <a:pt x="1215" y="2042"/>
                </a:lnTo>
                <a:lnTo>
                  <a:pt x="1159" y="2022"/>
                </a:lnTo>
                <a:lnTo>
                  <a:pt x="1105" y="2002"/>
                </a:lnTo>
                <a:lnTo>
                  <a:pt x="1056" y="1981"/>
                </a:lnTo>
                <a:lnTo>
                  <a:pt x="1010" y="1959"/>
                </a:lnTo>
                <a:lnTo>
                  <a:pt x="968" y="1937"/>
                </a:lnTo>
                <a:lnTo>
                  <a:pt x="929" y="1916"/>
                </a:lnTo>
                <a:lnTo>
                  <a:pt x="895" y="1895"/>
                </a:lnTo>
                <a:lnTo>
                  <a:pt x="864" y="1876"/>
                </a:lnTo>
                <a:lnTo>
                  <a:pt x="838" y="1858"/>
                </a:lnTo>
                <a:lnTo>
                  <a:pt x="816" y="1842"/>
                </a:lnTo>
                <a:lnTo>
                  <a:pt x="797" y="1828"/>
                </a:lnTo>
                <a:lnTo>
                  <a:pt x="782" y="1816"/>
                </a:lnTo>
                <a:lnTo>
                  <a:pt x="771" y="1808"/>
                </a:lnTo>
                <a:lnTo>
                  <a:pt x="765" y="1802"/>
                </a:lnTo>
                <a:lnTo>
                  <a:pt x="763" y="1800"/>
                </a:lnTo>
                <a:lnTo>
                  <a:pt x="763" y="1212"/>
                </a:lnTo>
                <a:lnTo>
                  <a:pt x="0" y="836"/>
                </a:lnTo>
                <a:lnTo>
                  <a:pt x="170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49" name="Group 1737"/>
          <p:cNvGrpSpPr/>
          <p:nvPr/>
        </p:nvGrpSpPr>
        <p:grpSpPr>
          <a:xfrm>
            <a:off x="7375485" y="5319582"/>
            <a:ext cx="638962" cy="480583"/>
            <a:chOff x="8596313" y="2898775"/>
            <a:chExt cx="288925" cy="233363"/>
          </a:xfrm>
          <a:solidFill>
            <a:schemeClr val="bg1"/>
          </a:solidFill>
        </p:grpSpPr>
        <p:sp>
          <p:nvSpPr>
            <p:cNvPr id="50" name="Freeform 725"/>
            <p:cNvSpPr>
              <a:spLocks/>
            </p:cNvSpPr>
            <p:nvPr/>
          </p:nvSpPr>
          <p:spPr bwMode="auto">
            <a:xfrm>
              <a:off x="8656638" y="2921000"/>
              <a:ext cx="34925" cy="34925"/>
            </a:xfrm>
            <a:custGeom>
              <a:avLst/>
              <a:gdLst>
                <a:gd name="T0" fmla="*/ 207 w 415"/>
                <a:gd name="T1" fmla="*/ 0 h 414"/>
                <a:gd name="T2" fmla="*/ 241 w 415"/>
                <a:gd name="T3" fmla="*/ 2 h 414"/>
                <a:gd name="T4" fmla="*/ 272 w 415"/>
                <a:gd name="T5" fmla="*/ 10 h 414"/>
                <a:gd name="T6" fmla="*/ 303 w 415"/>
                <a:gd name="T7" fmla="*/ 23 h 414"/>
                <a:gd name="T8" fmla="*/ 330 w 415"/>
                <a:gd name="T9" fmla="*/ 39 h 414"/>
                <a:gd name="T10" fmla="*/ 354 w 415"/>
                <a:gd name="T11" fmla="*/ 60 h 414"/>
                <a:gd name="T12" fmla="*/ 374 w 415"/>
                <a:gd name="T13" fmla="*/ 85 h 414"/>
                <a:gd name="T14" fmla="*/ 392 w 415"/>
                <a:gd name="T15" fmla="*/ 112 h 414"/>
                <a:gd name="T16" fmla="*/ 404 w 415"/>
                <a:gd name="T17" fmla="*/ 141 h 414"/>
                <a:gd name="T18" fmla="*/ 412 w 415"/>
                <a:gd name="T19" fmla="*/ 173 h 414"/>
                <a:gd name="T20" fmla="*/ 415 w 415"/>
                <a:gd name="T21" fmla="*/ 206 h 414"/>
                <a:gd name="T22" fmla="*/ 412 w 415"/>
                <a:gd name="T23" fmla="*/ 240 h 414"/>
                <a:gd name="T24" fmla="*/ 404 w 415"/>
                <a:gd name="T25" fmla="*/ 273 h 414"/>
                <a:gd name="T26" fmla="*/ 392 w 415"/>
                <a:gd name="T27" fmla="*/ 302 h 414"/>
                <a:gd name="T28" fmla="*/ 374 w 415"/>
                <a:gd name="T29" fmla="*/ 329 h 414"/>
                <a:gd name="T30" fmla="*/ 354 w 415"/>
                <a:gd name="T31" fmla="*/ 354 h 414"/>
                <a:gd name="T32" fmla="*/ 330 w 415"/>
                <a:gd name="T33" fmla="*/ 375 h 414"/>
                <a:gd name="T34" fmla="*/ 303 w 415"/>
                <a:gd name="T35" fmla="*/ 391 h 414"/>
                <a:gd name="T36" fmla="*/ 272 w 415"/>
                <a:gd name="T37" fmla="*/ 404 h 414"/>
                <a:gd name="T38" fmla="*/ 241 w 415"/>
                <a:gd name="T39" fmla="*/ 411 h 414"/>
                <a:gd name="T40" fmla="*/ 207 w 415"/>
                <a:gd name="T41" fmla="*/ 414 h 414"/>
                <a:gd name="T42" fmla="*/ 174 w 415"/>
                <a:gd name="T43" fmla="*/ 411 h 414"/>
                <a:gd name="T44" fmla="*/ 142 w 415"/>
                <a:gd name="T45" fmla="*/ 404 h 414"/>
                <a:gd name="T46" fmla="*/ 112 w 415"/>
                <a:gd name="T47" fmla="*/ 391 h 414"/>
                <a:gd name="T48" fmla="*/ 85 w 415"/>
                <a:gd name="T49" fmla="*/ 375 h 414"/>
                <a:gd name="T50" fmla="*/ 61 w 415"/>
                <a:gd name="T51" fmla="*/ 354 h 414"/>
                <a:gd name="T52" fmla="*/ 40 w 415"/>
                <a:gd name="T53" fmla="*/ 329 h 414"/>
                <a:gd name="T54" fmla="*/ 23 w 415"/>
                <a:gd name="T55" fmla="*/ 302 h 414"/>
                <a:gd name="T56" fmla="*/ 10 w 415"/>
                <a:gd name="T57" fmla="*/ 273 h 414"/>
                <a:gd name="T58" fmla="*/ 3 w 415"/>
                <a:gd name="T59" fmla="*/ 240 h 414"/>
                <a:gd name="T60" fmla="*/ 0 w 415"/>
                <a:gd name="T61" fmla="*/ 206 h 414"/>
                <a:gd name="T62" fmla="*/ 3 w 415"/>
                <a:gd name="T63" fmla="*/ 173 h 414"/>
                <a:gd name="T64" fmla="*/ 10 w 415"/>
                <a:gd name="T65" fmla="*/ 141 h 414"/>
                <a:gd name="T66" fmla="*/ 23 w 415"/>
                <a:gd name="T67" fmla="*/ 112 h 414"/>
                <a:gd name="T68" fmla="*/ 40 w 415"/>
                <a:gd name="T69" fmla="*/ 85 h 414"/>
                <a:gd name="T70" fmla="*/ 61 w 415"/>
                <a:gd name="T71" fmla="*/ 60 h 414"/>
                <a:gd name="T72" fmla="*/ 85 w 415"/>
                <a:gd name="T73" fmla="*/ 39 h 414"/>
                <a:gd name="T74" fmla="*/ 112 w 415"/>
                <a:gd name="T75" fmla="*/ 23 h 414"/>
                <a:gd name="T76" fmla="*/ 142 w 415"/>
                <a:gd name="T77" fmla="*/ 10 h 414"/>
                <a:gd name="T78" fmla="*/ 174 w 415"/>
                <a:gd name="T79" fmla="*/ 2 h 414"/>
                <a:gd name="T80" fmla="*/ 207 w 415"/>
                <a:gd name="T81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5" h="414">
                  <a:moveTo>
                    <a:pt x="207" y="0"/>
                  </a:moveTo>
                  <a:lnTo>
                    <a:pt x="241" y="2"/>
                  </a:lnTo>
                  <a:lnTo>
                    <a:pt x="272" y="10"/>
                  </a:lnTo>
                  <a:lnTo>
                    <a:pt x="303" y="23"/>
                  </a:lnTo>
                  <a:lnTo>
                    <a:pt x="330" y="39"/>
                  </a:lnTo>
                  <a:lnTo>
                    <a:pt x="354" y="60"/>
                  </a:lnTo>
                  <a:lnTo>
                    <a:pt x="374" y="85"/>
                  </a:lnTo>
                  <a:lnTo>
                    <a:pt x="392" y="112"/>
                  </a:lnTo>
                  <a:lnTo>
                    <a:pt x="404" y="141"/>
                  </a:lnTo>
                  <a:lnTo>
                    <a:pt x="412" y="173"/>
                  </a:lnTo>
                  <a:lnTo>
                    <a:pt x="415" y="206"/>
                  </a:lnTo>
                  <a:lnTo>
                    <a:pt x="412" y="240"/>
                  </a:lnTo>
                  <a:lnTo>
                    <a:pt x="404" y="273"/>
                  </a:lnTo>
                  <a:lnTo>
                    <a:pt x="392" y="302"/>
                  </a:lnTo>
                  <a:lnTo>
                    <a:pt x="374" y="329"/>
                  </a:lnTo>
                  <a:lnTo>
                    <a:pt x="354" y="354"/>
                  </a:lnTo>
                  <a:lnTo>
                    <a:pt x="330" y="375"/>
                  </a:lnTo>
                  <a:lnTo>
                    <a:pt x="303" y="391"/>
                  </a:lnTo>
                  <a:lnTo>
                    <a:pt x="272" y="404"/>
                  </a:lnTo>
                  <a:lnTo>
                    <a:pt x="241" y="411"/>
                  </a:lnTo>
                  <a:lnTo>
                    <a:pt x="207" y="414"/>
                  </a:lnTo>
                  <a:lnTo>
                    <a:pt x="174" y="411"/>
                  </a:lnTo>
                  <a:lnTo>
                    <a:pt x="142" y="404"/>
                  </a:lnTo>
                  <a:lnTo>
                    <a:pt x="112" y="391"/>
                  </a:lnTo>
                  <a:lnTo>
                    <a:pt x="85" y="375"/>
                  </a:lnTo>
                  <a:lnTo>
                    <a:pt x="61" y="354"/>
                  </a:lnTo>
                  <a:lnTo>
                    <a:pt x="40" y="329"/>
                  </a:lnTo>
                  <a:lnTo>
                    <a:pt x="23" y="302"/>
                  </a:lnTo>
                  <a:lnTo>
                    <a:pt x="10" y="273"/>
                  </a:lnTo>
                  <a:lnTo>
                    <a:pt x="3" y="240"/>
                  </a:lnTo>
                  <a:lnTo>
                    <a:pt x="0" y="206"/>
                  </a:lnTo>
                  <a:lnTo>
                    <a:pt x="3" y="173"/>
                  </a:lnTo>
                  <a:lnTo>
                    <a:pt x="10" y="141"/>
                  </a:lnTo>
                  <a:lnTo>
                    <a:pt x="23" y="112"/>
                  </a:lnTo>
                  <a:lnTo>
                    <a:pt x="40" y="85"/>
                  </a:lnTo>
                  <a:lnTo>
                    <a:pt x="61" y="60"/>
                  </a:lnTo>
                  <a:lnTo>
                    <a:pt x="85" y="39"/>
                  </a:lnTo>
                  <a:lnTo>
                    <a:pt x="112" y="23"/>
                  </a:lnTo>
                  <a:lnTo>
                    <a:pt x="142" y="10"/>
                  </a:lnTo>
                  <a:lnTo>
                    <a:pt x="174" y="2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726"/>
            <p:cNvSpPr>
              <a:spLocks/>
            </p:cNvSpPr>
            <p:nvPr/>
          </p:nvSpPr>
          <p:spPr bwMode="auto">
            <a:xfrm>
              <a:off x="8596313" y="2898775"/>
              <a:ext cx="288925" cy="233363"/>
            </a:xfrm>
            <a:custGeom>
              <a:avLst/>
              <a:gdLst>
                <a:gd name="T0" fmla="*/ 1805 w 3449"/>
                <a:gd name="T1" fmla="*/ 38 h 2784"/>
                <a:gd name="T2" fmla="*/ 2793 w 3449"/>
                <a:gd name="T3" fmla="*/ 750 h 2784"/>
                <a:gd name="T4" fmla="*/ 3311 w 3449"/>
                <a:gd name="T5" fmla="*/ 639 h 2784"/>
                <a:gd name="T6" fmla="*/ 3416 w 3449"/>
                <a:gd name="T7" fmla="*/ 656 h 2784"/>
                <a:gd name="T8" fmla="*/ 3445 w 3449"/>
                <a:gd name="T9" fmla="*/ 758 h 2784"/>
                <a:gd name="T10" fmla="*/ 3108 w 3449"/>
                <a:gd name="T11" fmla="*/ 1138 h 2784"/>
                <a:gd name="T12" fmla="*/ 3014 w 3449"/>
                <a:gd name="T13" fmla="*/ 1130 h 2784"/>
                <a:gd name="T14" fmla="*/ 2727 w 3449"/>
                <a:gd name="T15" fmla="*/ 2738 h 2784"/>
                <a:gd name="T16" fmla="*/ 2605 w 3449"/>
                <a:gd name="T17" fmla="*/ 2780 h 2784"/>
                <a:gd name="T18" fmla="*/ 2516 w 3449"/>
                <a:gd name="T19" fmla="*/ 2691 h 2784"/>
                <a:gd name="T20" fmla="*/ 2497 w 3449"/>
                <a:gd name="T21" fmla="*/ 1705 h 2784"/>
                <a:gd name="T22" fmla="*/ 2461 w 3449"/>
                <a:gd name="T23" fmla="*/ 1729 h 2784"/>
                <a:gd name="T24" fmla="*/ 2416 w 3449"/>
                <a:gd name="T25" fmla="*/ 2757 h 2784"/>
                <a:gd name="T26" fmla="*/ 2289 w 3449"/>
                <a:gd name="T27" fmla="*/ 2771 h 2784"/>
                <a:gd name="T28" fmla="*/ 2222 w 3449"/>
                <a:gd name="T29" fmla="*/ 2663 h 2784"/>
                <a:gd name="T30" fmla="*/ 2222 w 3449"/>
                <a:gd name="T31" fmla="*/ 2105 h 2784"/>
                <a:gd name="T32" fmla="*/ 2222 w 3449"/>
                <a:gd name="T33" fmla="*/ 1693 h 2784"/>
                <a:gd name="T34" fmla="*/ 2223 w 3449"/>
                <a:gd name="T35" fmla="*/ 1371 h 2784"/>
                <a:gd name="T36" fmla="*/ 2224 w 3449"/>
                <a:gd name="T37" fmla="*/ 1085 h 2784"/>
                <a:gd name="T38" fmla="*/ 2223 w 3449"/>
                <a:gd name="T39" fmla="*/ 908 h 2784"/>
                <a:gd name="T40" fmla="*/ 2219 w 3449"/>
                <a:gd name="T41" fmla="*/ 903 h 2784"/>
                <a:gd name="T42" fmla="*/ 2203 w 3449"/>
                <a:gd name="T43" fmla="*/ 882 h 2784"/>
                <a:gd name="T44" fmla="*/ 2158 w 3449"/>
                <a:gd name="T45" fmla="*/ 824 h 2784"/>
                <a:gd name="T46" fmla="*/ 2070 w 3449"/>
                <a:gd name="T47" fmla="*/ 709 h 2784"/>
                <a:gd name="T48" fmla="*/ 1924 w 3449"/>
                <a:gd name="T49" fmla="*/ 519 h 2784"/>
                <a:gd name="T50" fmla="*/ 1706 w 3449"/>
                <a:gd name="T51" fmla="*/ 235 h 2784"/>
                <a:gd name="T52" fmla="*/ 1487 w 3449"/>
                <a:gd name="T53" fmla="*/ 519 h 2784"/>
                <a:gd name="T54" fmla="*/ 1341 w 3449"/>
                <a:gd name="T55" fmla="*/ 709 h 2784"/>
                <a:gd name="T56" fmla="*/ 1253 w 3449"/>
                <a:gd name="T57" fmla="*/ 824 h 2784"/>
                <a:gd name="T58" fmla="*/ 1208 w 3449"/>
                <a:gd name="T59" fmla="*/ 882 h 2784"/>
                <a:gd name="T60" fmla="*/ 1191 w 3449"/>
                <a:gd name="T61" fmla="*/ 903 h 2784"/>
                <a:gd name="T62" fmla="*/ 1188 w 3449"/>
                <a:gd name="T63" fmla="*/ 908 h 2784"/>
                <a:gd name="T64" fmla="*/ 1188 w 3449"/>
                <a:gd name="T65" fmla="*/ 1141 h 2784"/>
                <a:gd name="T66" fmla="*/ 1188 w 3449"/>
                <a:gd name="T67" fmla="*/ 1418 h 2784"/>
                <a:gd name="T68" fmla="*/ 1188 w 3449"/>
                <a:gd name="T69" fmla="*/ 1607 h 2784"/>
                <a:gd name="T70" fmla="*/ 1189 w 3449"/>
                <a:gd name="T71" fmla="*/ 1767 h 2784"/>
                <a:gd name="T72" fmla="*/ 1189 w 3449"/>
                <a:gd name="T73" fmla="*/ 1957 h 2784"/>
                <a:gd name="T74" fmla="*/ 1189 w 3449"/>
                <a:gd name="T75" fmla="*/ 2236 h 2784"/>
                <a:gd name="T76" fmla="*/ 1190 w 3449"/>
                <a:gd name="T77" fmla="*/ 2663 h 2784"/>
                <a:gd name="T78" fmla="*/ 1122 w 3449"/>
                <a:gd name="T79" fmla="*/ 2771 h 2784"/>
                <a:gd name="T80" fmla="*/ 995 w 3449"/>
                <a:gd name="T81" fmla="*/ 2757 h 2784"/>
                <a:gd name="T82" fmla="*/ 950 w 3449"/>
                <a:gd name="T83" fmla="*/ 1729 h 2784"/>
                <a:gd name="T84" fmla="*/ 914 w 3449"/>
                <a:gd name="T85" fmla="*/ 1705 h 2784"/>
                <a:gd name="T86" fmla="*/ 895 w 3449"/>
                <a:gd name="T87" fmla="*/ 2691 h 2784"/>
                <a:gd name="T88" fmla="*/ 806 w 3449"/>
                <a:gd name="T89" fmla="*/ 2780 h 2784"/>
                <a:gd name="T90" fmla="*/ 685 w 3449"/>
                <a:gd name="T91" fmla="*/ 2738 h 2784"/>
                <a:gd name="T92" fmla="*/ 306 w 3449"/>
                <a:gd name="T93" fmla="*/ 808 h 2784"/>
                <a:gd name="T94" fmla="*/ 5 w 3449"/>
                <a:gd name="T95" fmla="*/ 360 h 2784"/>
                <a:gd name="T96" fmla="*/ 29 w 3449"/>
                <a:gd name="T97" fmla="*/ 258 h 2784"/>
                <a:gd name="T98" fmla="*/ 133 w 3449"/>
                <a:gd name="T99" fmla="*/ 234 h 2784"/>
                <a:gd name="T100" fmla="*/ 747 w 3449"/>
                <a:gd name="T101" fmla="*/ 743 h 2784"/>
                <a:gd name="T102" fmla="*/ 1654 w 3449"/>
                <a:gd name="T103" fmla="*/ 9 h 2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49" h="2784">
                  <a:moveTo>
                    <a:pt x="1707" y="0"/>
                  </a:moveTo>
                  <a:lnTo>
                    <a:pt x="1734" y="2"/>
                  </a:lnTo>
                  <a:lnTo>
                    <a:pt x="1760" y="11"/>
                  </a:lnTo>
                  <a:lnTo>
                    <a:pt x="1785" y="22"/>
                  </a:lnTo>
                  <a:lnTo>
                    <a:pt x="1805" y="38"/>
                  </a:lnTo>
                  <a:lnTo>
                    <a:pt x="1824" y="59"/>
                  </a:lnTo>
                  <a:lnTo>
                    <a:pt x="2348" y="743"/>
                  </a:lnTo>
                  <a:lnTo>
                    <a:pt x="2756" y="743"/>
                  </a:lnTo>
                  <a:lnTo>
                    <a:pt x="2775" y="745"/>
                  </a:lnTo>
                  <a:lnTo>
                    <a:pt x="2793" y="750"/>
                  </a:lnTo>
                  <a:lnTo>
                    <a:pt x="2810" y="758"/>
                  </a:lnTo>
                  <a:lnTo>
                    <a:pt x="3050" y="916"/>
                  </a:lnTo>
                  <a:lnTo>
                    <a:pt x="3275" y="664"/>
                  </a:lnTo>
                  <a:lnTo>
                    <a:pt x="3292" y="649"/>
                  </a:lnTo>
                  <a:lnTo>
                    <a:pt x="3311" y="639"/>
                  </a:lnTo>
                  <a:lnTo>
                    <a:pt x="3333" y="632"/>
                  </a:lnTo>
                  <a:lnTo>
                    <a:pt x="3354" y="631"/>
                  </a:lnTo>
                  <a:lnTo>
                    <a:pt x="3376" y="634"/>
                  </a:lnTo>
                  <a:lnTo>
                    <a:pt x="3397" y="643"/>
                  </a:lnTo>
                  <a:lnTo>
                    <a:pt x="3416" y="656"/>
                  </a:lnTo>
                  <a:lnTo>
                    <a:pt x="3431" y="673"/>
                  </a:lnTo>
                  <a:lnTo>
                    <a:pt x="3442" y="693"/>
                  </a:lnTo>
                  <a:lnTo>
                    <a:pt x="3448" y="714"/>
                  </a:lnTo>
                  <a:lnTo>
                    <a:pt x="3449" y="736"/>
                  </a:lnTo>
                  <a:lnTo>
                    <a:pt x="3445" y="758"/>
                  </a:lnTo>
                  <a:lnTo>
                    <a:pt x="3437" y="779"/>
                  </a:lnTo>
                  <a:lnTo>
                    <a:pt x="3423" y="798"/>
                  </a:lnTo>
                  <a:lnTo>
                    <a:pt x="3143" y="1113"/>
                  </a:lnTo>
                  <a:lnTo>
                    <a:pt x="3126" y="1127"/>
                  </a:lnTo>
                  <a:lnTo>
                    <a:pt x="3108" y="1138"/>
                  </a:lnTo>
                  <a:lnTo>
                    <a:pt x="3088" y="1144"/>
                  </a:lnTo>
                  <a:lnTo>
                    <a:pt x="3068" y="1146"/>
                  </a:lnTo>
                  <a:lnTo>
                    <a:pt x="3049" y="1145"/>
                  </a:lnTo>
                  <a:lnTo>
                    <a:pt x="3030" y="1140"/>
                  </a:lnTo>
                  <a:lnTo>
                    <a:pt x="3014" y="1130"/>
                  </a:lnTo>
                  <a:lnTo>
                    <a:pt x="2753" y="960"/>
                  </a:lnTo>
                  <a:lnTo>
                    <a:pt x="2753" y="2663"/>
                  </a:lnTo>
                  <a:lnTo>
                    <a:pt x="2750" y="2691"/>
                  </a:lnTo>
                  <a:lnTo>
                    <a:pt x="2740" y="2716"/>
                  </a:lnTo>
                  <a:lnTo>
                    <a:pt x="2727" y="2738"/>
                  </a:lnTo>
                  <a:lnTo>
                    <a:pt x="2708" y="2757"/>
                  </a:lnTo>
                  <a:lnTo>
                    <a:pt x="2686" y="2771"/>
                  </a:lnTo>
                  <a:lnTo>
                    <a:pt x="2661" y="2780"/>
                  </a:lnTo>
                  <a:lnTo>
                    <a:pt x="2632" y="2784"/>
                  </a:lnTo>
                  <a:lnTo>
                    <a:pt x="2605" y="2780"/>
                  </a:lnTo>
                  <a:lnTo>
                    <a:pt x="2580" y="2771"/>
                  </a:lnTo>
                  <a:lnTo>
                    <a:pt x="2558" y="2757"/>
                  </a:lnTo>
                  <a:lnTo>
                    <a:pt x="2539" y="2738"/>
                  </a:lnTo>
                  <a:lnTo>
                    <a:pt x="2525" y="2716"/>
                  </a:lnTo>
                  <a:lnTo>
                    <a:pt x="2516" y="2691"/>
                  </a:lnTo>
                  <a:lnTo>
                    <a:pt x="2513" y="2663"/>
                  </a:lnTo>
                  <a:lnTo>
                    <a:pt x="2513" y="1729"/>
                  </a:lnTo>
                  <a:lnTo>
                    <a:pt x="2511" y="1718"/>
                  </a:lnTo>
                  <a:lnTo>
                    <a:pt x="2505" y="1710"/>
                  </a:lnTo>
                  <a:lnTo>
                    <a:pt x="2497" y="1705"/>
                  </a:lnTo>
                  <a:lnTo>
                    <a:pt x="2487" y="1703"/>
                  </a:lnTo>
                  <a:lnTo>
                    <a:pt x="2477" y="1705"/>
                  </a:lnTo>
                  <a:lnTo>
                    <a:pt x="2469" y="1710"/>
                  </a:lnTo>
                  <a:lnTo>
                    <a:pt x="2463" y="1718"/>
                  </a:lnTo>
                  <a:lnTo>
                    <a:pt x="2461" y="1729"/>
                  </a:lnTo>
                  <a:lnTo>
                    <a:pt x="2461" y="2663"/>
                  </a:lnTo>
                  <a:lnTo>
                    <a:pt x="2458" y="2691"/>
                  </a:lnTo>
                  <a:lnTo>
                    <a:pt x="2449" y="2716"/>
                  </a:lnTo>
                  <a:lnTo>
                    <a:pt x="2434" y="2738"/>
                  </a:lnTo>
                  <a:lnTo>
                    <a:pt x="2416" y="2757"/>
                  </a:lnTo>
                  <a:lnTo>
                    <a:pt x="2393" y="2771"/>
                  </a:lnTo>
                  <a:lnTo>
                    <a:pt x="2368" y="2780"/>
                  </a:lnTo>
                  <a:lnTo>
                    <a:pt x="2341" y="2784"/>
                  </a:lnTo>
                  <a:lnTo>
                    <a:pt x="2314" y="2780"/>
                  </a:lnTo>
                  <a:lnTo>
                    <a:pt x="2289" y="2771"/>
                  </a:lnTo>
                  <a:lnTo>
                    <a:pt x="2267" y="2757"/>
                  </a:lnTo>
                  <a:lnTo>
                    <a:pt x="2248" y="2738"/>
                  </a:lnTo>
                  <a:lnTo>
                    <a:pt x="2233" y="2716"/>
                  </a:lnTo>
                  <a:lnTo>
                    <a:pt x="2225" y="2691"/>
                  </a:lnTo>
                  <a:lnTo>
                    <a:pt x="2222" y="2663"/>
                  </a:lnTo>
                  <a:lnTo>
                    <a:pt x="2222" y="2538"/>
                  </a:lnTo>
                  <a:lnTo>
                    <a:pt x="2222" y="2419"/>
                  </a:lnTo>
                  <a:lnTo>
                    <a:pt x="2222" y="2308"/>
                  </a:lnTo>
                  <a:lnTo>
                    <a:pt x="2222" y="2204"/>
                  </a:lnTo>
                  <a:lnTo>
                    <a:pt x="2222" y="2105"/>
                  </a:lnTo>
                  <a:lnTo>
                    <a:pt x="2222" y="2013"/>
                  </a:lnTo>
                  <a:lnTo>
                    <a:pt x="2222" y="1925"/>
                  </a:lnTo>
                  <a:lnTo>
                    <a:pt x="2222" y="1843"/>
                  </a:lnTo>
                  <a:lnTo>
                    <a:pt x="2222" y="1766"/>
                  </a:lnTo>
                  <a:lnTo>
                    <a:pt x="2222" y="1693"/>
                  </a:lnTo>
                  <a:lnTo>
                    <a:pt x="2223" y="1623"/>
                  </a:lnTo>
                  <a:lnTo>
                    <a:pt x="2223" y="1557"/>
                  </a:lnTo>
                  <a:lnTo>
                    <a:pt x="2223" y="1493"/>
                  </a:lnTo>
                  <a:lnTo>
                    <a:pt x="2223" y="1431"/>
                  </a:lnTo>
                  <a:lnTo>
                    <a:pt x="2223" y="1371"/>
                  </a:lnTo>
                  <a:lnTo>
                    <a:pt x="2223" y="1313"/>
                  </a:lnTo>
                  <a:lnTo>
                    <a:pt x="2223" y="1255"/>
                  </a:lnTo>
                  <a:lnTo>
                    <a:pt x="2223" y="1199"/>
                  </a:lnTo>
                  <a:lnTo>
                    <a:pt x="2224" y="1142"/>
                  </a:lnTo>
                  <a:lnTo>
                    <a:pt x="2224" y="1085"/>
                  </a:lnTo>
                  <a:lnTo>
                    <a:pt x="2224" y="1027"/>
                  </a:lnTo>
                  <a:lnTo>
                    <a:pt x="2224" y="968"/>
                  </a:lnTo>
                  <a:lnTo>
                    <a:pt x="2224" y="909"/>
                  </a:lnTo>
                  <a:lnTo>
                    <a:pt x="2223" y="908"/>
                  </a:lnTo>
                  <a:lnTo>
                    <a:pt x="2223" y="908"/>
                  </a:lnTo>
                  <a:lnTo>
                    <a:pt x="2223" y="908"/>
                  </a:lnTo>
                  <a:lnTo>
                    <a:pt x="2223" y="906"/>
                  </a:lnTo>
                  <a:lnTo>
                    <a:pt x="2222" y="906"/>
                  </a:lnTo>
                  <a:lnTo>
                    <a:pt x="2220" y="905"/>
                  </a:lnTo>
                  <a:lnTo>
                    <a:pt x="2219" y="903"/>
                  </a:lnTo>
                  <a:lnTo>
                    <a:pt x="2217" y="901"/>
                  </a:lnTo>
                  <a:lnTo>
                    <a:pt x="2215" y="898"/>
                  </a:lnTo>
                  <a:lnTo>
                    <a:pt x="2212" y="894"/>
                  </a:lnTo>
                  <a:lnTo>
                    <a:pt x="2208" y="889"/>
                  </a:lnTo>
                  <a:lnTo>
                    <a:pt x="2203" y="882"/>
                  </a:lnTo>
                  <a:lnTo>
                    <a:pt x="2196" y="874"/>
                  </a:lnTo>
                  <a:lnTo>
                    <a:pt x="2189" y="864"/>
                  </a:lnTo>
                  <a:lnTo>
                    <a:pt x="2181" y="853"/>
                  </a:lnTo>
                  <a:lnTo>
                    <a:pt x="2170" y="839"/>
                  </a:lnTo>
                  <a:lnTo>
                    <a:pt x="2158" y="824"/>
                  </a:lnTo>
                  <a:lnTo>
                    <a:pt x="2144" y="806"/>
                  </a:lnTo>
                  <a:lnTo>
                    <a:pt x="2128" y="786"/>
                  </a:lnTo>
                  <a:lnTo>
                    <a:pt x="2111" y="763"/>
                  </a:lnTo>
                  <a:lnTo>
                    <a:pt x="2092" y="737"/>
                  </a:lnTo>
                  <a:lnTo>
                    <a:pt x="2070" y="709"/>
                  </a:lnTo>
                  <a:lnTo>
                    <a:pt x="2045" y="678"/>
                  </a:lnTo>
                  <a:lnTo>
                    <a:pt x="2019" y="643"/>
                  </a:lnTo>
                  <a:lnTo>
                    <a:pt x="1990" y="605"/>
                  </a:lnTo>
                  <a:lnTo>
                    <a:pt x="1958" y="564"/>
                  </a:lnTo>
                  <a:lnTo>
                    <a:pt x="1924" y="519"/>
                  </a:lnTo>
                  <a:lnTo>
                    <a:pt x="1886" y="471"/>
                  </a:lnTo>
                  <a:lnTo>
                    <a:pt x="1846" y="418"/>
                  </a:lnTo>
                  <a:lnTo>
                    <a:pt x="1802" y="361"/>
                  </a:lnTo>
                  <a:lnTo>
                    <a:pt x="1755" y="300"/>
                  </a:lnTo>
                  <a:lnTo>
                    <a:pt x="1706" y="235"/>
                  </a:lnTo>
                  <a:lnTo>
                    <a:pt x="1656" y="300"/>
                  </a:lnTo>
                  <a:lnTo>
                    <a:pt x="1608" y="361"/>
                  </a:lnTo>
                  <a:lnTo>
                    <a:pt x="1566" y="418"/>
                  </a:lnTo>
                  <a:lnTo>
                    <a:pt x="1525" y="471"/>
                  </a:lnTo>
                  <a:lnTo>
                    <a:pt x="1487" y="519"/>
                  </a:lnTo>
                  <a:lnTo>
                    <a:pt x="1452" y="564"/>
                  </a:lnTo>
                  <a:lnTo>
                    <a:pt x="1421" y="605"/>
                  </a:lnTo>
                  <a:lnTo>
                    <a:pt x="1392" y="643"/>
                  </a:lnTo>
                  <a:lnTo>
                    <a:pt x="1365" y="678"/>
                  </a:lnTo>
                  <a:lnTo>
                    <a:pt x="1341" y="709"/>
                  </a:lnTo>
                  <a:lnTo>
                    <a:pt x="1319" y="737"/>
                  </a:lnTo>
                  <a:lnTo>
                    <a:pt x="1300" y="763"/>
                  </a:lnTo>
                  <a:lnTo>
                    <a:pt x="1283" y="786"/>
                  </a:lnTo>
                  <a:lnTo>
                    <a:pt x="1267" y="806"/>
                  </a:lnTo>
                  <a:lnTo>
                    <a:pt x="1253" y="824"/>
                  </a:lnTo>
                  <a:lnTo>
                    <a:pt x="1242" y="839"/>
                  </a:lnTo>
                  <a:lnTo>
                    <a:pt x="1231" y="853"/>
                  </a:lnTo>
                  <a:lnTo>
                    <a:pt x="1222" y="864"/>
                  </a:lnTo>
                  <a:lnTo>
                    <a:pt x="1214" y="874"/>
                  </a:lnTo>
                  <a:lnTo>
                    <a:pt x="1208" y="882"/>
                  </a:lnTo>
                  <a:lnTo>
                    <a:pt x="1203" y="889"/>
                  </a:lnTo>
                  <a:lnTo>
                    <a:pt x="1199" y="894"/>
                  </a:lnTo>
                  <a:lnTo>
                    <a:pt x="1196" y="898"/>
                  </a:lnTo>
                  <a:lnTo>
                    <a:pt x="1194" y="901"/>
                  </a:lnTo>
                  <a:lnTo>
                    <a:pt x="1191" y="903"/>
                  </a:lnTo>
                  <a:lnTo>
                    <a:pt x="1190" y="905"/>
                  </a:lnTo>
                  <a:lnTo>
                    <a:pt x="1189" y="906"/>
                  </a:lnTo>
                  <a:lnTo>
                    <a:pt x="1189" y="906"/>
                  </a:lnTo>
                  <a:lnTo>
                    <a:pt x="1188" y="908"/>
                  </a:lnTo>
                  <a:lnTo>
                    <a:pt x="1188" y="908"/>
                  </a:lnTo>
                  <a:lnTo>
                    <a:pt x="1188" y="908"/>
                  </a:lnTo>
                  <a:lnTo>
                    <a:pt x="1187" y="909"/>
                  </a:lnTo>
                  <a:lnTo>
                    <a:pt x="1188" y="993"/>
                  </a:lnTo>
                  <a:lnTo>
                    <a:pt x="1188" y="1069"/>
                  </a:lnTo>
                  <a:lnTo>
                    <a:pt x="1188" y="1141"/>
                  </a:lnTo>
                  <a:lnTo>
                    <a:pt x="1188" y="1206"/>
                  </a:lnTo>
                  <a:lnTo>
                    <a:pt x="1188" y="1266"/>
                  </a:lnTo>
                  <a:lnTo>
                    <a:pt x="1188" y="1320"/>
                  </a:lnTo>
                  <a:lnTo>
                    <a:pt x="1188" y="1371"/>
                  </a:lnTo>
                  <a:lnTo>
                    <a:pt x="1188" y="1418"/>
                  </a:lnTo>
                  <a:lnTo>
                    <a:pt x="1188" y="1461"/>
                  </a:lnTo>
                  <a:lnTo>
                    <a:pt x="1188" y="1501"/>
                  </a:lnTo>
                  <a:lnTo>
                    <a:pt x="1188" y="1538"/>
                  </a:lnTo>
                  <a:lnTo>
                    <a:pt x="1188" y="1573"/>
                  </a:lnTo>
                  <a:lnTo>
                    <a:pt x="1188" y="1607"/>
                  </a:lnTo>
                  <a:lnTo>
                    <a:pt x="1188" y="1640"/>
                  </a:lnTo>
                  <a:lnTo>
                    <a:pt x="1188" y="1671"/>
                  </a:lnTo>
                  <a:lnTo>
                    <a:pt x="1188" y="1703"/>
                  </a:lnTo>
                  <a:lnTo>
                    <a:pt x="1189" y="1734"/>
                  </a:lnTo>
                  <a:lnTo>
                    <a:pt x="1189" y="1767"/>
                  </a:lnTo>
                  <a:lnTo>
                    <a:pt x="1189" y="1801"/>
                  </a:lnTo>
                  <a:lnTo>
                    <a:pt x="1189" y="1836"/>
                  </a:lnTo>
                  <a:lnTo>
                    <a:pt x="1189" y="1874"/>
                  </a:lnTo>
                  <a:lnTo>
                    <a:pt x="1189" y="1914"/>
                  </a:lnTo>
                  <a:lnTo>
                    <a:pt x="1189" y="1957"/>
                  </a:lnTo>
                  <a:lnTo>
                    <a:pt x="1189" y="2004"/>
                  </a:lnTo>
                  <a:lnTo>
                    <a:pt x="1189" y="2055"/>
                  </a:lnTo>
                  <a:lnTo>
                    <a:pt x="1189" y="2110"/>
                  </a:lnTo>
                  <a:lnTo>
                    <a:pt x="1189" y="2171"/>
                  </a:lnTo>
                  <a:lnTo>
                    <a:pt x="1189" y="2236"/>
                  </a:lnTo>
                  <a:lnTo>
                    <a:pt x="1189" y="2308"/>
                  </a:lnTo>
                  <a:lnTo>
                    <a:pt x="1190" y="2386"/>
                  </a:lnTo>
                  <a:lnTo>
                    <a:pt x="1190" y="2471"/>
                  </a:lnTo>
                  <a:lnTo>
                    <a:pt x="1190" y="2563"/>
                  </a:lnTo>
                  <a:lnTo>
                    <a:pt x="1190" y="2663"/>
                  </a:lnTo>
                  <a:lnTo>
                    <a:pt x="1187" y="2691"/>
                  </a:lnTo>
                  <a:lnTo>
                    <a:pt x="1178" y="2716"/>
                  </a:lnTo>
                  <a:lnTo>
                    <a:pt x="1163" y="2738"/>
                  </a:lnTo>
                  <a:lnTo>
                    <a:pt x="1145" y="2757"/>
                  </a:lnTo>
                  <a:lnTo>
                    <a:pt x="1122" y="2771"/>
                  </a:lnTo>
                  <a:lnTo>
                    <a:pt x="1097" y="2780"/>
                  </a:lnTo>
                  <a:lnTo>
                    <a:pt x="1070" y="2784"/>
                  </a:lnTo>
                  <a:lnTo>
                    <a:pt x="1043" y="2780"/>
                  </a:lnTo>
                  <a:lnTo>
                    <a:pt x="1017" y="2771"/>
                  </a:lnTo>
                  <a:lnTo>
                    <a:pt x="995" y="2757"/>
                  </a:lnTo>
                  <a:lnTo>
                    <a:pt x="977" y="2738"/>
                  </a:lnTo>
                  <a:lnTo>
                    <a:pt x="962" y="2716"/>
                  </a:lnTo>
                  <a:lnTo>
                    <a:pt x="954" y="2691"/>
                  </a:lnTo>
                  <a:lnTo>
                    <a:pt x="950" y="2663"/>
                  </a:lnTo>
                  <a:lnTo>
                    <a:pt x="950" y="1729"/>
                  </a:lnTo>
                  <a:lnTo>
                    <a:pt x="948" y="1718"/>
                  </a:lnTo>
                  <a:lnTo>
                    <a:pt x="942" y="1710"/>
                  </a:lnTo>
                  <a:lnTo>
                    <a:pt x="935" y="1705"/>
                  </a:lnTo>
                  <a:lnTo>
                    <a:pt x="924" y="1703"/>
                  </a:lnTo>
                  <a:lnTo>
                    <a:pt x="914" y="1705"/>
                  </a:lnTo>
                  <a:lnTo>
                    <a:pt x="906" y="1710"/>
                  </a:lnTo>
                  <a:lnTo>
                    <a:pt x="900" y="1718"/>
                  </a:lnTo>
                  <a:lnTo>
                    <a:pt x="898" y="1729"/>
                  </a:lnTo>
                  <a:lnTo>
                    <a:pt x="898" y="2663"/>
                  </a:lnTo>
                  <a:lnTo>
                    <a:pt x="895" y="2691"/>
                  </a:lnTo>
                  <a:lnTo>
                    <a:pt x="887" y="2716"/>
                  </a:lnTo>
                  <a:lnTo>
                    <a:pt x="872" y="2738"/>
                  </a:lnTo>
                  <a:lnTo>
                    <a:pt x="853" y="2757"/>
                  </a:lnTo>
                  <a:lnTo>
                    <a:pt x="831" y="2771"/>
                  </a:lnTo>
                  <a:lnTo>
                    <a:pt x="806" y="2780"/>
                  </a:lnTo>
                  <a:lnTo>
                    <a:pt x="779" y="2784"/>
                  </a:lnTo>
                  <a:lnTo>
                    <a:pt x="751" y="2780"/>
                  </a:lnTo>
                  <a:lnTo>
                    <a:pt x="726" y="2771"/>
                  </a:lnTo>
                  <a:lnTo>
                    <a:pt x="703" y="2757"/>
                  </a:lnTo>
                  <a:lnTo>
                    <a:pt x="685" y="2738"/>
                  </a:lnTo>
                  <a:lnTo>
                    <a:pt x="671" y="2716"/>
                  </a:lnTo>
                  <a:lnTo>
                    <a:pt x="661" y="2691"/>
                  </a:lnTo>
                  <a:lnTo>
                    <a:pt x="658" y="2663"/>
                  </a:lnTo>
                  <a:lnTo>
                    <a:pt x="658" y="924"/>
                  </a:lnTo>
                  <a:lnTo>
                    <a:pt x="306" y="808"/>
                  </a:lnTo>
                  <a:lnTo>
                    <a:pt x="284" y="798"/>
                  </a:lnTo>
                  <a:lnTo>
                    <a:pt x="266" y="784"/>
                  </a:lnTo>
                  <a:lnTo>
                    <a:pt x="251" y="766"/>
                  </a:lnTo>
                  <a:lnTo>
                    <a:pt x="15" y="381"/>
                  </a:lnTo>
                  <a:lnTo>
                    <a:pt x="5" y="360"/>
                  </a:lnTo>
                  <a:lnTo>
                    <a:pt x="0" y="339"/>
                  </a:lnTo>
                  <a:lnTo>
                    <a:pt x="1" y="317"/>
                  </a:lnTo>
                  <a:lnTo>
                    <a:pt x="6" y="295"/>
                  </a:lnTo>
                  <a:lnTo>
                    <a:pt x="16" y="275"/>
                  </a:lnTo>
                  <a:lnTo>
                    <a:pt x="29" y="258"/>
                  </a:lnTo>
                  <a:lnTo>
                    <a:pt x="47" y="244"/>
                  </a:lnTo>
                  <a:lnTo>
                    <a:pt x="68" y="234"/>
                  </a:lnTo>
                  <a:lnTo>
                    <a:pt x="90" y="229"/>
                  </a:lnTo>
                  <a:lnTo>
                    <a:pt x="112" y="230"/>
                  </a:lnTo>
                  <a:lnTo>
                    <a:pt x="133" y="234"/>
                  </a:lnTo>
                  <a:lnTo>
                    <a:pt x="153" y="244"/>
                  </a:lnTo>
                  <a:lnTo>
                    <a:pt x="171" y="258"/>
                  </a:lnTo>
                  <a:lnTo>
                    <a:pt x="184" y="276"/>
                  </a:lnTo>
                  <a:lnTo>
                    <a:pt x="402" y="629"/>
                  </a:lnTo>
                  <a:lnTo>
                    <a:pt x="747" y="743"/>
                  </a:lnTo>
                  <a:lnTo>
                    <a:pt x="1063" y="743"/>
                  </a:lnTo>
                  <a:lnTo>
                    <a:pt x="1589" y="58"/>
                  </a:lnTo>
                  <a:lnTo>
                    <a:pt x="1607" y="38"/>
                  </a:lnTo>
                  <a:lnTo>
                    <a:pt x="1629" y="22"/>
                  </a:lnTo>
                  <a:lnTo>
                    <a:pt x="1654" y="9"/>
                  </a:lnTo>
                  <a:lnTo>
                    <a:pt x="1680" y="2"/>
                  </a:lnTo>
                  <a:lnTo>
                    <a:pt x="17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727"/>
            <p:cNvSpPr>
              <a:spLocks/>
            </p:cNvSpPr>
            <p:nvPr/>
          </p:nvSpPr>
          <p:spPr bwMode="auto">
            <a:xfrm>
              <a:off x="8786813" y="2921000"/>
              <a:ext cx="34925" cy="34925"/>
            </a:xfrm>
            <a:custGeom>
              <a:avLst/>
              <a:gdLst>
                <a:gd name="T0" fmla="*/ 207 w 414"/>
                <a:gd name="T1" fmla="*/ 0 h 414"/>
                <a:gd name="T2" fmla="*/ 240 w 414"/>
                <a:gd name="T3" fmla="*/ 2 h 414"/>
                <a:gd name="T4" fmla="*/ 273 w 414"/>
                <a:gd name="T5" fmla="*/ 10 h 414"/>
                <a:gd name="T6" fmla="*/ 302 w 414"/>
                <a:gd name="T7" fmla="*/ 23 h 414"/>
                <a:gd name="T8" fmla="*/ 329 w 414"/>
                <a:gd name="T9" fmla="*/ 39 h 414"/>
                <a:gd name="T10" fmla="*/ 353 w 414"/>
                <a:gd name="T11" fmla="*/ 60 h 414"/>
                <a:gd name="T12" fmla="*/ 374 w 414"/>
                <a:gd name="T13" fmla="*/ 85 h 414"/>
                <a:gd name="T14" fmla="*/ 391 w 414"/>
                <a:gd name="T15" fmla="*/ 112 h 414"/>
                <a:gd name="T16" fmla="*/ 404 w 414"/>
                <a:gd name="T17" fmla="*/ 141 h 414"/>
                <a:gd name="T18" fmla="*/ 411 w 414"/>
                <a:gd name="T19" fmla="*/ 173 h 414"/>
                <a:gd name="T20" fmla="*/ 414 w 414"/>
                <a:gd name="T21" fmla="*/ 206 h 414"/>
                <a:gd name="T22" fmla="*/ 411 w 414"/>
                <a:gd name="T23" fmla="*/ 240 h 414"/>
                <a:gd name="T24" fmla="*/ 404 w 414"/>
                <a:gd name="T25" fmla="*/ 273 h 414"/>
                <a:gd name="T26" fmla="*/ 391 w 414"/>
                <a:gd name="T27" fmla="*/ 302 h 414"/>
                <a:gd name="T28" fmla="*/ 374 w 414"/>
                <a:gd name="T29" fmla="*/ 329 h 414"/>
                <a:gd name="T30" fmla="*/ 353 w 414"/>
                <a:gd name="T31" fmla="*/ 354 h 414"/>
                <a:gd name="T32" fmla="*/ 329 w 414"/>
                <a:gd name="T33" fmla="*/ 375 h 414"/>
                <a:gd name="T34" fmla="*/ 302 w 414"/>
                <a:gd name="T35" fmla="*/ 391 h 414"/>
                <a:gd name="T36" fmla="*/ 273 w 414"/>
                <a:gd name="T37" fmla="*/ 404 h 414"/>
                <a:gd name="T38" fmla="*/ 240 w 414"/>
                <a:gd name="T39" fmla="*/ 411 h 414"/>
                <a:gd name="T40" fmla="*/ 207 w 414"/>
                <a:gd name="T41" fmla="*/ 414 h 414"/>
                <a:gd name="T42" fmla="*/ 173 w 414"/>
                <a:gd name="T43" fmla="*/ 411 h 414"/>
                <a:gd name="T44" fmla="*/ 142 w 414"/>
                <a:gd name="T45" fmla="*/ 404 h 414"/>
                <a:gd name="T46" fmla="*/ 111 w 414"/>
                <a:gd name="T47" fmla="*/ 391 h 414"/>
                <a:gd name="T48" fmla="*/ 85 w 414"/>
                <a:gd name="T49" fmla="*/ 375 h 414"/>
                <a:gd name="T50" fmla="*/ 61 w 414"/>
                <a:gd name="T51" fmla="*/ 354 h 414"/>
                <a:gd name="T52" fmla="*/ 40 w 414"/>
                <a:gd name="T53" fmla="*/ 329 h 414"/>
                <a:gd name="T54" fmla="*/ 23 w 414"/>
                <a:gd name="T55" fmla="*/ 302 h 414"/>
                <a:gd name="T56" fmla="*/ 11 w 414"/>
                <a:gd name="T57" fmla="*/ 273 h 414"/>
                <a:gd name="T58" fmla="*/ 2 w 414"/>
                <a:gd name="T59" fmla="*/ 240 h 414"/>
                <a:gd name="T60" fmla="*/ 0 w 414"/>
                <a:gd name="T61" fmla="*/ 206 h 414"/>
                <a:gd name="T62" fmla="*/ 2 w 414"/>
                <a:gd name="T63" fmla="*/ 173 h 414"/>
                <a:gd name="T64" fmla="*/ 11 w 414"/>
                <a:gd name="T65" fmla="*/ 141 h 414"/>
                <a:gd name="T66" fmla="*/ 23 w 414"/>
                <a:gd name="T67" fmla="*/ 112 h 414"/>
                <a:gd name="T68" fmla="*/ 40 w 414"/>
                <a:gd name="T69" fmla="*/ 85 h 414"/>
                <a:gd name="T70" fmla="*/ 61 w 414"/>
                <a:gd name="T71" fmla="*/ 60 h 414"/>
                <a:gd name="T72" fmla="*/ 85 w 414"/>
                <a:gd name="T73" fmla="*/ 39 h 414"/>
                <a:gd name="T74" fmla="*/ 111 w 414"/>
                <a:gd name="T75" fmla="*/ 23 h 414"/>
                <a:gd name="T76" fmla="*/ 142 w 414"/>
                <a:gd name="T77" fmla="*/ 10 h 414"/>
                <a:gd name="T78" fmla="*/ 173 w 414"/>
                <a:gd name="T79" fmla="*/ 2 h 414"/>
                <a:gd name="T80" fmla="*/ 207 w 414"/>
                <a:gd name="T81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14" h="414">
                  <a:moveTo>
                    <a:pt x="207" y="0"/>
                  </a:moveTo>
                  <a:lnTo>
                    <a:pt x="240" y="2"/>
                  </a:lnTo>
                  <a:lnTo>
                    <a:pt x="273" y="10"/>
                  </a:lnTo>
                  <a:lnTo>
                    <a:pt x="302" y="23"/>
                  </a:lnTo>
                  <a:lnTo>
                    <a:pt x="329" y="39"/>
                  </a:lnTo>
                  <a:lnTo>
                    <a:pt x="353" y="60"/>
                  </a:lnTo>
                  <a:lnTo>
                    <a:pt x="374" y="85"/>
                  </a:lnTo>
                  <a:lnTo>
                    <a:pt x="391" y="112"/>
                  </a:lnTo>
                  <a:lnTo>
                    <a:pt x="404" y="141"/>
                  </a:lnTo>
                  <a:lnTo>
                    <a:pt x="411" y="173"/>
                  </a:lnTo>
                  <a:lnTo>
                    <a:pt x="414" y="206"/>
                  </a:lnTo>
                  <a:lnTo>
                    <a:pt x="411" y="240"/>
                  </a:lnTo>
                  <a:lnTo>
                    <a:pt x="404" y="273"/>
                  </a:lnTo>
                  <a:lnTo>
                    <a:pt x="391" y="302"/>
                  </a:lnTo>
                  <a:lnTo>
                    <a:pt x="374" y="329"/>
                  </a:lnTo>
                  <a:lnTo>
                    <a:pt x="353" y="354"/>
                  </a:lnTo>
                  <a:lnTo>
                    <a:pt x="329" y="375"/>
                  </a:lnTo>
                  <a:lnTo>
                    <a:pt x="302" y="391"/>
                  </a:lnTo>
                  <a:lnTo>
                    <a:pt x="273" y="404"/>
                  </a:lnTo>
                  <a:lnTo>
                    <a:pt x="240" y="411"/>
                  </a:lnTo>
                  <a:lnTo>
                    <a:pt x="207" y="414"/>
                  </a:lnTo>
                  <a:lnTo>
                    <a:pt x="173" y="411"/>
                  </a:lnTo>
                  <a:lnTo>
                    <a:pt x="142" y="404"/>
                  </a:lnTo>
                  <a:lnTo>
                    <a:pt x="111" y="391"/>
                  </a:lnTo>
                  <a:lnTo>
                    <a:pt x="85" y="375"/>
                  </a:lnTo>
                  <a:lnTo>
                    <a:pt x="61" y="354"/>
                  </a:lnTo>
                  <a:lnTo>
                    <a:pt x="40" y="329"/>
                  </a:lnTo>
                  <a:lnTo>
                    <a:pt x="23" y="302"/>
                  </a:lnTo>
                  <a:lnTo>
                    <a:pt x="11" y="273"/>
                  </a:lnTo>
                  <a:lnTo>
                    <a:pt x="2" y="240"/>
                  </a:lnTo>
                  <a:lnTo>
                    <a:pt x="0" y="206"/>
                  </a:lnTo>
                  <a:lnTo>
                    <a:pt x="2" y="173"/>
                  </a:lnTo>
                  <a:lnTo>
                    <a:pt x="11" y="141"/>
                  </a:lnTo>
                  <a:lnTo>
                    <a:pt x="23" y="112"/>
                  </a:lnTo>
                  <a:lnTo>
                    <a:pt x="40" y="85"/>
                  </a:lnTo>
                  <a:lnTo>
                    <a:pt x="61" y="60"/>
                  </a:lnTo>
                  <a:lnTo>
                    <a:pt x="85" y="39"/>
                  </a:lnTo>
                  <a:lnTo>
                    <a:pt x="111" y="23"/>
                  </a:lnTo>
                  <a:lnTo>
                    <a:pt x="142" y="10"/>
                  </a:lnTo>
                  <a:lnTo>
                    <a:pt x="173" y="2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05881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">
            <a:extLst>
              <a:ext uri="{FF2B5EF4-FFF2-40B4-BE49-F238E27FC236}">
                <a16:creationId xmlns="" xmlns:a16="http://schemas.microsoft.com/office/drawing/2014/main" id="{CAB7E0AB-0771-4C54-BE80-221FD90C8488}"/>
              </a:ext>
            </a:extLst>
          </p:cNvPr>
          <p:cNvGrpSpPr/>
          <p:nvPr/>
        </p:nvGrpSpPr>
        <p:grpSpPr>
          <a:xfrm>
            <a:off x="1963271" y="1687005"/>
            <a:ext cx="3324247" cy="4408995"/>
            <a:chOff x="1691771" y="1811984"/>
            <a:chExt cx="2279816" cy="3015344"/>
          </a:xfrm>
          <a:solidFill>
            <a:schemeClr val="accent1"/>
          </a:solidFill>
        </p:grpSpPr>
        <p:sp>
          <p:nvSpPr>
            <p:cNvPr id="25" name="Rectangle 3">
              <a:extLst>
                <a:ext uri="{FF2B5EF4-FFF2-40B4-BE49-F238E27FC236}">
                  <a16:creationId xmlns="" xmlns:a16="http://schemas.microsoft.com/office/drawing/2014/main" id="{F74E7FBE-E40A-488B-AD8E-CC19F452267A}"/>
                </a:ext>
              </a:extLst>
            </p:cNvPr>
            <p:cNvSpPr/>
            <p:nvPr/>
          </p:nvSpPr>
          <p:spPr>
            <a:xfrm>
              <a:off x="3863587" y="2091024"/>
              <a:ext cx="108000" cy="27363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6" name="Rectangle 7">
              <a:extLst>
                <a:ext uri="{FF2B5EF4-FFF2-40B4-BE49-F238E27FC236}">
                  <a16:creationId xmlns="" xmlns:a16="http://schemas.microsoft.com/office/drawing/2014/main" id="{59F73311-2868-4F7B-9474-1B1E6C3E0DA8}"/>
                </a:ext>
              </a:extLst>
            </p:cNvPr>
            <p:cNvSpPr/>
            <p:nvPr/>
          </p:nvSpPr>
          <p:spPr>
            <a:xfrm>
              <a:off x="2351587" y="2091024"/>
              <a:ext cx="162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Oval 11">
              <a:extLst>
                <a:ext uri="{FF2B5EF4-FFF2-40B4-BE49-F238E27FC236}">
                  <a16:creationId xmlns="" xmlns:a16="http://schemas.microsoft.com/office/drawing/2014/main" id="{B791219C-8B5E-404A-84A4-D21DAAA28925}"/>
                </a:ext>
              </a:extLst>
            </p:cNvPr>
            <p:cNvSpPr/>
            <p:nvPr/>
          </p:nvSpPr>
          <p:spPr>
            <a:xfrm>
              <a:off x="1691771" y="1811984"/>
              <a:ext cx="666080" cy="666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4" name="Group 41">
            <a:extLst>
              <a:ext uri="{FF2B5EF4-FFF2-40B4-BE49-F238E27FC236}">
                <a16:creationId xmlns="" xmlns:a16="http://schemas.microsoft.com/office/drawing/2014/main" id="{758371E5-8A44-405B-90C7-08D873568B19}"/>
              </a:ext>
            </a:extLst>
          </p:cNvPr>
          <p:cNvGrpSpPr/>
          <p:nvPr/>
        </p:nvGrpSpPr>
        <p:grpSpPr>
          <a:xfrm>
            <a:off x="6938192" y="2189029"/>
            <a:ext cx="3171198" cy="4192147"/>
            <a:chOff x="5158891" y="1811984"/>
            <a:chExt cx="2280992" cy="3015344"/>
          </a:xfrm>
        </p:grpSpPr>
        <p:sp>
          <p:nvSpPr>
            <p:cNvPr id="22" name="Rectangle 6">
              <a:extLst>
                <a:ext uri="{FF2B5EF4-FFF2-40B4-BE49-F238E27FC236}">
                  <a16:creationId xmlns="" xmlns:a16="http://schemas.microsoft.com/office/drawing/2014/main" id="{FE7141AD-523A-442B-B869-55BEDA6A5D88}"/>
                </a:ext>
              </a:extLst>
            </p:cNvPr>
            <p:cNvSpPr/>
            <p:nvPr/>
          </p:nvSpPr>
          <p:spPr>
            <a:xfrm>
              <a:off x="5158891" y="2091024"/>
              <a:ext cx="108000" cy="27363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Rectangle 8">
              <a:extLst>
                <a:ext uri="{FF2B5EF4-FFF2-40B4-BE49-F238E27FC236}">
                  <a16:creationId xmlns="" xmlns:a16="http://schemas.microsoft.com/office/drawing/2014/main" id="{6BD4AD43-C43D-412E-B1B0-CE286F96A103}"/>
                </a:ext>
              </a:extLst>
            </p:cNvPr>
            <p:cNvSpPr/>
            <p:nvPr/>
          </p:nvSpPr>
          <p:spPr>
            <a:xfrm>
              <a:off x="5158891" y="2091024"/>
              <a:ext cx="1620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12">
              <a:extLst>
                <a:ext uri="{FF2B5EF4-FFF2-40B4-BE49-F238E27FC236}">
                  <a16:creationId xmlns="" xmlns:a16="http://schemas.microsoft.com/office/drawing/2014/main" id="{04640FD5-4017-4AF4-AE1D-8E50D94E7DBA}"/>
                </a:ext>
              </a:extLst>
            </p:cNvPr>
            <p:cNvSpPr/>
            <p:nvPr/>
          </p:nvSpPr>
          <p:spPr>
            <a:xfrm>
              <a:off x="6773803" y="1811984"/>
              <a:ext cx="666080" cy="666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" name="Group 40">
            <a:extLst>
              <a:ext uri="{FF2B5EF4-FFF2-40B4-BE49-F238E27FC236}">
                <a16:creationId xmlns="" xmlns:a16="http://schemas.microsoft.com/office/drawing/2014/main" id="{A85DD80B-233B-428B-BC58-B416DB9B80B2}"/>
              </a:ext>
            </a:extLst>
          </p:cNvPr>
          <p:cNvGrpSpPr/>
          <p:nvPr/>
        </p:nvGrpSpPr>
        <p:grpSpPr>
          <a:xfrm>
            <a:off x="6471009" y="4352681"/>
            <a:ext cx="3164788" cy="2225717"/>
            <a:chOff x="4822853" y="3226405"/>
            <a:chExt cx="2276381" cy="1600922"/>
          </a:xfrm>
          <a:solidFill>
            <a:schemeClr val="accent4">
              <a:lumMod val="75000"/>
            </a:schemeClr>
          </a:solidFill>
        </p:grpSpPr>
        <p:sp>
          <p:nvSpPr>
            <p:cNvPr id="19" name="Rectangle 5">
              <a:extLst>
                <a:ext uri="{FF2B5EF4-FFF2-40B4-BE49-F238E27FC236}">
                  <a16:creationId xmlns="" xmlns:a16="http://schemas.microsoft.com/office/drawing/2014/main" id="{C492C934-7F2E-435E-95C3-60366688498F}"/>
                </a:ext>
              </a:extLst>
            </p:cNvPr>
            <p:cNvSpPr/>
            <p:nvPr/>
          </p:nvSpPr>
          <p:spPr>
            <a:xfrm>
              <a:off x="4822853" y="3505444"/>
              <a:ext cx="108000" cy="13218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" name="Rectangle 10">
              <a:extLst>
                <a:ext uri="{FF2B5EF4-FFF2-40B4-BE49-F238E27FC236}">
                  <a16:creationId xmlns="" xmlns:a16="http://schemas.microsoft.com/office/drawing/2014/main" id="{DD208F3B-13DD-4F84-8C1E-9B364FBDBF51}"/>
                </a:ext>
              </a:extLst>
            </p:cNvPr>
            <p:cNvSpPr/>
            <p:nvPr/>
          </p:nvSpPr>
          <p:spPr>
            <a:xfrm>
              <a:off x="4822853" y="3505445"/>
              <a:ext cx="162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Oval 13">
              <a:extLst>
                <a:ext uri="{FF2B5EF4-FFF2-40B4-BE49-F238E27FC236}">
                  <a16:creationId xmlns="" xmlns:a16="http://schemas.microsoft.com/office/drawing/2014/main" id="{23AD7F2D-A86E-46E6-9B19-FD6B1AA1E076}"/>
                </a:ext>
              </a:extLst>
            </p:cNvPr>
            <p:cNvSpPr/>
            <p:nvPr/>
          </p:nvSpPr>
          <p:spPr>
            <a:xfrm>
              <a:off x="6433154" y="3226405"/>
              <a:ext cx="666080" cy="666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Group 39">
            <a:extLst>
              <a:ext uri="{FF2B5EF4-FFF2-40B4-BE49-F238E27FC236}">
                <a16:creationId xmlns="" xmlns:a16="http://schemas.microsoft.com/office/drawing/2014/main" id="{5294101F-3755-4F8B-B203-8AFA226F38A4}"/>
              </a:ext>
            </a:extLst>
          </p:cNvPr>
          <p:cNvGrpSpPr/>
          <p:nvPr/>
        </p:nvGrpSpPr>
        <p:grpSpPr>
          <a:xfrm>
            <a:off x="2786299" y="3920295"/>
            <a:ext cx="2959438" cy="2200903"/>
            <a:chOff x="2178948" y="3244253"/>
            <a:chExt cx="2128676" cy="1583074"/>
          </a:xfrm>
          <a:solidFill>
            <a:schemeClr val="accent1">
              <a:lumMod val="50000"/>
            </a:schemeClr>
          </a:solidFill>
        </p:grpSpPr>
        <p:sp>
          <p:nvSpPr>
            <p:cNvPr id="16" name="Rectangle 4">
              <a:extLst>
                <a:ext uri="{FF2B5EF4-FFF2-40B4-BE49-F238E27FC236}">
                  <a16:creationId xmlns="" xmlns:a16="http://schemas.microsoft.com/office/drawing/2014/main" id="{4DB6031B-C658-4DFE-B2DC-638D5D288204}"/>
                </a:ext>
              </a:extLst>
            </p:cNvPr>
            <p:cNvSpPr/>
            <p:nvPr/>
          </p:nvSpPr>
          <p:spPr>
            <a:xfrm>
              <a:off x="4199624" y="3505444"/>
              <a:ext cx="108000" cy="132188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Rectangle 9">
              <a:extLst>
                <a:ext uri="{FF2B5EF4-FFF2-40B4-BE49-F238E27FC236}">
                  <a16:creationId xmlns="" xmlns:a16="http://schemas.microsoft.com/office/drawing/2014/main" id="{E65A9CDE-6A97-4FEC-A723-770B6BEC20C0}"/>
                </a:ext>
              </a:extLst>
            </p:cNvPr>
            <p:cNvSpPr/>
            <p:nvPr/>
          </p:nvSpPr>
          <p:spPr>
            <a:xfrm>
              <a:off x="2687624" y="3505445"/>
              <a:ext cx="1620000" cy="10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Oval 14">
              <a:extLst>
                <a:ext uri="{FF2B5EF4-FFF2-40B4-BE49-F238E27FC236}">
                  <a16:creationId xmlns="" xmlns:a16="http://schemas.microsoft.com/office/drawing/2014/main" id="{45C3556E-B2E7-4FB3-9A2D-229AF03F34B9}"/>
                </a:ext>
              </a:extLst>
            </p:cNvPr>
            <p:cNvSpPr/>
            <p:nvPr/>
          </p:nvSpPr>
          <p:spPr>
            <a:xfrm>
              <a:off x="2178948" y="3244253"/>
              <a:ext cx="666080" cy="666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42">
            <a:extLst>
              <a:ext uri="{FF2B5EF4-FFF2-40B4-BE49-F238E27FC236}">
                <a16:creationId xmlns="" xmlns:a16="http://schemas.microsoft.com/office/drawing/2014/main" id="{8ADE84BB-0523-45EC-9BF4-6FDFED4F2F8B}"/>
              </a:ext>
            </a:extLst>
          </p:cNvPr>
          <p:cNvGrpSpPr/>
          <p:nvPr/>
        </p:nvGrpSpPr>
        <p:grpSpPr>
          <a:xfrm>
            <a:off x="5642487" y="1231544"/>
            <a:ext cx="926032" cy="4889655"/>
            <a:chOff x="4233358" y="1310278"/>
            <a:chExt cx="666080" cy="3517050"/>
          </a:xfrm>
          <a:gradFill>
            <a:gsLst>
              <a:gs pos="0">
                <a:srgbClr val="85D8DE">
                  <a:lumMod val="70000"/>
                </a:srgbClr>
              </a:gs>
              <a:gs pos="100000">
                <a:srgbClr val="85D8DE">
                  <a:lumMod val="70000"/>
                </a:srgbClr>
              </a:gs>
            </a:gsLst>
            <a:lin ang="5400000" scaled="0"/>
          </a:gradFill>
        </p:grpSpPr>
        <p:sp>
          <p:nvSpPr>
            <p:cNvPr id="14" name="Rectangle 32">
              <a:extLst>
                <a:ext uri="{FF2B5EF4-FFF2-40B4-BE49-F238E27FC236}">
                  <a16:creationId xmlns="" xmlns:a16="http://schemas.microsoft.com/office/drawing/2014/main" id="{07C8093F-9826-470F-961B-EBDC3160E999}"/>
                </a:ext>
              </a:extLst>
            </p:cNvPr>
            <p:cNvSpPr/>
            <p:nvPr/>
          </p:nvSpPr>
          <p:spPr>
            <a:xfrm>
              <a:off x="4512398" y="1586968"/>
              <a:ext cx="108000" cy="32403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Oval 33">
              <a:extLst>
                <a:ext uri="{FF2B5EF4-FFF2-40B4-BE49-F238E27FC236}">
                  <a16:creationId xmlns="" xmlns:a16="http://schemas.microsoft.com/office/drawing/2014/main" id="{D2F67FE3-3FCE-4541-AFF8-F46FB12DF0B8}"/>
                </a:ext>
              </a:extLst>
            </p:cNvPr>
            <p:cNvSpPr/>
            <p:nvPr/>
          </p:nvSpPr>
          <p:spPr>
            <a:xfrm>
              <a:off x="4233358" y="1310278"/>
              <a:ext cx="666080" cy="66608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69C47FE4-54D6-4E28-BD5E-BA617FB37638}"/>
              </a:ext>
            </a:extLst>
          </p:cNvPr>
          <p:cNvSpPr/>
          <p:nvPr/>
        </p:nvSpPr>
        <p:spPr>
          <a:xfrm>
            <a:off x="828789" y="2624222"/>
            <a:ext cx="365635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+mj-lt"/>
              </a:rPr>
              <a:t>Дошкольное образование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/>
              <a:t>(</a:t>
            </a:r>
            <a:r>
              <a:rPr lang="ru-RU" dirty="0" smtClean="0">
                <a:latin typeface="+mj-lt"/>
              </a:rPr>
              <a:t>85</a:t>
            </a:r>
            <a:r>
              <a:rPr lang="ru-RU" sz="1600" dirty="0" smtClean="0"/>
              <a:t> детских дошкольных учреждений) 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2022 </a:t>
            </a:r>
            <a:r>
              <a:rPr lang="ru-RU" dirty="0" smtClean="0"/>
              <a:t>– 797 113 тыс.руб.</a:t>
            </a:r>
          </a:p>
          <a:p>
            <a:pPr algn="ctr"/>
            <a:r>
              <a:rPr lang="ru-RU" dirty="0" smtClean="0">
                <a:solidFill>
                  <a:schemeClr val="accent1"/>
                </a:solidFill>
                <a:latin typeface="+mj-lt"/>
              </a:rPr>
              <a:t> 2023</a:t>
            </a:r>
            <a:r>
              <a:rPr lang="ru-RU" dirty="0" smtClean="0"/>
              <a:t> – 531 441 тыс.руб.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1"/>
                </a:solidFill>
                <a:latin typeface="+mj-lt"/>
              </a:rPr>
              <a:t>2024</a:t>
            </a:r>
            <a:r>
              <a:rPr lang="ru-RU" dirty="0" smtClean="0"/>
              <a:t> – 741 360 тыс.руб.</a:t>
            </a:r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A7C94BE0-7F75-4F15-8CA9-2DEB758D8780}"/>
              </a:ext>
            </a:extLst>
          </p:cNvPr>
          <p:cNvSpPr/>
          <p:nvPr/>
        </p:nvSpPr>
        <p:spPr>
          <a:xfrm>
            <a:off x="7616236" y="5193127"/>
            <a:ext cx="3656358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+mj-lt"/>
              </a:rPr>
              <a:t>Другие  вопросы в области образования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>
                <a:cs typeface="Times New Roman" pitchFamily="18" charset="0"/>
              </a:rPr>
              <a:t>(</a:t>
            </a:r>
            <a:r>
              <a:rPr lang="ru-RU" b="1" dirty="0" smtClean="0">
                <a:latin typeface="+mj-lt"/>
                <a:cs typeface="Times New Roman" pitchFamily="18" charset="0"/>
              </a:rPr>
              <a:t>6</a:t>
            </a:r>
            <a:r>
              <a:rPr lang="ru-RU" sz="1600" b="1" dirty="0" smtClean="0"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учреждений)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 2022</a:t>
            </a:r>
            <a:r>
              <a:rPr lang="ru-RU" sz="1600" dirty="0" smtClean="0">
                <a:cs typeface="Times New Roman" pitchFamily="18" charset="0"/>
              </a:rPr>
              <a:t> – 90 869 тыс.руб.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2023</a:t>
            </a:r>
            <a:r>
              <a:rPr lang="ru-RU" sz="1600" dirty="0" smtClean="0">
                <a:cs typeface="Times New Roman" pitchFamily="18" charset="0"/>
              </a:rPr>
              <a:t> – 61 177 тыс.руб.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 2024</a:t>
            </a:r>
            <a:r>
              <a:rPr lang="ru-RU" sz="1600" dirty="0" smtClean="0">
                <a:solidFill>
                  <a:srgbClr val="8E3432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– 85 342 тыс.руб.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1910FDF1-C6D9-42B5-BBAF-06767D3BEB54}"/>
              </a:ext>
            </a:extLst>
          </p:cNvPr>
          <p:cNvSpPr/>
          <p:nvPr/>
        </p:nvSpPr>
        <p:spPr>
          <a:xfrm>
            <a:off x="845063" y="4924185"/>
            <a:ext cx="365635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+mj-lt"/>
              </a:rPr>
              <a:t>Дополнительное образование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/>
              <a:t>(</a:t>
            </a:r>
            <a:r>
              <a:rPr lang="ru-RU" dirty="0" smtClean="0">
                <a:latin typeface="+mj-lt"/>
              </a:rPr>
              <a:t>19 </a:t>
            </a:r>
            <a:r>
              <a:rPr lang="ru-RU" sz="1600" dirty="0" smtClean="0"/>
              <a:t>учреждений)</a:t>
            </a:r>
            <a:endParaRPr lang="ru-RU" dirty="0" smtClean="0"/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2022</a:t>
            </a:r>
            <a:r>
              <a:rPr lang="ru-RU" sz="1600" dirty="0" smtClean="0">
                <a:solidFill>
                  <a:srgbClr val="8E3432"/>
                </a:solidFill>
                <a:cs typeface="Times New Roman" pitchFamily="18" charset="0"/>
              </a:rPr>
              <a:t> </a:t>
            </a:r>
            <a:r>
              <a:rPr lang="ru-RU" sz="1600" dirty="0" smtClean="0">
                <a:cs typeface="Times New Roman" pitchFamily="18" charset="0"/>
              </a:rPr>
              <a:t>– 802 846 тыс.руб.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2023</a:t>
            </a:r>
            <a:r>
              <a:rPr lang="ru-RU" sz="1600" dirty="0" smtClean="0">
                <a:cs typeface="Times New Roman" pitchFamily="18" charset="0"/>
              </a:rPr>
              <a:t> – 539 094 тыс.руб.</a:t>
            </a:r>
          </a:p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itchFamily="18" charset="0"/>
              </a:rPr>
              <a:t>2024</a:t>
            </a:r>
            <a:r>
              <a:rPr lang="ru-RU" sz="1600" dirty="0" smtClean="0">
                <a:cs typeface="Times New Roman" pitchFamily="18" charset="0"/>
              </a:rPr>
              <a:t> – 751 447 тыс.руб</a:t>
            </a:r>
            <a:r>
              <a:rPr lang="ru-RU" sz="1600" b="1" dirty="0" smtClean="0">
                <a:cs typeface="Times New Roman" pitchFamily="18" charset="0"/>
              </a:rPr>
              <a:t>.</a:t>
            </a:r>
            <a:endParaRPr lang="ru-RU" sz="1600" b="1" dirty="0"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B50BC671-FA85-4521-A2D0-CB68C469446B}"/>
              </a:ext>
            </a:extLst>
          </p:cNvPr>
          <p:cNvSpPr/>
          <p:nvPr/>
        </p:nvSpPr>
        <p:spPr>
          <a:xfrm>
            <a:off x="6539181" y="1025839"/>
            <a:ext cx="3656358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+mj-lt"/>
              </a:rPr>
              <a:t>Общее образование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/>
              <a:t>(</a:t>
            </a:r>
            <a:r>
              <a:rPr lang="ru-RU" dirty="0" smtClean="0">
                <a:latin typeface="+mj-lt"/>
              </a:rPr>
              <a:t>62 </a:t>
            </a:r>
            <a:r>
              <a:rPr lang="ru-RU" sz="1600" dirty="0" smtClean="0"/>
              <a:t>школы)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2022 </a:t>
            </a:r>
            <a:r>
              <a:rPr lang="ru-RU" dirty="0" smtClean="0"/>
              <a:t>– 644 486 тыс. руб.</a:t>
            </a:r>
          </a:p>
          <a:p>
            <a:pPr algn="ctr">
              <a:lnSpc>
                <a:spcPct val="80000"/>
              </a:lnSpc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2023</a:t>
            </a:r>
            <a:r>
              <a:rPr lang="ru-RU" dirty="0" smtClean="0"/>
              <a:t> – 393 949 тыс.руб.</a:t>
            </a:r>
          </a:p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2024 </a:t>
            </a:r>
            <a:r>
              <a:rPr lang="ru-RU" dirty="0" smtClean="0"/>
              <a:t>– 538 327 тыс.руб.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1422F8D2-EFFA-4FB1-8726-22F0046DDB1D}"/>
              </a:ext>
            </a:extLst>
          </p:cNvPr>
          <p:cNvSpPr/>
          <p:nvPr/>
        </p:nvSpPr>
        <p:spPr>
          <a:xfrm>
            <a:off x="7645173" y="3044354"/>
            <a:ext cx="365635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+mj-lt"/>
              </a:rPr>
              <a:t>Молодежная политика</a:t>
            </a:r>
          </a:p>
          <a:p>
            <a:pPr algn="ctr">
              <a:lnSpc>
                <a:spcPct val="80000"/>
              </a:lnSpc>
            </a:pPr>
            <a:r>
              <a:rPr lang="ru-RU" sz="1600" dirty="0" smtClean="0"/>
              <a:t>(</a:t>
            </a:r>
            <a:r>
              <a:rPr lang="ru-RU" dirty="0" smtClean="0">
                <a:latin typeface="+mj-lt"/>
              </a:rPr>
              <a:t>2</a:t>
            </a:r>
            <a:r>
              <a:rPr lang="ru-RU" dirty="0" smtClean="0"/>
              <a:t> </a:t>
            </a:r>
            <a:r>
              <a:rPr lang="ru-RU" sz="1600" dirty="0" smtClean="0"/>
              <a:t>учреждения)</a:t>
            </a:r>
            <a:endParaRPr lang="ru-RU" dirty="0" smtClean="0"/>
          </a:p>
          <a:p>
            <a:pPr algn="ctr"/>
            <a:r>
              <a:rPr lang="ru-RU" dirty="0" smtClean="0">
                <a:solidFill>
                  <a:schemeClr val="accent4"/>
                </a:solidFill>
                <a:latin typeface="+mj-lt"/>
              </a:rPr>
              <a:t>2022 </a:t>
            </a:r>
            <a:r>
              <a:rPr lang="ru-RU" dirty="0" smtClean="0"/>
              <a:t>– 58 972 тыс.руб. </a:t>
            </a:r>
          </a:p>
          <a:p>
            <a:pPr algn="ctr"/>
            <a:r>
              <a:rPr lang="ru-RU" dirty="0" smtClean="0">
                <a:solidFill>
                  <a:schemeClr val="accent4"/>
                </a:solidFill>
                <a:latin typeface="+mj-lt"/>
              </a:rPr>
              <a:t>2023</a:t>
            </a:r>
            <a:r>
              <a:rPr lang="ru-RU" dirty="0" smtClean="0"/>
              <a:t> – 46 331 тыс. руб.</a:t>
            </a:r>
          </a:p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4"/>
                </a:solidFill>
                <a:latin typeface="+mj-lt"/>
              </a:rPr>
              <a:t>2024</a:t>
            </a:r>
            <a:r>
              <a:rPr lang="ru-RU" dirty="0" smtClean="0"/>
              <a:t> – 55 631 тыс. руб.</a:t>
            </a:r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251AA647-E917-4E46-B1F0-28EA7D76FDCC}"/>
              </a:ext>
            </a:extLst>
          </p:cNvPr>
          <p:cNvSpPr/>
          <p:nvPr/>
        </p:nvSpPr>
        <p:spPr>
          <a:xfrm>
            <a:off x="4511100" y="5697535"/>
            <a:ext cx="3188704" cy="318870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FCB7FF-4239-401C-8C45-3ABC681DE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0" hangingPunct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РАСХОДЫ БЮДЖЕТА ГОРОДА КУРСКА НА ОБРАЗОВАНИЕ </a:t>
            </a:r>
            <a:br>
              <a:rPr lang="ru-RU" dirty="0" smtClean="0"/>
            </a:br>
            <a:r>
              <a:rPr lang="ru-RU" sz="2400" b="0" dirty="0" smtClean="0">
                <a:latin typeface="+mn-lt"/>
              </a:rPr>
              <a:t>(без учета финансовой помощи из областного бюджета)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35" name="Group 200"/>
          <p:cNvGrpSpPr/>
          <p:nvPr/>
        </p:nvGrpSpPr>
        <p:grpSpPr>
          <a:xfrm>
            <a:off x="2210828" y="1919708"/>
            <a:ext cx="451689" cy="491798"/>
            <a:chOff x="6429375" y="6118225"/>
            <a:chExt cx="304800" cy="303213"/>
          </a:xfrm>
          <a:solidFill>
            <a:schemeClr val="bg1"/>
          </a:solidFill>
        </p:grpSpPr>
        <p:sp>
          <p:nvSpPr>
            <p:cNvPr id="37" name="Freeform 1527"/>
            <p:cNvSpPr>
              <a:spLocks/>
            </p:cNvSpPr>
            <p:nvPr/>
          </p:nvSpPr>
          <p:spPr bwMode="auto">
            <a:xfrm>
              <a:off x="6429375" y="6392863"/>
              <a:ext cx="28575" cy="28575"/>
            </a:xfrm>
            <a:custGeom>
              <a:avLst/>
              <a:gdLst>
                <a:gd name="T0" fmla="*/ 74 w 326"/>
                <a:gd name="T1" fmla="*/ 0 h 324"/>
                <a:gd name="T2" fmla="*/ 326 w 326"/>
                <a:gd name="T3" fmla="*/ 250 h 324"/>
                <a:gd name="T4" fmla="*/ 0 w 326"/>
                <a:gd name="T5" fmla="*/ 324 h 324"/>
                <a:gd name="T6" fmla="*/ 74 w 32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6" h="324">
                  <a:moveTo>
                    <a:pt x="74" y="0"/>
                  </a:moveTo>
                  <a:lnTo>
                    <a:pt x="326" y="250"/>
                  </a:lnTo>
                  <a:lnTo>
                    <a:pt x="0" y="324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1528"/>
            <p:cNvSpPr>
              <a:spLocks/>
            </p:cNvSpPr>
            <p:nvPr/>
          </p:nvSpPr>
          <p:spPr bwMode="auto">
            <a:xfrm>
              <a:off x="6438900" y="6300788"/>
              <a:ext cx="111125" cy="109538"/>
            </a:xfrm>
            <a:custGeom>
              <a:avLst/>
              <a:gdLst>
                <a:gd name="T0" fmla="*/ 194 w 1253"/>
                <a:gd name="T1" fmla="*/ 0 h 1246"/>
                <a:gd name="T2" fmla="*/ 1253 w 1253"/>
                <a:gd name="T3" fmla="*/ 1053 h 1246"/>
                <a:gd name="T4" fmla="*/ 383 w 1253"/>
                <a:gd name="T5" fmla="*/ 1246 h 1246"/>
                <a:gd name="T6" fmla="*/ 0 w 1253"/>
                <a:gd name="T7" fmla="*/ 866 h 1246"/>
                <a:gd name="T8" fmla="*/ 194 w 1253"/>
                <a:gd name="T9" fmla="*/ 0 h 1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3" h="1246">
                  <a:moveTo>
                    <a:pt x="194" y="0"/>
                  </a:moveTo>
                  <a:lnTo>
                    <a:pt x="1253" y="1053"/>
                  </a:lnTo>
                  <a:lnTo>
                    <a:pt x="383" y="1246"/>
                  </a:lnTo>
                  <a:lnTo>
                    <a:pt x="0" y="866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529"/>
            <p:cNvSpPr>
              <a:spLocks/>
            </p:cNvSpPr>
            <p:nvPr/>
          </p:nvSpPr>
          <p:spPr bwMode="auto">
            <a:xfrm>
              <a:off x="6499225" y="6186488"/>
              <a:ext cx="166688" cy="165100"/>
            </a:xfrm>
            <a:custGeom>
              <a:avLst/>
              <a:gdLst>
                <a:gd name="T0" fmla="*/ 1578 w 1893"/>
                <a:gd name="T1" fmla="*/ 0 h 1882"/>
                <a:gd name="T2" fmla="*/ 1893 w 1893"/>
                <a:gd name="T3" fmla="*/ 312 h 1882"/>
                <a:gd name="T4" fmla="*/ 311 w 1893"/>
                <a:gd name="T5" fmla="*/ 1882 h 1882"/>
                <a:gd name="T6" fmla="*/ 0 w 1893"/>
                <a:gd name="T7" fmla="*/ 1572 h 1882"/>
                <a:gd name="T8" fmla="*/ 1578 w 1893"/>
                <a:gd name="T9" fmla="*/ 0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3" h="1882">
                  <a:moveTo>
                    <a:pt x="1578" y="0"/>
                  </a:moveTo>
                  <a:lnTo>
                    <a:pt x="1893" y="312"/>
                  </a:lnTo>
                  <a:lnTo>
                    <a:pt x="311" y="1882"/>
                  </a:lnTo>
                  <a:lnTo>
                    <a:pt x="0" y="1572"/>
                  </a:lnTo>
                  <a:lnTo>
                    <a:pt x="15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530"/>
            <p:cNvSpPr>
              <a:spLocks/>
            </p:cNvSpPr>
            <p:nvPr/>
          </p:nvSpPr>
          <p:spPr bwMode="auto">
            <a:xfrm>
              <a:off x="6461125" y="6149975"/>
              <a:ext cx="166688" cy="165100"/>
            </a:xfrm>
            <a:custGeom>
              <a:avLst/>
              <a:gdLst>
                <a:gd name="T0" fmla="*/ 1580 w 1892"/>
                <a:gd name="T1" fmla="*/ 0 h 1883"/>
                <a:gd name="T2" fmla="*/ 1892 w 1892"/>
                <a:gd name="T3" fmla="*/ 310 h 1883"/>
                <a:gd name="T4" fmla="*/ 314 w 1892"/>
                <a:gd name="T5" fmla="*/ 1883 h 1883"/>
                <a:gd name="T6" fmla="*/ 0 w 1892"/>
                <a:gd name="T7" fmla="*/ 1572 h 1883"/>
                <a:gd name="T8" fmla="*/ 1580 w 1892"/>
                <a:gd name="T9" fmla="*/ 0 h 1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2" h="1883">
                  <a:moveTo>
                    <a:pt x="1580" y="0"/>
                  </a:moveTo>
                  <a:lnTo>
                    <a:pt x="1892" y="310"/>
                  </a:lnTo>
                  <a:lnTo>
                    <a:pt x="314" y="1883"/>
                  </a:lnTo>
                  <a:lnTo>
                    <a:pt x="0" y="1572"/>
                  </a:lnTo>
                  <a:lnTo>
                    <a:pt x="1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1531"/>
            <p:cNvSpPr>
              <a:spLocks/>
            </p:cNvSpPr>
            <p:nvPr/>
          </p:nvSpPr>
          <p:spPr bwMode="auto">
            <a:xfrm>
              <a:off x="6535738" y="6223000"/>
              <a:ext cx="166688" cy="165100"/>
            </a:xfrm>
            <a:custGeom>
              <a:avLst/>
              <a:gdLst>
                <a:gd name="T0" fmla="*/ 1581 w 1892"/>
                <a:gd name="T1" fmla="*/ 0 h 1882"/>
                <a:gd name="T2" fmla="*/ 1892 w 1892"/>
                <a:gd name="T3" fmla="*/ 311 h 1882"/>
                <a:gd name="T4" fmla="*/ 312 w 1892"/>
                <a:gd name="T5" fmla="*/ 1882 h 1882"/>
                <a:gd name="T6" fmla="*/ 0 w 1892"/>
                <a:gd name="T7" fmla="*/ 1573 h 1882"/>
                <a:gd name="T8" fmla="*/ 1581 w 1892"/>
                <a:gd name="T9" fmla="*/ 0 h 1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2" h="1882">
                  <a:moveTo>
                    <a:pt x="1581" y="0"/>
                  </a:moveTo>
                  <a:lnTo>
                    <a:pt x="1892" y="311"/>
                  </a:lnTo>
                  <a:lnTo>
                    <a:pt x="312" y="1882"/>
                  </a:lnTo>
                  <a:lnTo>
                    <a:pt x="0" y="1573"/>
                  </a:lnTo>
                  <a:lnTo>
                    <a:pt x="15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532"/>
            <p:cNvSpPr>
              <a:spLocks/>
            </p:cNvSpPr>
            <p:nvPr/>
          </p:nvSpPr>
          <p:spPr bwMode="auto">
            <a:xfrm>
              <a:off x="6610350" y="6118225"/>
              <a:ext cx="123825" cy="122238"/>
            </a:xfrm>
            <a:custGeom>
              <a:avLst/>
              <a:gdLst>
                <a:gd name="T0" fmla="*/ 250 w 1395"/>
                <a:gd name="T1" fmla="*/ 0 h 1388"/>
                <a:gd name="T2" fmla="*/ 1395 w 1395"/>
                <a:gd name="T3" fmla="*/ 1139 h 1388"/>
                <a:gd name="T4" fmla="*/ 1144 w 1395"/>
                <a:gd name="T5" fmla="*/ 1388 h 1388"/>
                <a:gd name="T6" fmla="*/ 0 w 1395"/>
                <a:gd name="T7" fmla="*/ 249 h 1388"/>
                <a:gd name="T8" fmla="*/ 250 w 1395"/>
                <a:gd name="T9" fmla="*/ 0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5" h="1388">
                  <a:moveTo>
                    <a:pt x="250" y="0"/>
                  </a:moveTo>
                  <a:lnTo>
                    <a:pt x="1395" y="1139"/>
                  </a:lnTo>
                  <a:lnTo>
                    <a:pt x="1144" y="1388"/>
                  </a:lnTo>
                  <a:lnTo>
                    <a:pt x="0" y="249"/>
                  </a:lnTo>
                  <a:lnTo>
                    <a:pt x="2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" name="Group 482"/>
          <p:cNvGrpSpPr/>
          <p:nvPr/>
        </p:nvGrpSpPr>
        <p:grpSpPr>
          <a:xfrm>
            <a:off x="5862918" y="1407459"/>
            <a:ext cx="493058" cy="457200"/>
            <a:chOff x="9491663" y="1085850"/>
            <a:chExt cx="384175" cy="382588"/>
          </a:xfrm>
          <a:solidFill>
            <a:schemeClr val="bg1"/>
          </a:solidFill>
        </p:grpSpPr>
        <p:sp>
          <p:nvSpPr>
            <p:cNvPr id="45" name="Freeform 246"/>
            <p:cNvSpPr>
              <a:spLocks/>
            </p:cNvSpPr>
            <p:nvPr/>
          </p:nvSpPr>
          <p:spPr bwMode="auto">
            <a:xfrm>
              <a:off x="9491663" y="1222375"/>
              <a:ext cx="384175" cy="246063"/>
            </a:xfrm>
            <a:custGeom>
              <a:avLst/>
              <a:gdLst>
                <a:gd name="T0" fmla="*/ 0 w 3388"/>
                <a:gd name="T1" fmla="*/ 0 h 2172"/>
                <a:gd name="T2" fmla="*/ 1352 w 3388"/>
                <a:gd name="T3" fmla="*/ 592 h 2172"/>
                <a:gd name="T4" fmla="*/ 1352 w 3388"/>
                <a:gd name="T5" fmla="*/ 1021 h 2172"/>
                <a:gd name="T6" fmla="*/ 1355 w 3388"/>
                <a:gd name="T7" fmla="*/ 1042 h 2172"/>
                <a:gd name="T8" fmla="*/ 1362 w 3388"/>
                <a:gd name="T9" fmla="*/ 1062 h 2172"/>
                <a:gd name="T10" fmla="*/ 1374 w 3388"/>
                <a:gd name="T11" fmla="*/ 1079 h 2172"/>
                <a:gd name="T12" fmla="*/ 1388 w 3388"/>
                <a:gd name="T13" fmla="*/ 1093 h 2172"/>
                <a:gd name="T14" fmla="*/ 1406 w 3388"/>
                <a:gd name="T15" fmla="*/ 1105 h 2172"/>
                <a:gd name="T16" fmla="*/ 1425 w 3388"/>
                <a:gd name="T17" fmla="*/ 1112 h 2172"/>
                <a:gd name="T18" fmla="*/ 1447 w 3388"/>
                <a:gd name="T19" fmla="*/ 1115 h 2172"/>
                <a:gd name="T20" fmla="*/ 1941 w 3388"/>
                <a:gd name="T21" fmla="*/ 1115 h 2172"/>
                <a:gd name="T22" fmla="*/ 1963 w 3388"/>
                <a:gd name="T23" fmla="*/ 1112 h 2172"/>
                <a:gd name="T24" fmla="*/ 1982 w 3388"/>
                <a:gd name="T25" fmla="*/ 1105 h 2172"/>
                <a:gd name="T26" fmla="*/ 2000 w 3388"/>
                <a:gd name="T27" fmla="*/ 1093 h 2172"/>
                <a:gd name="T28" fmla="*/ 2014 w 3388"/>
                <a:gd name="T29" fmla="*/ 1079 h 2172"/>
                <a:gd name="T30" fmla="*/ 2026 w 3388"/>
                <a:gd name="T31" fmla="*/ 1062 h 2172"/>
                <a:gd name="T32" fmla="*/ 2033 w 3388"/>
                <a:gd name="T33" fmla="*/ 1042 h 2172"/>
                <a:gd name="T34" fmla="*/ 2036 w 3388"/>
                <a:gd name="T35" fmla="*/ 1021 h 2172"/>
                <a:gd name="T36" fmla="*/ 2036 w 3388"/>
                <a:gd name="T37" fmla="*/ 592 h 2172"/>
                <a:gd name="T38" fmla="*/ 3388 w 3388"/>
                <a:gd name="T39" fmla="*/ 3 h 2172"/>
                <a:gd name="T40" fmla="*/ 3388 w 3388"/>
                <a:gd name="T41" fmla="*/ 2172 h 2172"/>
                <a:gd name="T42" fmla="*/ 0 w 3388"/>
                <a:gd name="T43" fmla="*/ 2172 h 2172"/>
                <a:gd name="T44" fmla="*/ 0 w 3388"/>
                <a:gd name="T45" fmla="*/ 0 h 2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88" h="2172">
                  <a:moveTo>
                    <a:pt x="0" y="0"/>
                  </a:moveTo>
                  <a:lnTo>
                    <a:pt x="1352" y="592"/>
                  </a:lnTo>
                  <a:lnTo>
                    <a:pt x="1352" y="1021"/>
                  </a:lnTo>
                  <a:lnTo>
                    <a:pt x="1355" y="1042"/>
                  </a:lnTo>
                  <a:lnTo>
                    <a:pt x="1362" y="1062"/>
                  </a:lnTo>
                  <a:lnTo>
                    <a:pt x="1374" y="1079"/>
                  </a:lnTo>
                  <a:lnTo>
                    <a:pt x="1388" y="1093"/>
                  </a:lnTo>
                  <a:lnTo>
                    <a:pt x="1406" y="1105"/>
                  </a:lnTo>
                  <a:lnTo>
                    <a:pt x="1425" y="1112"/>
                  </a:lnTo>
                  <a:lnTo>
                    <a:pt x="1447" y="1115"/>
                  </a:lnTo>
                  <a:lnTo>
                    <a:pt x="1941" y="1115"/>
                  </a:lnTo>
                  <a:lnTo>
                    <a:pt x="1963" y="1112"/>
                  </a:lnTo>
                  <a:lnTo>
                    <a:pt x="1982" y="1105"/>
                  </a:lnTo>
                  <a:lnTo>
                    <a:pt x="2000" y="1093"/>
                  </a:lnTo>
                  <a:lnTo>
                    <a:pt x="2014" y="1079"/>
                  </a:lnTo>
                  <a:lnTo>
                    <a:pt x="2026" y="1062"/>
                  </a:lnTo>
                  <a:lnTo>
                    <a:pt x="2033" y="1042"/>
                  </a:lnTo>
                  <a:lnTo>
                    <a:pt x="2036" y="1021"/>
                  </a:lnTo>
                  <a:lnTo>
                    <a:pt x="2036" y="592"/>
                  </a:lnTo>
                  <a:lnTo>
                    <a:pt x="3388" y="3"/>
                  </a:lnTo>
                  <a:lnTo>
                    <a:pt x="3388" y="2172"/>
                  </a:lnTo>
                  <a:lnTo>
                    <a:pt x="0" y="21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247"/>
            <p:cNvSpPr>
              <a:spLocks/>
            </p:cNvSpPr>
            <p:nvPr/>
          </p:nvSpPr>
          <p:spPr bwMode="auto">
            <a:xfrm>
              <a:off x="9609138" y="1085850"/>
              <a:ext cx="149225" cy="63500"/>
            </a:xfrm>
            <a:custGeom>
              <a:avLst/>
              <a:gdLst>
                <a:gd name="T0" fmla="*/ 468 w 1320"/>
                <a:gd name="T1" fmla="*/ 0 h 560"/>
                <a:gd name="T2" fmla="*/ 855 w 1320"/>
                <a:gd name="T3" fmla="*/ 0 h 560"/>
                <a:gd name="T4" fmla="*/ 909 w 1320"/>
                <a:gd name="T5" fmla="*/ 3 h 560"/>
                <a:gd name="T6" fmla="*/ 962 w 1320"/>
                <a:gd name="T7" fmla="*/ 12 h 560"/>
                <a:gd name="T8" fmla="*/ 1012 w 1320"/>
                <a:gd name="T9" fmla="*/ 28 h 560"/>
                <a:gd name="T10" fmla="*/ 1059 w 1320"/>
                <a:gd name="T11" fmla="*/ 47 h 560"/>
                <a:gd name="T12" fmla="*/ 1105 w 1320"/>
                <a:gd name="T13" fmla="*/ 73 h 560"/>
                <a:gd name="T14" fmla="*/ 1146 w 1320"/>
                <a:gd name="T15" fmla="*/ 102 h 560"/>
                <a:gd name="T16" fmla="*/ 1184 w 1320"/>
                <a:gd name="T17" fmla="*/ 137 h 560"/>
                <a:gd name="T18" fmla="*/ 1218 w 1320"/>
                <a:gd name="T19" fmla="*/ 175 h 560"/>
                <a:gd name="T20" fmla="*/ 1248 w 1320"/>
                <a:gd name="T21" fmla="*/ 217 h 560"/>
                <a:gd name="T22" fmla="*/ 1273 w 1320"/>
                <a:gd name="T23" fmla="*/ 262 h 560"/>
                <a:gd name="T24" fmla="*/ 1293 w 1320"/>
                <a:gd name="T25" fmla="*/ 309 h 560"/>
                <a:gd name="T26" fmla="*/ 1308 w 1320"/>
                <a:gd name="T27" fmla="*/ 360 h 560"/>
                <a:gd name="T28" fmla="*/ 1317 w 1320"/>
                <a:gd name="T29" fmla="*/ 412 h 560"/>
                <a:gd name="T30" fmla="*/ 1320 w 1320"/>
                <a:gd name="T31" fmla="*/ 466 h 560"/>
                <a:gd name="T32" fmla="*/ 1320 w 1320"/>
                <a:gd name="T33" fmla="*/ 560 h 560"/>
                <a:gd name="T34" fmla="*/ 1148 w 1320"/>
                <a:gd name="T35" fmla="*/ 560 h 560"/>
                <a:gd name="T36" fmla="*/ 1148 w 1320"/>
                <a:gd name="T37" fmla="*/ 491 h 560"/>
                <a:gd name="T38" fmla="*/ 1145 w 1320"/>
                <a:gd name="T39" fmla="*/ 444 h 560"/>
                <a:gd name="T40" fmla="*/ 1135 w 1320"/>
                <a:gd name="T41" fmla="*/ 399 h 560"/>
                <a:gd name="T42" fmla="*/ 1121 w 1320"/>
                <a:gd name="T43" fmla="*/ 356 h 560"/>
                <a:gd name="T44" fmla="*/ 1100 w 1320"/>
                <a:gd name="T45" fmla="*/ 317 h 560"/>
                <a:gd name="T46" fmla="*/ 1076 w 1320"/>
                <a:gd name="T47" fmla="*/ 280 h 560"/>
                <a:gd name="T48" fmla="*/ 1047 w 1320"/>
                <a:gd name="T49" fmla="*/ 246 h 560"/>
                <a:gd name="T50" fmla="*/ 1014 w 1320"/>
                <a:gd name="T51" fmla="*/ 218 h 560"/>
                <a:gd name="T52" fmla="*/ 977 w 1320"/>
                <a:gd name="T53" fmla="*/ 193 h 560"/>
                <a:gd name="T54" fmla="*/ 937 w 1320"/>
                <a:gd name="T55" fmla="*/ 173 h 560"/>
                <a:gd name="T56" fmla="*/ 895 w 1320"/>
                <a:gd name="T57" fmla="*/ 158 h 560"/>
                <a:gd name="T58" fmla="*/ 851 w 1320"/>
                <a:gd name="T59" fmla="*/ 149 h 560"/>
                <a:gd name="T60" fmla="*/ 804 w 1320"/>
                <a:gd name="T61" fmla="*/ 146 h 560"/>
                <a:gd name="T62" fmla="*/ 518 w 1320"/>
                <a:gd name="T63" fmla="*/ 146 h 560"/>
                <a:gd name="T64" fmla="*/ 471 w 1320"/>
                <a:gd name="T65" fmla="*/ 149 h 560"/>
                <a:gd name="T66" fmla="*/ 426 w 1320"/>
                <a:gd name="T67" fmla="*/ 158 h 560"/>
                <a:gd name="T68" fmla="*/ 384 w 1320"/>
                <a:gd name="T69" fmla="*/ 173 h 560"/>
                <a:gd name="T70" fmla="*/ 344 w 1320"/>
                <a:gd name="T71" fmla="*/ 193 h 560"/>
                <a:gd name="T72" fmla="*/ 307 w 1320"/>
                <a:gd name="T73" fmla="*/ 218 h 560"/>
                <a:gd name="T74" fmla="*/ 274 w 1320"/>
                <a:gd name="T75" fmla="*/ 246 h 560"/>
                <a:gd name="T76" fmla="*/ 244 w 1320"/>
                <a:gd name="T77" fmla="*/ 280 h 560"/>
                <a:gd name="T78" fmla="*/ 220 w 1320"/>
                <a:gd name="T79" fmla="*/ 317 h 560"/>
                <a:gd name="T80" fmla="*/ 199 w 1320"/>
                <a:gd name="T81" fmla="*/ 356 h 560"/>
                <a:gd name="T82" fmla="*/ 185 w 1320"/>
                <a:gd name="T83" fmla="*/ 399 h 560"/>
                <a:gd name="T84" fmla="*/ 175 w 1320"/>
                <a:gd name="T85" fmla="*/ 444 h 560"/>
                <a:gd name="T86" fmla="*/ 172 w 1320"/>
                <a:gd name="T87" fmla="*/ 491 h 560"/>
                <a:gd name="T88" fmla="*/ 173 w 1320"/>
                <a:gd name="T89" fmla="*/ 491 h 560"/>
                <a:gd name="T90" fmla="*/ 173 w 1320"/>
                <a:gd name="T91" fmla="*/ 560 h 560"/>
                <a:gd name="T92" fmla="*/ 0 w 1320"/>
                <a:gd name="T93" fmla="*/ 560 h 560"/>
                <a:gd name="T94" fmla="*/ 0 w 1320"/>
                <a:gd name="T95" fmla="*/ 466 h 560"/>
                <a:gd name="T96" fmla="*/ 3 w 1320"/>
                <a:gd name="T97" fmla="*/ 412 h 560"/>
                <a:gd name="T98" fmla="*/ 12 w 1320"/>
                <a:gd name="T99" fmla="*/ 359 h 560"/>
                <a:gd name="T100" fmla="*/ 28 w 1320"/>
                <a:gd name="T101" fmla="*/ 309 h 560"/>
                <a:gd name="T102" fmla="*/ 48 w 1320"/>
                <a:gd name="T103" fmla="*/ 261 h 560"/>
                <a:gd name="T104" fmla="*/ 73 w 1320"/>
                <a:gd name="T105" fmla="*/ 216 h 560"/>
                <a:gd name="T106" fmla="*/ 104 w 1320"/>
                <a:gd name="T107" fmla="*/ 175 h 560"/>
                <a:gd name="T108" fmla="*/ 137 w 1320"/>
                <a:gd name="T109" fmla="*/ 137 h 560"/>
                <a:gd name="T110" fmla="*/ 175 w 1320"/>
                <a:gd name="T111" fmla="*/ 102 h 560"/>
                <a:gd name="T112" fmla="*/ 217 w 1320"/>
                <a:gd name="T113" fmla="*/ 73 h 560"/>
                <a:gd name="T114" fmla="*/ 263 w 1320"/>
                <a:gd name="T115" fmla="*/ 47 h 560"/>
                <a:gd name="T116" fmla="*/ 311 w 1320"/>
                <a:gd name="T117" fmla="*/ 28 h 560"/>
                <a:gd name="T118" fmla="*/ 361 w 1320"/>
                <a:gd name="T119" fmla="*/ 12 h 560"/>
                <a:gd name="T120" fmla="*/ 414 w 1320"/>
                <a:gd name="T121" fmla="*/ 3 h 560"/>
                <a:gd name="T122" fmla="*/ 468 w 1320"/>
                <a:gd name="T123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20" h="560">
                  <a:moveTo>
                    <a:pt x="468" y="0"/>
                  </a:moveTo>
                  <a:lnTo>
                    <a:pt x="855" y="0"/>
                  </a:lnTo>
                  <a:lnTo>
                    <a:pt x="909" y="3"/>
                  </a:lnTo>
                  <a:lnTo>
                    <a:pt x="962" y="12"/>
                  </a:lnTo>
                  <a:lnTo>
                    <a:pt x="1012" y="28"/>
                  </a:lnTo>
                  <a:lnTo>
                    <a:pt x="1059" y="47"/>
                  </a:lnTo>
                  <a:lnTo>
                    <a:pt x="1105" y="73"/>
                  </a:lnTo>
                  <a:lnTo>
                    <a:pt x="1146" y="102"/>
                  </a:lnTo>
                  <a:lnTo>
                    <a:pt x="1184" y="137"/>
                  </a:lnTo>
                  <a:lnTo>
                    <a:pt x="1218" y="175"/>
                  </a:lnTo>
                  <a:lnTo>
                    <a:pt x="1248" y="217"/>
                  </a:lnTo>
                  <a:lnTo>
                    <a:pt x="1273" y="262"/>
                  </a:lnTo>
                  <a:lnTo>
                    <a:pt x="1293" y="309"/>
                  </a:lnTo>
                  <a:lnTo>
                    <a:pt x="1308" y="360"/>
                  </a:lnTo>
                  <a:lnTo>
                    <a:pt x="1317" y="412"/>
                  </a:lnTo>
                  <a:lnTo>
                    <a:pt x="1320" y="466"/>
                  </a:lnTo>
                  <a:lnTo>
                    <a:pt x="1320" y="560"/>
                  </a:lnTo>
                  <a:lnTo>
                    <a:pt x="1148" y="560"/>
                  </a:lnTo>
                  <a:lnTo>
                    <a:pt x="1148" y="491"/>
                  </a:lnTo>
                  <a:lnTo>
                    <a:pt x="1145" y="444"/>
                  </a:lnTo>
                  <a:lnTo>
                    <a:pt x="1135" y="399"/>
                  </a:lnTo>
                  <a:lnTo>
                    <a:pt x="1121" y="356"/>
                  </a:lnTo>
                  <a:lnTo>
                    <a:pt x="1100" y="317"/>
                  </a:lnTo>
                  <a:lnTo>
                    <a:pt x="1076" y="280"/>
                  </a:lnTo>
                  <a:lnTo>
                    <a:pt x="1047" y="246"/>
                  </a:lnTo>
                  <a:lnTo>
                    <a:pt x="1014" y="218"/>
                  </a:lnTo>
                  <a:lnTo>
                    <a:pt x="977" y="193"/>
                  </a:lnTo>
                  <a:lnTo>
                    <a:pt x="937" y="173"/>
                  </a:lnTo>
                  <a:lnTo>
                    <a:pt x="895" y="158"/>
                  </a:lnTo>
                  <a:lnTo>
                    <a:pt x="851" y="149"/>
                  </a:lnTo>
                  <a:lnTo>
                    <a:pt x="804" y="146"/>
                  </a:lnTo>
                  <a:lnTo>
                    <a:pt x="518" y="146"/>
                  </a:lnTo>
                  <a:lnTo>
                    <a:pt x="471" y="149"/>
                  </a:lnTo>
                  <a:lnTo>
                    <a:pt x="426" y="158"/>
                  </a:lnTo>
                  <a:lnTo>
                    <a:pt x="384" y="173"/>
                  </a:lnTo>
                  <a:lnTo>
                    <a:pt x="344" y="193"/>
                  </a:lnTo>
                  <a:lnTo>
                    <a:pt x="307" y="218"/>
                  </a:lnTo>
                  <a:lnTo>
                    <a:pt x="274" y="246"/>
                  </a:lnTo>
                  <a:lnTo>
                    <a:pt x="244" y="280"/>
                  </a:lnTo>
                  <a:lnTo>
                    <a:pt x="220" y="317"/>
                  </a:lnTo>
                  <a:lnTo>
                    <a:pt x="199" y="356"/>
                  </a:lnTo>
                  <a:lnTo>
                    <a:pt x="185" y="399"/>
                  </a:lnTo>
                  <a:lnTo>
                    <a:pt x="175" y="444"/>
                  </a:lnTo>
                  <a:lnTo>
                    <a:pt x="172" y="491"/>
                  </a:lnTo>
                  <a:lnTo>
                    <a:pt x="173" y="491"/>
                  </a:lnTo>
                  <a:lnTo>
                    <a:pt x="173" y="560"/>
                  </a:lnTo>
                  <a:lnTo>
                    <a:pt x="0" y="560"/>
                  </a:lnTo>
                  <a:lnTo>
                    <a:pt x="0" y="466"/>
                  </a:lnTo>
                  <a:lnTo>
                    <a:pt x="3" y="412"/>
                  </a:lnTo>
                  <a:lnTo>
                    <a:pt x="12" y="359"/>
                  </a:lnTo>
                  <a:lnTo>
                    <a:pt x="28" y="309"/>
                  </a:lnTo>
                  <a:lnTo>
                    <a:pt x="48" y="261"/>
                  </a:lnTo>
                  <a:lnTo>
                    <a:pt x="73" y="216"/>
                  </a:lnTo>
                  <a:lnTo>
                    <a:pt x="104" y="175"/>
                  </a:lnTo>
                  <a:lnTo>
                    <a:pt x="137" y="137"/>
                  </a:lnTo>
                  <a:lnTo>
                    <a:pt x="175" y="102"/>
                  </a:lnTo>
                  <a:lnTo>
                    <a:pt x="217" y="73"/>
                  </a:lnTo>
                  <a:lnTo>
                    <a:pt x="263" y="47"/>
                  </a:lnTo>
                  <a:lnTo>
                    <a:pt x="311" y="28"/>
                  </a:lnTo>
                  <a:lnTo>
                    <a:pt x="361" y="12"/>
                  </a:lnTo>
                  <a:lnTo>
                    <a:pt x="414" y="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248"/>
            <p:cNvSpPr>
              <a:spLocks/>
            </p:cNvSpPr>
            <p:nvPr/>
          </p:nvSpPr>
          <p:spPr bwMode="auto">
            <a:xfrm>
              <a:off x="9491663" y="1169988"/>
              <a:ext cx="384175" cy="112713"/>
            </a:xfrm>
            <a:custGeom>
              <a:avLst/>
              <a:gdLst>
                <a:gd name="T0" fmla="*/ 0 w 3388"/>
                <a:gd name="T1" fmla="*/ 0 h 983"/>
                <a:gd name="T2" fmla="*/ 3388 w 3388"/>
                <a:gd name="T3" fmla="*/ 0 h 983"/>
                <a:gd name="T4" fmla="*/ 3388 w 3388"/>
                <a:gd name="T5" fmla="*/ 252 h 983"/>
                <a:gd name="T6" fmla="*/ 1697 w 3388"/>
                <a:gd name="T7" fmla="*/ 983 h 983"/>
                <a:gd name="T8" fmla="*/ 0 w 3388"/>
                <a:gd name="T9" fmla="*/ 250 h 983"/>
                <a:gd name="T10" fmla="*/ 0 w 3388"/>
                <a:gd name="T11" fmla="*/ 0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88" h="983">
                  <a:moveTo>
                    <a:pt x="0" y="0"/>
                  </a:moveTo>
                  <a:lnTo>
                    <a:pt x="3388" y="0"/>
                  </a:lnTo>
                  <a:lnTo>
                    <a:pt x="3388" y="252"/>
                  </a:lnTo>
                  <a:lnTo>
                    <a:pt x="1697" y="983"/>
                  </a:lnTo>
                  <a:lnTo>
                    <a:pt x="0" y="2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8" name="Group 1359"/>
          <p:cNvGrpSpPr>
            <a:grpSpLocks noChangeAspect="1"/>
          </p:cNvGrpSpPr>
          <p:nvPr/>
        </p:nvGrpSpPr>
        <p:grpSpPr bwMode="auto">
          <a:xfrm>
            <a:off x="9473150" y="2436786"/>
            <a:ext cx="432849" cy="468783"/>
            <a:chOff x="1755" y="215"/>
            <a:chExt cx="265" cy="287"/>
          </a:xfrm>
          <a:solidFill>
            <a:schemeClr val="bg1"/>
          </a:solidFill>
        </p:grpSpPr>
        <p:sp>
          <p:nvSpPr>
            <p:cNvPr id="49" name="Freeform 1361"/>
            <p:cNvSpPr>
              <a:spLocks noEditPoints="1"/>
            </p:cNvSpPr>
            <p:nvPr/>
          </p:nvSpPr>
          <p:spPr bwMode="auto">
            <a:xfrm>
              <a:off x="1755" y="215"/>
              <a:ext cx="164" cy="287"/>
            </a:xfrm>
            <a:custGeom>
              <a:avLst/>
              <a:gdLst>
                <a:gd name="T0" fmla="*/ 117 w 1966"/>
                <a:gd name="T1" fmla="*/ 3191 h 3444"/>
                <a:gd name="T2" fmla="*/ 127 w 1966"/>
                <a:gd name="T3" fmla="*/ 3245 h 3444"/>
                <a:gd name="T4" fmla="*/ 157 w 1966"/>
                <a:gd name="T5" fmla="*/ 3288 h 3444"/>
                <a:gd name="T6" fmla="*/ 201 w 1966"/>
                <a:gd name="T7" fmla="*/ 3318 h 3444"/>
                <a:gd name="T8" fmla="*/ 255 w 1966"/>
                <a:gd name="T9" fmla="*/ 3329 h 3444"/>
                <a:gd name="T10" fmla="*/ 1740 w 1966"/>
                <a:gd name="T11" fmla="*/ 3326 h 3444"/>
                <a:gd name="T12" fmla="*/ 1789 w 1966"/>
                <a:gd name="T13" fmla="*/ 3305 h 3444"/>
                <a:gd name="T14" fmla="*/ 1827 w 1966"/>
                <a:gd name="T15" fmla="*/ 3269 h 3444"/>
                <a:gd name="T16" fmla="*/ 1848 w 1966"/>
                <a:gd name="T17" fmla="*/ 3219 h 3444"/>
                <a:gd name="T18" fmla="*/ 1851 w 1966"/>
                <a:gd name="T19" fmla="*/ 2755 h 3444"/>
                <a:gd name="T20" fmla="*/ 255 w 1966"/>
                <a:gd name="T21" fmla="*/ 115 h 3444"/>
                <a:gd name="T22" fmla="*/ 201 w 1966"/>
                <a:gd name="T23" fmla="*/ 126 h 3444"/>
                <a:gd name="T24" fmla="*/ 157 w 1966"/>
                <a:gd name="T25" fmla="*/ 156 h 3444"/>
                <a:gd name="T26" fmla="*/ 127 w 1966"/>
                <a:gd name="T27" fmla="*/ 199 h 3444"/>
                <a:gd name="T28" fmla="*/ 117 w 1966"/>
                <a:gd name="T29" fmla="*/ 253 h 3444"/>
                <a:gd name="T30" fmla="*/ 1851 w 1966"/>
                <a:gd name="T31" fmla="*/ 344 h 3444"/>
                <a:gd name="T32" fmla="*/ 1848 w 1966"/>
                <a:gd name="T33" fmla="*/ 225 h 3444"/>
                <a:gd name="T34" fmla="*/ 1827 w 1966"/>
                <a:gd name="T35" fmla="*/ 175 h 3444"/>
                <a:gd name="T36" fmla="*/ 1789 w 1966"/>
                <a:gd name="T37" fmla="*/ 139 h 3444"/>
                <a:gd name="T38" fmla="*/ 1740 w 1966"/>
                <a:gd name="T39" fmla="*/ 118 h 3444"/>
                <a:gd name="T40" fmla="*/ 255 w 1966"/>
                <a:gd name="T41" fmla="*/ 115 h 3444"/>
                <a:gd name="T42" fmla="*/ 1711 w 1966"/>
                <a:gd name="T43" fmla="*/ 0 h 3444"/>
                <a:gd name="T44" fmla="*/ 1785 w 1966"/>
                <a:gd name="T45" fmla="*/ 10 h 3444"/>
                <a:gd name="T46" fmla="*/ 1850 w 1966"/>
                <a:gd name="T47" fmla="*/ 41 h 3444"/>
                <a:gd name="T48" fmla="*/ 1904 w 1966"/>
                <a:gd name="T49" fmla="*/ 87 h 3444"/>
                <a:gd name="T50" fmla="*/ 1943 w 1966"/>
                <a:gd name="T51" fmla="*/ 146 h 3444"/>
                <a:gd name="T52" fmla="*/ 1964 w 1966"/>
                <a:gd name="T53" fmla="*/ 215 h 3444"/>
                <a:gd name="T54" fmla="*/ 1966 w 1966"/>
                <a:gd name="T55" fmla="*/ 1263 h 3444"/>
                <a:gd name="T56" fmla="*/ 1955 w 1966"/>
                <a:gd name="T57" fmla="*/ 1296 h 3444"/>
                <a:gd name="T58" fmla="*/ 1927 w 1966"/>
                <a:gd name="T59" fmla="*/ 1317 h 3444"/>
                <a:gd name="T60" fmla="*/ 1890 w 1966"/>
                <a:gd name="T61" fmla="*/ 1317 h 3444"/>
                <a:gd name="T62" fmla="*/ 1862 w 1966"/>
                <a:gd name="T63" fmla="*/ 1296 h 3444"/>
                <a:gd name="T64" fmla="*/ 1851 w 1966"/>
                <a:gd name="T65" fmla="*/ 1263 h 3444"/>
                <a:gd name="T66" fmla="*/ 117 w 1966"/>
                <a:gd name="T67" fmla="*/ 459 h 3444"/>
                <a:gd name="T68" fmla="*/ 1851 w 1966"/>
                <a:gd name="T69" fmla="*/ 2640 h 3444"/>
                <a:gd name="T70" fmla="*/ 1853 w 1966"/>
                <a:gd name="T71" fmla="*/ 1818 h 3444"/>
                <a:gd name="T72" fmla="*/ 1874 w 1966"/>
                <a:gd name="T73" fmla="*/ 1790 h 3444"/>
                <a:gd name="T74" fmla="*/ 1908 w 1966"/>
                <a:gd name="T75" fmla="*/ 1779 h 3444"/>
                <a:gd name="T76" fmla="*/ 1943 w 1966"/>
                <a:gd name="T77" fmla="*/ 1790 h 3444"/>
                <a:gd name="T78" fmla="*/ 1964 w 1966"/>
                <a:gd name="T79" fmla="*/ 1818 h 3444"/>
                <a:gd name="T80" fmla="*/ 1966 w 1966"/>
                <a:gd name="T81" fmla="*/ 3191 h 3444"/>
                <a:gd name="T82" fmla="*/ 1955 w 1966"/>
                <a:gd name="T83" fmla="*/ 3264 h 3444"/>
                <a:gd name="T84" fmla="*/ 1925 w 1966"/>
                <a:gd name="T85" fmla="*/ 3329 h 3444"/>
                <a:gd name="T86" fmla="*/ 1879 w 1966"/>
                <a:gd name="T87" fmla="*/ 3381 h 3444"/>
                <a:gd name="T88" fmla="*/ 1819 w 1966"/>
                <a:gd name="T89" fmla="*/ 3420 h 3444"/>
                <a:gd name="T90" fmla="*/ 1749 w 1966"/>
                <a:gd name="T91" fmla="*/ 3441 h 3444"/>
                <a:gd name="T92" fmla="*/ 255 w 1966"/>
                <a:gd name="T93" fmla="*/ 3444 h 3444"/>
                <a:gd name="T94" fmla="*/ 182 w 1966"/>
                <a:gd name="T95" fmla="*/ 3434 h 3444"/>
                <a:gd name="T96" fmla="*/ 117 w 1966"/>
                <a:gd name="T97" fmla="*/ 3403 h 3444"/>
                <a:gd name="T98" fmla="*/ 63 w 1966"/>
                <a:gd name="T99" fmla="*/ 3357 h 3444"/>
                <a:gd name="T100" fmla="*/ 24 w 1966"/>
                <a:gd name="T101" fmla="*/ 3298 h 3444"/>
                <a:gd name="T102" fmla="*/ 3 w 1966"/>
                <a:gd name="T103" fmla="*/ 3229 h 3444"/>
                <a:gd name="T104" fmla="*/ 0 w 1966"/>
                <a:gd name="T105" fmla="*/ 253 h 3444"/>
                <a:gd name="T106" fmla="*/ 12 w 1966"/>
                <a:gd name="T107" fmla="*/ 180 h 3444"/>
                <a:gd name="T108" fmla="*/ 42 w 1966"/>
                <a:gd name="T109" fmla="*/ 115 h 3444"/>
                <a:gd name="T110" fmla="*/ 88 w 1966"/>
                <a:gd name="T111" fmla="*/ 63 h 3444"/>
                <a:gd name="T112" fmla="*/ 148 w 1966"/>
                <a:gd name="T113" fmla="*/ 24 h 3444"/>
                <a:gd name="T114" fmla="*/ 218 w 1966"/>
                <a:gd name="T115" fmla="*/ 3 h 3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66" h="3444">
                  <a:moveTo>
                    <a:pt x="117" y="2755"/>
                  </a:moveTo>
                  <a:lnTo>
                    <a:pt x="117" y="3191"/>
                  </a:lnTo>
                  <a:lnTo>
                    <a:pt x="119" y="3219"/>
                  </a:lnTo>
                  <a:lnTo>
                    <a:pt x="127" y="3245"/>
                  </a:lnTo>
                  <a:lnTo>
                    <a:pt x="140" y="3269"/>
                  </a:lnTo>
                  <a:lnTo>
                    <a:pt x="157" y="3288"/>
                  </a:lnTo>
                  <a:lnTo>
                    <a:pt x="178" y="3305"/>
                  </a:lnTo>
                  <a:lnTo>
                    <a:pt x="201" y="3318"/>
                  </a:lnTo>
                  <a:lnTo>
                    <a:pt x="227" y="3326"/>
                  </a:lnTo>
                  <a:lnTo>
                    <a:pt x="255" y="3329"/>
                  </a:lnTo>
                  <a:lnTo>
                    <a:pt x="1711" y="3329"/>
                  </a:lnTo>
                  <a:lnTo>
                    <a:pt x="1740" y="3326"/>
                  </a:lnTo>
                  <a:lnTo>
                    <a:pt x="1766" y="3318"/>
                  </a:lnTo>
                  <a:lnTo>
                    <a:pt x="1789" y="3305"/>
                  </a:lnTo>
                  <a:lnTo>
                    <a:pt x="1810" y="3288"/>
                  </a:lnTo>
                  <a:lnTo>
                    <a:pt x="1827" y="3269"/>
                  </a:lnTo>
                  <a:lnTo>
                    <a:pt x="1840" y="3245"/>
                  </a:lnTo>
                  <a:lnTo>
                    <a:pt x="1848" y="3219"/>
                  </a:lnTo>
                  <a:lnTo>
                    <a:pt x="1851" y="3191"/>
                  </a:lnTo>
                  <a:lnTo>
                    <a:pt x="1851" y="2755"/>
                  </a:lnTo>
                  <a:lnTo>
                    <a:pt x="117" y="2755"/>
                  </a:lnTo>
                  <a:close/>
                  <a:moveTo>
                    <a:pt x="255" y="115"/>
                  </a:moveTo>
                  <a:lnTo>
                    <a:pt x="227" y="118"/>
                  </a:lnTo>
                  <a:lnTo>
                    <a:pt x="201" y="126"/>
                  </a:lnTo>
                  <a:lnTo>
                    <a:pt x="178" y="139"/>
                  </a:lnTo>
                  <a:lnTo>
                    <a:pt x="157" y="156"/>
                  </a:lnTo>
                  <a:lnTo>
                    <a:pt x="140" y="175"/>
                  </a:lnTo>
                  <a:lnTo>
                    <a:pt x="127" y="199"/>
                  </a:lnTo>
                  <a:lnTo>
                    <a:pt x="119" y="225"/>
                  </a:lnTo>
                  <a:lnTo>
                    <a:pt x="117" y="253"/>
                  </a:lnTo>
                  <a:lnTo>
                    <a:pt x="117" y="344"/>
                  </a:lnTo>
                  <a:lnTo>
                    <a:pt x="1851" y="344"/>
                  </a:lnTo>
                  <a:lnTo>
                    <a:pt x="1851" y="253"/>
                  </a:lnTo>
                  <a:lnTo>
                    <a:pt x="1848" y="225"/>
                  </a:lnTo>
                  <a:lnTo>
                    <a:pt x="1840" y="199"/>
                  </a:lnTo>
                  <a:lnTo>
                    <a:pt x="1827" y="175"/>
                  </a:lnTo>
                  <a:lnTo>
                    <a:pt x="1810" y="156"/>
                  </a:lnTo>
                  <a:lnTo>
                    <a:pt x="1789" y="139"/>
                  </a:lnTo>
                  <a:lnTo>
                    <a:pt x="1766" y="126"/>
                  </a:lnTo>
                  <a:lnTo>
                    <a:pt x="1740" y="118"/>
                  </a:lnTo>
                  <a:lnTo>
                    <a:pt x="1711" y="115"/>
                  </a:lnTo>
                  <a:lnTo>
                    <a:pt x="255" y="115"/>
                  </a:lnTo>
                  <a:close/>
                  <a:moveTo>
                    <a:pt x="255" y="0"/>
                  </a:moveTo>
                  <a:lnTo>
                    <a:pt x="1711" y="0"/>
                  </a:lnTo>
                  <a:lnTo>
                    <a:pt x="1749" y="3"/>
                  </a:lnTo>
                  <a:lnTo>
                    <a:pt x="1785" y="10"/>
                  </a:lnTo>
                  <a:lnTo>
                    <a:pt x="1819" y="24"/>
                  </a:lnTo>
                  <a:lnTo>
                    <a:pt x="1850" y="41"/>
                  </a:lnTo>
                  <a:lnTo>
                    <a:pt x="1879" y="63"/>
                  </a:lnTo>
                  <a:lnTo>
                    <a:pt x="1904" y="87"/>
                  </a:lnTo>
                  <a:lnTo>
                    <a:pt x="1925" y="115"/>
                  </a:lnTo>
                  <a:lnTo>
                    <a:pt x="1943" y="146"/>
                  </a:lnTo>
                  <a:lnTo>
                    <a:pt x="1955" y="180"/>
                  </a:lnTo>
                  <a:lnTo>
                    <a:pt x="1964" y="215"/>
                  </a:lnTo>
                  <a:lnTo>
                    <a:pt x="1966" y="253"/>
                  </a:lnTo>
                  <a:lnTo>
                    <a:pt x="1966" y="1263"/>
                  </a:lnTo>
                  <a:lnTo>
                    <a:pt x="1964" y="1281"/>
                  </a:lnTo>
                  <a:lnTo>
                    <a:pt x="1955" y="1296"/>
                  </a:lnTo>
                  <a:lnTo>
                    <a:pt x="1943" y="1309"/>
                  </a:lnTo>
                  <a:lnTo>
                    <a:pt x="1927" y="1317"/>
                  </a:lnTo>
                  <a:lnTo>
                    <a:pt x="1908" y="1320"/>
                  </a:lnTo>
                  <a:lnTo>
                    <a:pt x="1890" y="1317"/>
                  </a:lnTo>
                  <a:lnTo>
                    <a:pt x="1874" y="1309"/>
                  </a:lnTo>
                  <a:lnTo>
                    <a:pt x="1862" y="1296"/>
                  </a:lnTo>
                  <a:lnTo>
                    <a:pt x="1853" y="1281"/>
                  </a:lnTo>
                  <a:lnTo>
                    <a:pt x="1851" y="1263"/>
                  </a:lnTo>
                  <a:lnTo>
                    <a:pt x="1851" y="459"/>
                  </a:lnTo>
                  <a:lnTo>
                    <a:pt x="117" y="459"/>
                  </a:lnTo>
                  <a:lnTo>
                    <a:pt x="117" y="2640"/>
                  </a:lnTo>
                  <a:lnTo>
                    <a:pt x="1851" y="2640"/>
                  </a:lnTo>
                  <a:lnTo>
                    <a:pt x="1851" y="1837"/>
                  </a:lnTo>
                  <a:lnTo>
                    <a:pt x="1853" y="1818"/>
                  </a:lnTo>
                  <a:lnTo>
                    <a:pt x="1862" y="1802"/>
                  </a:lnTo>
                  <a:lnTo>
                    <a:pt x="1874" y="1790"/>
                  </a:lnTo>
                  <a:lnTo>
                    <a:pt x="1890" y="1783"/>
                  </a:lnTo>
                  <a:lnTo>
                    <a:pt x="1908" y="1779"/>
                  </a:lnTo>
                  <a:lnTo>
                    <a:pt x="1927" y="1783"/>
                  </a:lnTo>
                  <a:lnTo>
                    <a:pt x="1943" y="1790"/>
                  </a:lnTo>
                  <a:lnTo>
                    <a:pt x="1955" y="1802"/>
                  </a:lnTo>
                  <a:lnTo>
                    <a:pt x="1964" y="1818"/>
                  </a:lnTo>
                  <a:lnTo>
                    <a:pt x="1966" y="1837"/>
                  </a:lnTo>
                  <a:lnTo>
                    <a:pt x="1966" y="3191"/>
                  </a:lnTo>
                  <a:lnTo>
                    <a:pt x="1964" y="3229"/>
                  </a:lnTo>
                  <a:lnTo>
                    <a:pt x="1955" y="3264"/>
                  </a:lnTo>
                  <a:lnTo>
                    <a:pt x="1943" y="3298"/>
                  </a:lnTo>
                  <a:lnTo>
                    <a:pt x="1925" y="3329"/>
                  </a:lnTo>
                  <a:lnTo>
                    <a:pt x="1904" y="3357"/>
                  </a:lnTo>
                  <a:lnTo>
                    <a:pt x="1879" y="3381"/>
                  </a:lnTo>
                  <a:lnTo>
                    <a:pt x="1850" y="3403"/>
                  </a:lnTo>
                  <a:lnTo>
                    <a:pt x="1819" y="3420"/>
                  </a:lnTo>
                  <a:lnTo>
                    <a:pt x="1785" y="3434"/>
                  </a:lnTo>
                  <a:lnTo>
                    <a:pt x="1749" y="3441"/>
                  </a:lnTo>
                  <a:lnTo>
                    <a:pt x="1711" y="3444"/>
                  </a:lnTo>
                  <a:lnTo>
                    <a:pt x="255" y="3444"/>
                  </a:lnTo>
                  <a:lnTo>
                    <a:pt x="218" y="3441"/>
                  </a:lnTo>
                  <a:lnTo>
                    <a:pt x="182" y="3434"/>
                  </a:lnTo>
                  <a:lnTo>
                    <a:pt x="148" y="3420"/>
                  </a:lnTo>
                  <a:lnTo>
                    <a:pt x="117" y="3403"/>
                  </a:lnTo>
                  <a:lnTo>
                    <a:pt x="88" y="3381"/>
                  </a:lnTo>
                  <a:lnTo>
                    <a:pt x="63" y="3357"/>
                  </a:lnTo>
                  <a:lnTo>
                    <a:pt x="42" y="3329"/>
                  </a:lnTo>
                  <a:lnTo>
                    <a:pt x="24" y="3298"/>
                  </a:lnTo>
                  <a:lnTo>
                    <a:pt x="12" y="3264"/>
                  </a:lnTo>
                  <a:lnTo>
                    <a:pt x="3" y="3229"/>
                  </a:lnTo>
                  <a:lnTo>
                    <a:pt x="0" y="3191"/>
                  </a:lnTo>
                  <a:lnTo>
                    <a:pt x="0" y="253"/>
                  </a:lnTo>
                  <a:lnTo>
                    <a:pt x="3" y="215"/>
                  </a:lnTo>
                  <a:lnTo>
                    <a:pt x="12" y="180"/>
                  </a:lnTo>
                  <a:lnTo>
                    <a:pt x="24" y="146"/>
                  </a:lnTo>
                  <a:lnTo>
                    <a:pt x="42" y="115"/>
                  </a:lnTo>
                  <a:lnTo>
                    <a:pt x="63" y="87"/>
                  </a:lnTo>
                  <a:lnTo>
                    <a:pt x="88" y="63"/>
                  </a:lnTo>
                  <a:lnTo>
                    <a:pt x="117" y="41"/>
                  </a:lnTo>
                  <a:lnTo>
                    <a:pt x="148" y="24"/>
                  </a:lnTo>
                  <a:lnTo>
                    <a:pt x="182" y="10"/>
                  </a:lnTo>
                  <a:lnTo>
                    <a:pt x="218" y="3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362"/>
            <p:cNvSpPr>
              <a:spLocks noEditPoints="1"/>
            </p:cNvSpPr>
            <p:nvPr/>
          </p:nvSpPr>
          <p:spPr bwMode="auto">
            <a:xfrm>
              <a:off x="1818" y="449"/>
              <a:ext cx="38" cy="39"/>
            </a:xfrm>
            <a:custGeom>
              <a:avLst/>
              <a:gdLst>
                <a:gd name="T0" fmla="*/ 205 w 463"/>
                <a:gd name="T1" fmla="*/ 118 h 459"/>
                <a:gd name="T2" fmla="*/ 159 w 463"/>
                <a:gd name="T3" fmla="*/ 139 h 459"/>
                <a:gd name="T4" fmla="*/ 128 w 463"/>
                <a:gd name="T5" fmla="*/ 179 h 459"/>
                <a:gd name="T6" fmla="*/ 115 w 463"/>
                <a:gd name="T7" fmla="*/ 229 h 459"/>
                <a:gd name="T8" fmla="*/ 128 w 463"/>
                <a:gd name="T9" fmla="*/ 279 h 459"/>
                <a:gd name="T10" fmla="*/ 159 w 463"/>
                <a:gd name="T11" fmla="*/ 319 h 459"/>
                <a:gd name="T12" fmla="*/ 205 w 463"/>
                <a:gd name="T13" fmla="*/ 341 h 459"/>
                <a:gd name="T14" fmla="*/ 258 w 463"/>
                <a:gd name="T15" fmla="*/ 341 h 459"/>
                <a:gd name="T16" fmla="*/ 303 w 463"/>
                <a:gd name="T17" fmla="*/ 319 h 459"/>
                <a:gd name="T18" fmla="*/ 335 w 463"/>
                <a:gd name="T19" fmla="*/ 279 h 459"/>
                <a:gd name="T20" fmla="*/ 346 w 463"/>
                <a:gd name="T21" fmla="*/ 229 h 459"/>
                <a:gd name="T22" fmla="*/ 335 w 463"/>
                <a:gd name="T23" fmla="*/ 179 h 459"/>
                <a:gd name="T24" fmla="*/ 303 w 463"/>
                <a:gd name="T25" fmla="*/ 139 h 459"/>
                <a:gd name="T26" fmla="*/ 258 w 463"/>
                <a:gd name="T27" fmla="*/ 118 h 459"/>
                <a:gd name="T28" fmla="*/ 232 w 463"/>
                <a:gd name="T29" fmla="*/ 0 h 459"/>
                <a:gd name="T30" fmla="*/ 304 w 463"/>
                <a:gd name="T31" fmla="*/ 11 h 459"/>
                <a:gd name="T32" fmla="*/ 368 w 463"/>
                <a:gd name="T33" fmla="*/ 43 h 459"/>
                <a:gd name="T34" fmla="*/ 418 w 463"/>
                <a:gd name="T35" fmla="*/ 94 h 459"/>
                <a:gd name="T36" fmla="*/ 451 w 463"/>
                <a:gd name="T37" fmla="*/ 156 h 459"/>
                <a:gd name="T38" fmla="*/ 463 w 463"/>
                <a:gd name="T39" fmla="*/ 229 h 459"/>
                <a:gd name="T40" fmla="*/ 451 w 463"/>
                <a:gd name="T41" fmla="*/ 301 h 459"/>
                <a:gd name="T42" fmla="*/ 418 w 463"/>
                <a:gd name="T43" fmla="*/ 365 h 459"/>
                <a:gd name="T44" fmla="*/ 368 w 463"/>
                <a:gd name="T45" fmla="*/ 415 h 459"/>
                <a:gd name="T46" fmla="*/ 304 w 463"/>
                <a:gd name="T47" fmla="*/ 447 h 459"/>
                <a:gd name="T48" fmla="*/ 232 w 463"/>
                <a:gd name="T49" fmla="*/ 459 h 459"/>
                <a:gd name="T50" fmla="*/ 158 w 463"/>
                <a:gd name="T51" fmla="*/ 447 h 459"/>
                <a:gd name="T52" fmla="*/ 95 w 463"/>
                <a:gd name="T53" fmla="*/ 415 h 459"/>
                <a:gd name="T54" fmla="*/ 45 w 463"/>
                <a:gd name="T55" fmla="*/ 365 h 459"/>
                <a:gd name="T56" fmla="*/ 12 w 463"/>
                <a:gd name="T57" fmla="*/ 301 h 459"/>
                <a:gd name="T58" fmla="*/ 0 w 463"/>
                <a:gd name="T59" fmla="*/ 229 h 459"/>
                <a:gd name="T60" fmla="*/ 12 w 463"/>
                <a:gd name="T61" fmla="*/ 156 h 459"/>
                <a:gd name="T62" fmla="*/ 45 w 463"/>
                <a:gd name="T63" fmla="*/ 94 h 459"/>
                <a:gd name="T64" fmla="*/ 95 w 463"/>
                <a:gd name="T65" fmla="*/ 43 h 459"/>
                <a:gd name="T66" fmla="*/ 158 w 463"/>
                <a:gd name="T67" fmla="*/ 11 h 459"/>
                <a:gd name="T68" fmla="*/ 232 w 463"/>
                <a:gd name="T6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3" h="459">
                  <a:moveTo>
                    <a:pt x="232" y="114"/>
                  </a:moveTo>
                  <a:lnTo>
                    <a:pt x="205" y="118"/>
                  </a:lnTo>
                  <a:lnTo>
                    <a:pt x="180" y="126"/>
                  </a:lnTo>
                  <a:lnTo>
                    <a:pt x="159" y="139"/>
                  </a:lnTo>
                  <a:lnTo>
                    <a:pt x="142" y="157"/>
                  </a:lnTo>
                  <a:lnTo>
                    <a:pt x="128" y="179"/>
                  </a:lnTo>
                  <a:lnTo>
                    <a:pt x="118" y="203"/>
                  </a:lnTo>
                  <a:lnTo>
                    <a:pt x="115" y="229"/>
                  </a:lnTo>
                  <a:lnTo>
                    <a:pt x="118" y="255"/>
                  </a:lnTo>
                  <a:lnTo>
                    <a:pt x="128" y="279"/>
                  </a:lnTo>
                  <a:lnTo>
                    <a:pt x="142" y="301"/>
                  </a:lnTo>
                  <a:lnTo>
                    <a:pt x="159" y="319"/>
                  </a:lnTo>
                  <a:lnTo>
                    <a:pt x="180" y="333"/>
                  </a:lnTo>
                  <a:lnTo>
                    <a:pt x="205" y="341"/>
                  </a:lnTo>
                  <a:lnTo>
                    <a:pt x="232" y="344"/>
                  </a:lnTo>
                  <a:lnTo>
                    <a:pt x="258" y="341"/>
                  </a:lnTo>
                  <a:lnTo>
                    <a:pt x="282" y="333"/>
                  </a:lnTo>
                  <a:lnTo>
                    <a:pt x="303" y="319"/>
                  </a:lnTo>
                  <a:lnTo>
                    <a:pt x="321" y="301"/>
                  </a:lnTo>
                  <a:lnTo>
                    <a:pt x="335" y="279"/>
                  </a:lnTo>
                  <a:lnTo>
                    <a:pt x="344" y="255"/>
                  </a:lnTo>
                  <a:lnTo>
                    <a:pt x="346" y="229"/>
                  </a:lnTo>
                  <a:lnTo>
                    <a:pt x="344" y="203"/>
                  </a:lnTo>
                  <a:lnTo>
                    <a:pt x="335" y="179"/>
                  </a:lnTo>
                  <a:lnTo>
                    <a:pt x="321" y="157"/>
                  </a:lnTo>
                  <a:lnTo>
                    <a:pt x="303" y="139"/>
                  </a:lnTo>
                  <a:lnTo>
                    <a:pt x="282" y="126"/>
                  </a:lnTo>
                  <a:lnTo>
                    <a:pt x="258" y="118"/>
                  </a:lnTo>
                  <a:lnTo>
                    <a:pt x="232" y="114"/>
                  </a:lnTo>
                  <a:close/>
                  <a:moveTo>
                    <a:pt x="232" y="0"/>
                  </a:moveTo>
                  <a:lnTo>
                    <a:pt x="269" y="3"/>
                  </a:lnTo>
                  <a:lnTo>
                    <a:pt x="304" y="11"/>
                  </a:lnTo>
                  <a:lnTo>
                    <a:pt x="338" y="26"/>
                  </a:lnTo>
                  <a:lnTo>
                    <a:pt x="368" y="43"/>
                  </a:lnTo>
                  <a:lnTo>
                    <a:pt x="395" y="66"/>
                  </a:lnTo>
                  <a:lnTo>
                    <a:pt x="418" y="94"/>
                  </a:lnTo>
                  <a:lnTo>
                    <a:pt x="437" y="124"/>
                  </a:lnTo>
                  <a:lnTo>
                    <a:pt x="451" y="156"/>
                  </a:lnTo>
                  <a:lnTo>
                    <a:pt x="460" y="192"/>
                  </a:lnTo>
                  <a:lnTo>
                    <a:pt x="463" y="229"/>
                  </a:lnTo>
                  <a:lnTo>
                    <a:pt x="460" y="267"/>
                  </a:lnTo>
                  <a:lnTo>
                    <a:pt x="451" y="301"/>
                  </a:lnTo>
                  <a:lnTo>
                    <a:pt x="437" y="335"/>
                  </a:lnTo>
                  <a:lnTo>
                    <a:pt x="418" y="365"/>
                  </a:lnTo>
                  <a:lnTo>
                    <a:pt x="395" y="392"/>
                  </a:lnTo>
                  <a:lnTo>
                    <a:pt x="368" y="415"/>
                  </a:lnTo>
                  <a:lnTo>
                    <a:pt x="338" y="434"/>
                  </a:lnTo>
                  <a:lnTo>
                    <a:pt x="304" y="447"/>
                  </a:lnTo>
                  <a:lnTo>
                    <a:pt x="269" y="456"/>
                  </a:lnTo>
                  <a:lnTo>
                    <a:pt x="232" y="459"/>
                  </a:lnTo>
                  <a:lnTo>
                    <a:pt x="194" y="456"/>
                  </a:lnTo>
                  <a:lnTo>
                    <a:pt x="158" y="447"/>
                  </a:lnTo>
                  <a:lnTo>
                    <a:pt x="126" y="434"/>
                  </a:lnTo>
                  <a:lnTo>
                    <a:pt x="95" y="415"/>
                  </a:lnTo>
                  <a:lnTo>
                    <a:pt x="68" y="392"/>
                  </a:lnTo>
                  <a:lnTo>
                    <a:pt x="45" y="365"/>
                  </a:lnTo>
                  <a:lnTo>
                    <a:pt x="26" y="335"/>
                  </a:lnTo>
                  <a:lnTo>
                    <a:pt x="12" y="301"/>
                  </a:lnTo>
                  <a:lnTo>
                    <a:pt x="3" y="267"/>
                  </a:lnTo>
                  <a:lnTo>
                    <a:pt x="0" y="229"/>
                  </a:lnTo>
                  <a:lnTo>
                    <a:pt x="3" y="192"/>
                  </a:lnTo>
                  <a:lnTo>
                    <a:pt x="12" y="156"/>
                  </a:lnTo>
                  <a:lnTo>
                    <a:pt x="26" y="124"/>
                  </a:lnTo>
                  <a:lnTo>
                    <a:pt x="45" y="94"/>
                  </a:lnTo>
                  <a:lnTo>
                    <a:pt x="68" y="66"/>
                  </a:lnTo>
                  <a:lnTo>
                    <a:pt x="95" y="43"/>
                  </a:lnTo>
                  <a:lnTo>
                    <a:pt x="126" y="26"/>
                  </a:lnTo>
                  <a:lnTo>
                    <a:pt x="158" y="11"/>
                  </a:lnTo>
                  <a:lnTo>
                    <a:pt x="194" y="3"/>
                  </a:lnTo>
                  <a:lnTo>
                    <a:pt x="2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363"/>
            <p:cNvSpPr>
              <a:spLocks/>
            </p:cNvSpPr>
            <p:nvPr/>
          </p:nvSpPr>
          <p:spPr bwMode="auto">
            <a:xfrm>
              <a:off x="1813" y="229"/>
              <a:ext cx="29" cy="10"/>
            </a:xfrm>
            <a:custGeom>
              <a:avLst/>
              <a:gdLst>
                <a:gd name="T0" fmla="*/ 57 w 346"/>
                <a:gd name="T1" fmla="*/ 0 h 115"/>
                <a:gd name="T2" fmla="*/ 289 w 346"/>
                <a:gd name="T3" fmla="*/ 0 h 115"/>
                <a:gd name="T4" fmla="*/ 307 w 346"/>
                <a:gd name="T5" fmla="*/ 3 h 115"/>
                <a:gd name="T6" fmla="*/ 323 w 346"/>
                <a:gd name="T7" fmla="*/ 12 h 115"/>
                <a:gd name="T8" fmla="*/ 335 w 346"/>
                <a:gd name="T9" fmla="*/ 23 h 115"/>
                <a:gd name="T10" fmla="*/ 344 w 346"/>
                <a:gd name="T11" fmla="*/ 40 h 115"/>
                <a:gd name="T12" fmla="*/ 346 w 346"/>
                <a:gd name="T13" fmla="*/ 58 h 115"/>
                <a:gd name="T14" fmla="*/ 344 w 346"/>
                <a:gd name="T15" fmla="*/ 75 h 115"/>
                <a:gd name="T16" fmla="*/ 335 w 346"/>
                <a:gd name="T17" fmla="*/ 91 h 115"/>
                <a:gd name="T18" fmla="*/ 323 w 346"/>
                <a:gd name="T19" fmla="*/ 104 h 115"/>
                <a:gd name="T20" fmla="*/ 307 w 346"/>
                <a:gd name="T21" fmla="*/ 112 h 115"/>
                <a:gd name="T22" fmla="*/ 289 w 346"/>
                <a:gd name="T23" fmla="*/ 115 h 115"/>
                <a:gd name="T24" fmla="*/ 57 w 346"/>
                <a:gd name="T25" fmla="*/ 115 h 115"/>
                <a:gd name="T26" fmla="*/ 39 w 346"/>
                <a:gd name="T27" fmla="*/ 112 h 115"/>
                <a:gd name="T28" fmla="*/ 23 w 346"/>
                <a:gd name="T29" fmla="*/ 104 h 115"/>
                <a:gd name="T30" fmla="*/ 10 w 346"/>
                <a:gd name="T31" fmla="*/ 91 h 115"/>
                <a:gd name="T32" fmla="*/ 2 w 346"/>
                <a:gd name="T33" fmla="*/ 75 h 115"/>
                <a:gd name="T34" fmla="*/ 0 w 346"/>
                <a:gd name="T35" fmla="*/ 58 h 115"/>
                <a:gd name="T36" fmla="*/ 2 w 346"/>
                <a:gd name="T37" fmla="*/ 40 h 115"/>
                <a:gd name="T38" fmla="*/ 10 w 346"/>
                <a:gd name="T39" fmla="*/ 23 h 115"/>
                <a:gd name="T40" fmla="*/ 23 w 346"/>
                <a:gd name="T41" fmla="*/ 12 h 115"/>
                <a:gd name="T42" fmla="*/ 39 w 346"/>
                <a:gd name="T43" fmla="*/ 3 h 115"/>
                <a:gd name="T44" fmla="*/ 57 w 346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6" h="115">
                  <a:moveTo>
                    <a:pt x="57" y="0"/>
                  </a:moveTo>
                  <a:lnTo>
                    <a:pt x="289" y="0"/>
                  </a:lnTo>
                  <a:lnTo>
                    <a:pt x="307" y="3"/>
                  </a:lnTo>
                  <a:lnTo>
                    <a:pt x="323" y="12"/>
                  </a:lnTo>
                  <a:lnTo>
                    <a:pt x="335" y="23"/>
                  </a:lnTo>
                  <a:lnTo>
                    <a:pt x="344" y="40"/>
                  </a:lnTo>
                  <a:lnTo>
                    <a:pt x="346" y="58"/>
                  </a:lnTo>
                  <a:lnTo>
                    <a:pt x="344" y="75"/>
                  </a:lnTo>
                  <a:lnTo>
                    <a:pt x="335" y="91"/>
                  </a:lnTo>
                  <a:lnTo>
                    <a:pt x="323" y="104"/>
                  </a:lnTo>
                  <a:lnTo>
                    <a:pt x="307" y="112"/>
                  </a:lnTo>
                  <a:lnTo>
                    <a:pt x="289" y="115"/>
                  </a:lnTo>
                  <a:lnTo>
                    <a:pt x="57" y="115"/>
                  </a:lnTo>
                  <a:lnTo>
                    <a:pt x="39" y="112"/>
                  </a:lnTo>
                  <a:lnTo>
                    <a:pt x="23" y="104"/>
                  </a:lnTo>
                  <a:lnTo>
                    <a:pt x="10" y="91"/>
                  </a:lnTo>
                  <a:lnTo>
                    <a:pt x="2" y="75"/>
                  </a:lnTo>
                  <a:lnTo>
                    <a:pt x="0" y="58"/>
                  </a:lnTo>
                  <a:lnTo>
                    <a:pt x="2" y="40"/>
                  </a:lnTo>
                  <a:lnTo>
                    <a:pt x="10" y="23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1364"/>
            <p:cNvSpPr>
              <a:spLocks/>
            </p:cNvSpPr>
            <p:nvPr/>
          </p:nvSpPr>
          <p:spPr bwMode="auto">
            <a:xfrm>
              <a:off x="1846" y="229"/>
              <a:ext cx="15" cy="10"/>
            </a:xfrm>
            <a:custGeom>
              <a:avLst/>
              <a:gdLst>
                <a:gd name="T0" fmla="*/ 59 w 175"/>
                <a:gd name="T1" fmla="*/ 0 h 115"/>
                <a:gd name="T2" fmla="*/ 117 w 175"/>
                <a:gd name="T3" fmla="*/ 0 h 115"/>
                <a:gd name="T4" fmla="*/ 135 w 175"/>
                <a:gd name="T5" fmla="*/ 3 h 115"/>
                <a:gd name="T6" fmla="*/ 151 w 175"/>
                <a:gd name="T7" fmla="*/ 12 h 115"/>
                <a:gd name="T8" fmla="*/ 163 w 175"/>
                <a:gd name="T9" fmla="*/ 23 h 115"/>
                <a:gd name="T10" fmla="*/ 172 w 175"/>
                <a:gd name="T11" fmla="*/ 40 h 115"/>
                <a:gd name="T12" fmla="*/ 175 w 175"/>
                <a:gd name="T13" fmla="*/ 58 h 115"/>
                <a:gd name="T14" fmla="*/ 172 w 175"/>
                <a:gd name="T15" fmla="*/ 75 h 115"/>
                <a:gd name="T16" fmla="*/ 163 w 175"/>
                <a:gd name="T17" fmla="*/ 91 h 115"/>
                <a:gd name="T18" fmla="*/ 151 w 175"/>
                <a:gd name="T19" fmla="*/ 104 h 115"/>
                <a:gd name="T20" fmla="*/ 135 w 175"/>
                <a:gd name="T21" fmla="*/ 112 h 115"/>
                <a:gd name="T22" fmla="*/ 117 w 175"/>
                <a:gd name="T23" fmla="*/ 115 h 115"/>
                <a:gd name="T24" fmla="*/ 59 w 175"/>
                <a:gd name="T25" fmla="*/ 115 h 115"/>
                <a:gd name="T26" fmla="*/ 40 w 175"/>
                <a:gd name="T27" fmla="*/ 112 h 115"/>
                <a:gd name="T28" fmla="*/ 25 w 175"/>
                <a:gd name="T29" fmla="*/ 104 h 115"/>
                <a:gd name="T30" fmla="*/ 12 w 175"/>
                <a:gd name="T31" fmla="*/ 91 h 115"/>
                <a:gd name="T32" fmla="*/ 4 w 175"/>
                <a:gd name="T33" fmla="*/ 75 h 115"/>
                <a:gd name="T34" fmla="*/ 0 w 175"/>
                <a:gd name="T35" fmla="*/ 58 h 115"/>
                <a:gd name="T36" fmla="*/ 4 w 175"/>
                <a:gd name="T37" fmla="*/ 40 h 115"/>
                <a:gd name="T38" fmla="*/ 12 w 175"/>
                <a:gd name="T39" fmla="*/ 23 h 115"/>
                <a:gd name="T40" fmla="*/ 25 w 175"/>
                <a:gd name="T41" fmla="*/ 12 h 115"/>
                <a:gd name="T42" fmla="*/ 40 w 175"/>
                <a:gd name="T43" fmla="*/ 3 h 115"/>
                <a:gd name="T44" fmla="*/ 59 w 175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5" h="115">
                  <a:moveTo>
                    <a:pt x="59" y="0"/>
                  </a:moveTo>
                  <a:lnTo>
                    <a:pt x="117" y="0"/>
                  </a:lnTo>
                  <a:lnTo>
                    <a:pt x="135" y="3"/>
                  </a:lnTo>
                  <a:lnTo>
                    <a:pt x="151" y="12"/>
                  </a:lnTo>
                  <a:lnTo>
                    <a:pt x="163" y="23"/>
                  </a:lnTo>
                  <a:lnTo>
                    <a:pt x="172" y="40"/>
                  </a:lnTo>
                  <a:lnTo>
                    <a:pt x="175" y="58"/>
                  </a:lnTo>
                  <a:lnTo>
                    <a:pt x="172" y="75"/>
                  </a:lnTo>
                  <a:lnTo>
                    <a:pt x="163" y="91"/>
                  </a:lnTo>
                  <a:lnTo>
                    <a:pt x="151" y="104"/>
                  </a:lnTo>
                  <a:lnTo>
                    <a:pt x="135" y="112"/>
                  </a:lnTo>
                  <a:lnTo>
                    <a:pt x="117" y="115"/>
                  </a:lnTo>
                  <a:lnTo>
                    <a:pt x="59" y="115"/>
                  </a:lnTo>
                  <a:lnTo>
                    <a:pt x="40" y="112"/>
                  </a:lnTo>
                  <a:lnTo>
                    <a:pt x="25" y="104"/>
                  </a:lnTo>
                  <a:lnTo>
                    <a:pt x="12" y="91"/>
                  </a:lnTo>
                  <a:lnTo>
                    <a:pt x="4" y="75"/>
                  </a:lnTo>
                  <a:lnTo>
                    <a:pt x="0" y="58"/>
                  </a:lnTo>
                  <a:lnTo>
                    <a:pt x="4" y="40"/>
                  </a:lnTo>
                  <a:lnTo>
                    <a:pt x="12" y="23"/>
                  </a:lnTo>
                  <a:lnTo>
                    <a:pt x="25" y="12"/>
                  </a:lnTo>
                  <a:lnTo>
                    <a:pt x="40" y="3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1365"/>
            <p:cNvSpPr>
              <a:spLocks/>
            </p:cNvSpPr>
            <p:nvPr/>
          </p:nvSpPr>
          <p:spPr bwMode="auto">
            <a:xfrm>
              <a:off x="1827" y="282"/>
              <a:ext cx="193" cy="124"/>
            </a:xfrm>
            <a:custGeom>
              <a:avLst/>
              <a:gdLst>
                <a:gd name="T0" fmla="*/ 752 w 2313"/>
                <a:gd name="T1" fmla="*/ 0 h 1492"/>
                <a:gd name="T2" fmla="*/ 766 w 2313"/>
                <a:gd name="T3" fmla="*/ 2 h 1492"/>
                <a:gd name="T4" fmla="*/ 780 w 2313"/>
                <a:gd name="T5" fmla="*/ 7 h 1492"/>
                <a:gd name="T6" fmla="*/ 792 w 2313"/>
                <a:gd name="T7" fmla="*/ 16 h 1492"/>
                <a:gd name="T8" fmla="*/ 801 w 2313"/>
                <a:gd name="T9" fmla="*/ 29 h 1492"/>
                <a:gd name="T10" fmla="*/ 808 w 2313"/>
                <a:gd name="T11" fmla="*/ 42 h 1492"/>
                <a:gd name="T12" fmla="*/ 809 w 2313"/>
                <a:gd name="T13" fmla="*/ 57 h 1492"/>
                <a:gd name="T14" fmla="*/ 808 w 2313"/>
                <a:gd name="T15" fmla="*/ 72 h 1492"/>
                <a:gd name="T16" fmla="*/ 801 w 2313"/>
                <a:gd name="T17" fmla="*/ 85 h 1492"/>
                <a:gd name="T18" fmla="*/ 792 w 2313"/>
                <a:gd name="T19" fmla="*/ 98 h 1492"/>
                <a:gd name="T20" fmla="*/ 197 w 2313"/>
                <a:gd name="T21" fmla="*/ 688 h 1492"/>
                <a:gd name="T22" fmla="*/ 2254 w 2313"/>
                <a:gd name="T23" fmla="*/ 688 h 1492"/>
                <a:gd name="T24" fmla="*/ 2273 w 2313"/>
                <a:gd name="T25" fmla="*/ 692 h 1492"/>
                <a:gd name="T26" fmla="*/ 2289 w 2313"/>
                <a:gd name="T27" fmla="*/ 700 h 1492"/>
                <a:gd name="T28" fmla="*/ 2301 w 2313"/>
                <a:gd name="T29" fmla="*/ 712 h 1492"/>
                <a:gd name="T30" fmla="*/ 2310 w 2313"/>
                <a:gd name="T31" fmla="*/ 728 h 1492"/>
                <a:gd name="T32" fmla="*/ 2313 w 2313"/>
                <a:gd name="T33" fmla="*/ 746 h 1492"/>
                <a:gd name="T34" fmla="*/ 2310 w 2313"/>
                <a:gd name="T35" fmla="*/ 764 h 1492"/>
                <a:gd name="T36" fmla="*/ 2301 w 2313"/>
                <a:gd name="T37" fmla="*/ 779 h 1492"/>
                <a:gd name="T38" fmla="*/ 2289 w 2313"/>
                <a:gd name="T39" fmla="*/ 792 h 1492"/>
                <a:gd name="T40" fmla="*/ 2273 w 2313"/>
                <a:gd name="T41" fmla="*/ 800 h 1492"/>
                <a:gd name="T42" fmla="*/ 2254 w 2313"/>
                <a:gd name="T43" fmla="*/ 803 h 1492"/>
                <a:gd name="T44" fmla="*/ 197 w 2313"/>
                <a:gd name="T45" fmla="*/ 803 h 1492"/>
                <a:gd name="T46" fmla="*/ 792 w 2313"/>
                <a:gd name="T47" fmla="*/ 1394 h 1492"/>
                <a:gd name="T48" fmla="*/ 801 w 2313"/>
                <a:gd name="T49" fmla="*/ 1406 h 1492"/>
                <a:gd name="T50" fmla="*/ 808 w 2313"/>
                <a:gd name="T51" fmla="*/ 1420 h 1492"/>
                <a:gd name="T52" fmla="*/ 809 w 2313"/>
                <a:gd name="T53" fmla="*/ 1435 h 1492"/>
                <a:gd name="T54" fmla="*/ 808 w 2313"/>
                <a:gd name="T55" fmla="*/ 1449 h 1492"/>
                <a:gd name="T56" fmla="*/ 801 w 2313"/>
                <a:gd name="T57" fmla="*/ 1463 h 1492"/>
                <a:gd name="T58" fmla="*/ 792 w 2313"/>
                <a:gd name="T59" fmla="*/ 1475 h 1492"/>
                <a:gd name="T60" fmla="*/ 780 w 2313"/>
                <a:gd name="T61" fmla="*/ 1485 h 1492"/>
                <a:gd name="T62" fmla="*/ 766 w 2313"/>
                <a:gd name="T63" fmla="*/ 1490 h 1492"/>
                <a:gd name="T64" fmla="*/ 751 w 2313"/>
                <a:gd name="T65" fmla="*/ 1492 h 1492"/>
                <a:gd name="T66" fmla="*/ 737 w 2313"/>
                <a:gd name="T67" fmla="*/ 1490 h 1492"/>
                <a:gd name="T68" fmla="*/ 722 w 2313"/>
                <a:gd name="T69" fmla="*/ 1485 h 1492"/>
                <a:gd name="T70" fmla="*/ 711 w 2313"/>
                <a:gd name="T71" fmla="*/ 1475 h 1492"/>
                <a:gd name="T72" fmla="*/ 17 w 2313"/>
                <a:gd name="T73" fmla="*/ 787 h 1492"/>
                <a:gd name="T74" fmla="*/ 10 w 2313"/>
                <a:gd name="T75" fmla="*/ 778 h 1492"/>
                <a:gd name="T76" fmla="*/ 4 w 2313"/>
                <a:gd name="T77" fmla="*/ 768 h 1492"/>
                <a:gd name="T78" fmla="*/ 0 w 2313"/>
                <a:gd name="T79" fmla="*/ 753 h 1492"/>
                <a:gd name="T80" fmla="*/ 0 w 2313"/>
                <a:gd name="T81" fmla="*/ 738 h 1492"/>
                <a:gd name="T82" fmla="*/ 4 w 2313"/>
                <a:gd name="T83" fmla="*/ 724 h 1492"/>
                <a:gd name="T84" fmla="*/ 10 w 2313"/>
                <a:gd name="T85" fmla="*/ 713 h 1492"/>
                <a:gd name="T86" fmla="*/ 17 w 2313"/>
                <a:gd name="T87" fmla="*/ 705 h 1492"/>
                <a:gd name="T88" fmla="*/ 711 w 2313"/>
                <a:gd name="T89" fmla="*/ 16 h 1492"/>
                <a:gd name="T90" fmla="*/ 722 w 2313"/>
                <a:gd name="T91" fmla="*/ 7 h 1492"/>
                <a:gd name="T92" fmla="*/ 737 w 2313"/>
                <a:gd name="T93" fmla="*/ 2 h 1492"/>
                <a:gd name="T94" fmla="*/ 752 w 2313"/>
                <a:gd name="T95" fmla="*/ 0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13" h="1492">
                  <a:moveTo>
                    <a:pt x="752" y="0"/>
                  </a:moveTo>
                  <a:lnTo>
                    <a:pt x="766" y="2"/>
                  </a:lnTo>
                  <a:lnTo>
                    <a:pt x="780" y="7"/>
                  </a:lnTo>
                  <a:lnTo>
                    <a:pt x="792" y="16"/>
                  </a:lnTo>
                  <a:lnTo>
                    <a:pt x="801" y="29"/>
                  </a:lnTo>
                  <a:lnTo>
                    <a:pt x="808" y="42"/>
                  </a:lnTo>
                  <a:lnTo>
                    <a:pt x="809" y="57"/>
                  </a:lnTo>
                  <a:lnTo>
                    <a:pt x="808" y="72"/>
                  </a:lnTo>
                  <a:lnTo>
                    <a:pt x="801" y="85"/>
                  </a:lnTo>
                  <a:lnTo>
                    <a:pt x="792" y="98"/>
                  </a:lnTo>
                  <a:lnTo>
                    <a:pt x="197" y="688"/>
                  </a:lnTo>
                  <a:lnTo>
                    <a:pt x="2254" y="688"/>
                  </a:lnTo>
                  <a:lnTo>
                    <a:pt x="2273" y="692"/>
                  </a:lnTo>
                  <a:lnTo>
                    <a:pt x="2289" y="700"/>
                  </a:lnTo>
                  <a:lnTo>
                    <a:pt x="2301" y="712"/>
                  </a:lnTo>
                  <a:lnTo>
                    <a:pt x="2310" y="728"/>
                  </a:lnTo>
                  <a:lnTo>
                    <a:pt x="2313" y="746"/>
                  </a:lnTo>
                  <a:lnTo>
                    <a:pt x="2310" y="764"/>
                  </a:lnTo>
                  <a:lnTo>
                    <a:pt x="2301" y="779"/>
                  </a:lnTo>
                  <a:lnTo>
                    <a:pt x="2289" y="792"/>
                  </a:lnTo>
                  <a:lnTo>
                    <a:pt x="2273" y="800"/>
                  </a:lnTo>
                  <a:lnTo>
                    <a:pt x="2254" y="803"/>
                  </a:lnTo>
                  <a:lnTo>
                    <a:pt x="197" y="803"/>
                  </a:lnTo>
                  <a:lnTo>
                    <a:pt x="792" y="1394"/>
                  </a:lnTo>
                  <a:lnTo>
                    <a:pt x="801" y="1406"/>
                  </a:lnTo>
                  <a:lnTo>
                    <a:pt x="808" y="1420"/>
                  </a:lnTo>
                  <a:lnTo>
                    <a:pt x="809" y="1435"/>
                  </a:lnTo>
                  <a:lnTo>
                    <a:pt x="808" y="1449"/>
                  </a:lnTo>
                  <a:lnTo>
                    <a:pt x="801" y="1463"/>
                  </a:lnTo>
                  <a:lnTo>
                    <a:pt x="792" y="1475"/>
                  </a:lnTo>
                  <a:lnTo>
                    <a:pt x="780" y="1485"/>
                  </a:lnTo>
                  <a:lnTo>
                    <a:pt x="766" y="1490"/>
                  </a:lnTo>
                  <a:lnTo>
                    <a:pt x="751" y="1492"/>
                  </a:lnTo>
                  <a:lnTo>
                    <a:pt x="737" y="1490"/>
                  </a:lnTo>
                  <a:lnTo>
                    <a:pt x="722" y="1485"/>
                  </a:lnTo>
                  <a:lnTo>
                    <a:pt x="711" y="1475"/>
                  </a:lnTo>
                  <a:lnTo>
                    <a:pt x="17" y="787"/>
                  </a:lnTo>
                  <a:lnTo>
                    <a:pt x="10" y="778"/>
                  </a:lnTo>
                  <a:lnTo>
                    <a:pt x="4" y="768"/>
                  </a:lnTo>
                  <a:lnTo>
                    <a:pt x="0" y="753"/>
                  </a:lnTo>
                  <a:lnTo>
                    <a:pt x="0" y="738"/>
                  </a:lnTo>
                  <a:lnTo>
                    <a:pt x="4" y="724"/>
                  </a:lnTo>
                  <a:lnTo>
                    <a:pt x="10" y="713"/>
                  </a:lnTo>
                  <a:lnTo>
                    <a:pt x="17" y="705"/>
                  </a:lnTo>
                  <a:lnTo>
                    <a:pt x="711" y="16"/>
                  </a:lnTo>
                  <a:lnTo>
                    <a:pt x="722" y="7"/>
                  </a:lnTo>
                  <a:lnTo>
                    <a:pt x="737" y="2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4" name="Freeform 430"/>
          <p:cNvSpPr>
            <a:spLocks noEditPoints="1"/>
          </p:cNvSpPr>
          <p:nvPr/>
        </p:nvSpPr>
        <p:spPr bwMode="auto">
          <a:xfrm>
            <a:off x="2994089" y="4205922"/>
            <a:ext cx="484215" cy="357114"/>
          </a:xfrm>
          <a:custGeom>
            <a:avLst/>
            <a:gdLst>
              <a:gd name="T0" fmla="*/ 2641 w 3331"/>
              <a:gd name="T1" fmla="*/ 529 h 2704"/>
              <a:gd name="T2" fmla="*/ 2597 w 3331"/>
              <a:gd name="T3" fmla="*/ 760 h 2704"/>
              <a:gd name="T4" fmla="*/ 2523 w 3331"/>
              <a:gd name="T5" fmla="*/ 995 h 2704"/>
              <a:gd name="T6" fmla="*/ 2433 w 3331"/>
              <a:gd name="T7" fmla="*/ 1191 h 2704"/>
              <a:gd name="T8" fmla="*/ 2596 w 3331"/>
              <a:gd name="T9" fmla="*/ 1166 h 2704"/>
              <a:gd name="T10" fmla="*/ 2738 w 3331"/>
              <a:gd name="T11" fmla="*/ 1105 h 2704"/>
              <a:gd name="T12" fmla="*/ 2859 w 3331"/>
              <a:gd name="T13" fmla="*/ 1008 h 2704"/>
              <a:gd name="T14" fmla="*/ 2956 w 3331"/>
              <a:gd name="T15" fmla="*/ 877 h 2704"/>
              <a:gd name="T16" fmla="*/ 3024 w 3331"/>
              <a:gd name="T17" fmla="*/ 733 h 2704"/>
              <a:gd name="T18" fmla="*/ 3069 w 3331"/>
              <a:gd name="T19" fmla="*/ 589 h 2704"/>
              <a:gd name="T20" fmla="*/ 3096 w 3331"/>
              <a:gd name="T21" fmla="*/ 459 h 2704"/>
              <a:gd name="T22" fmla="*/ 2657 w 3331"/>
              <a:gd name="T23" fmla="*/ 385 h 2704"/>
              <a:gd name="T24" fmla="*/ 236 w 3331"/>
              <a:gd name="T25" fmla="*/ 459 h 2704"/>
              <a:gd name="T26" fmla="*/ 262 w 3331"/>
              <a:gd name="T27" fmla="*/ 589 h 2704"/>
              <a:gd name="T28" fmla="*/ 307 w 3331"/>
              <a:gd name="T29" fmla="*/ 733 h 2704"/>
              <a:gd name="T30" fmla="*/ 375 w 3331"/>
              <a:gd name="T31" fmla="*/ 877 h 2704"/>
              <a:gd name="T32" fmla="*/ 472 w 3331"/>
              <a:gd name="T33" fmla="*/ 1008 h 2704"/>
              <a:gd name="T34" fmla="*/ 594 w 3331"/>
              <a:gd name="T35" fmla="*/ 1105 h 2704"/>
              <a:gd name="T36" fmla="*/ 735 w 3331"/>
              <a:gd name="T37" fmla="*/ 1166 h 2704"/>
              <a:gd name="T38" fmla="*/ 899 w 3331"/>
              <a:gd name="T39" fmla="*/ 1191 h 2704"/>
              <a:gd name="T40" fmla="*/ 808 w 3331"/>
              <a:gd name="T41" fmla="*/ 995 h 2704"/>
              <a:gd name="T42" fmla="*/ 734 w 3331"/>
              <a:gd name="T43" fmla="*/ 760 h 2704"/>
              <a:gd name="T44" fmla="*/ 691 w 3331"/>
              <a:gd name="T45" fmla="*/ 529 h 2704"/>
              <a:gd name="T46" fmla="*/ 225 w 3331"/>
              <a:gd name="T47" fmla="*/ 385 h 2704"/>
              <a:gd name="T48" fmla="*/ 2668 w 3331"/>
              <a:gd name="T49" fmla="*/ 0 h 2704"/>
              <a:gd name="T50" fmla="*/ 2669 w 3331"/>
              <a:gd name="T51" fmla="*/ 27 h 2704"/>
              <a:gd name="T52" fmla="*/ 2670 w 3331"/>
              <a:gd name="T53" fmla="*/ 98 h 2704"/>
              <a:gd name="T54" fmla="*/ 3331 w 3331"/>
              <a:gd name="T55" fmla="*/ 167 h 2704"/>
              <a:gd name="T56" fmla="*/ 3331 w 3331"/>
              <a:gd name="T57" fmla="*/ 297 h 2704"/>
              <a:gd name="T58" fmla="*/ 3326 w 3331"/>
              <a:gd name="T59" fmla="*/ 370 h 2704"/>
              <a:gd name="T60" fmla="*/ 3313 w 3331"/>
              <a:gd name="T61" fmla="*/ 486 h 2704"/>
              <a:gd name="T62" fmla="*/ 3283 w 3331"/>
              <a:gd name="T63" fmla="*/ 631 h 2704"/>
              <a:gd name="T64" fmla="*/ 3235 w 3331"/>
              <a:gd name="T65" fmla="*/ 793 h 2704"/>
              <a:gd name="T66" fmla="*/ 3160 w 3331"/>
              <a:gd name="T67" fmla="*/ 958 h 2704"/>
              <a:gd name="T68" fmla="*/ 3055 w 3331"/>
              <a:gd name="T69" fmla="*/ 1115 h 2704"/>
              <a:gd name="T70" fmla="*/ 2913 w 3331"/>
              <a:gd name="T71" fmla="*/ 1250 h 2704"/>
              <a:gd name="T72" fmla="*/ 2742 w 3331"/>
              <a:gd name="T73" fmla="*/ 1347 h 2704"/>
              <a:gd name="T74" fmla="*/ 2546 w 3331"/>
              <a:gd name="T75" fmla="*/ 1399 h 2704"/>
              <a:gd name="T76" fmla="*/ 2352 w 3331"/>
              <a:gd name="T77" fmla="*/ 1408 h 2704"/>
              <a:gd name="T78" fmla="*/ 2201 w 3331"/>
              <a:gd name="T79" fmla="*/ 1524 h 2704"/>
              <a:gd name="T80" fmla="*/ 2041 w 3331"/>
              <a:gd name="T81" fmla="*/ 1666 h 2704"/>
              <a:gd name="T82" fmla="*/ 1864 w 3331"/>
              <a:gd name="T83" fmla="*/ 1758 h 2704"/>
              <a:gd name="T84" fmla="*/ 2345 w 3331"/>
              <a:gd name="T85" fmla="*/ 2535 h 2704"/>
              <a:gd name="T86" fmla="*/ 827 w 3331"/>
              <a:gd name="T87" fmla="*/ 2704 h 2704"/>
              <a:gd name="T88" fmla="*/ 986 w 3331"/>
              <a:gd name="T89" fmla="*/ 2236 h 2704"/>
              <a:gd name="T90" fmla="*/ 1407 w 3331"/>
              <a:gd name="T91" fmla="*/ 1733 h 2704"/>
              <a:gd name="T92" fmla="*/ 1235 w 3331"/>
              <a:gd name="T93" fmla="*/ 1624 h 2704"/>
              <a:gd name="T94" fmla="*/ 1079 w 3331"/>
              <a:gd name="T95" fmla="*/ 1467 h 2704"/>
              <a:gd name="T96" fmla="*/ 928 w 3331"/>
              <a:gd name="T97" fmla="*/ 1409 h 2704"/>
              <a:gd name="T98" fmla="*/ 717 w 3331"/>
              <a:gd name="T99" fmla="*/ 1387 h 2704"/>
              <a:gd name="T100" fmla="*/ 529 w 3331"/>
              <a:gd name="T101" fmla="*/ 1319 h 2704"/>
              <a:gd name="T102" fmla="*/ 366 w 3331"/>
              <a:gd name="T103" fmla="*/ 1208 h 2704"/>
              <a:gd name="T104" fmla="*/ 238 w 3331"/>
              <a:gd name="T105" fmla="*/ 1064 h 2704"/>
              <a:gd name="T106" fmla="*/ 143 w 3331"/>
              <a:gd name="T107" fmla="*/ 903 h 2704"/>
              <a:gd name="T108" fmla="*/ 78 w 3331"/>
              <a:gd name="T109" fmla="*/ 738 h 2704"/>
              <a:gd name="T110" fmla="*/ 36 w 3331"/>
              <a:gd name="T111" fmla="*/ 581 h 2704"/>
              <a:gd name="T112" fmla="*/ 12 w 3331"/>
              <a:gd name="T113" fmla="*/ 443 h 2704"/>
              <a:gd name="T114" fmla="*/ 2 w 3331"/>
              <a:gd name="T115" fmla="*/ 340 h 2704"/>
              <a:gd name="T116" fmla="*/ 0 w 3331"/>
              <a:gd name="T117" fmla="*/ 283 h 2704"/>
              <a:gd name="T118" fmla="*/ 661 w 3331"/>
              <a:gd name="T119" fmla="*/ 167 h 2704"/>
              <a:gd name="T120" fmla="*/ 661 w 3331"/>
              <a:gd name="T121" fmla="*/ 69 h 2704"/>
              <a:gd name="T122" fmla="*/ 662 w 3331"/>
              <a:gd name="T123" fmla="*/ 12 h 2704"/>
              <a:gd name="T124" fmla="*/ 1661 w 3331"/>
              <a:gd name="T125" fmla="*/ 0 h 2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31" h="2704">
                <a:moveTo>
                  <a:pt x="2657" y="385"/>
                </a:moveTo>
                <a:lnTo>
                  <a:pt x="2650" y="456"/>
                </a:lnTo>
                <a:lnTo>
                  <a:pt x="2641" y="529"/>
                </a:lnTo>
                <a:lnTo>
                  <a:pt x="2630" y="604"/>
                </a:lnTo>
                <a:lnTo>
                  <a:pt x="2614" y="682"/>
                </a:lnTo>
                <a:lnTo>
                  <a:pt x="2597" y="760"/>
                </a:lnTo>
                <a:lnTo>
                  <a:pt x="2577" y="840"/>
                </a:lnTo>
                <a:lnTo>
                  <a:pt x="2552" y="918"/>
                </a:lnTo>
                <a:lnTo>
                  <a:pt x="2523" y="995"/>
                </a:lnTo>
                <a:lnTo>
                  <a:pt x="2492" y="1072"/>
                </a:lnTo>
                <a:lnTo>
                  <a:pt x="2462" y="1132"/>
                </a:lnTo>
                <a:lnTo>
                  <a:pt x="2433" y="1191"/>
                </a:lnTo>
                <a:lnTo>
                  <a:pt x="2489" y="1187"/>
                </a:lnTo>
                <a:lnTo>
                  <a:pt x="2544" y="1178"/>
                </a:lnTo>
                <a:lnTo>
                  <a:pt x="2596" y="1166"/>
                </a:lnTo>
                <a:lnTo>
                  <a:pt x="2645" y="1150"/>
                </a:lnTo>
                <a:lnTo>
                  <a:pt x="2693" y="1130"/>
                </a:lnTo>
                <a:lnTo>
                  <a:pt x="2738" y="1105"/>
                </a:lnTo>
                <a:lnTo>
                  <a:pt x="2780" y="1078"/>
                </a:lnTo>
                <a:lnTo>
                  <a:pt x="2819" y="1045"/>
                </a:lnTo>
                <a:lnTo>
                  <a:pt x="2859" y="1008"/>
                </a:lnTo>
                <a:lnTo>
                  <a:pt x="2895" y="967"/>
                </a:lnTo>
                <a:lnTo>
                  <a:pt x="2927" y="923"/>
                </a:lnTo>
                <a:lnTo>
                  <a:pt x="2956" y="877"/>
                </a:lnTo>
                <a:lnTo>
                  <a:pt x="2981" y="830"/>
                </a:lnTo>
                <a:lnTo>
                  <a:pt x="3005" y="781"/>
                </a:lnTo>
                <a:lnTo>
                  <a:pt x="3024" y="733"/>
                </a:lnTo>
                <a:lnTo>
                  <a:pt x="3042" y="685"/>
                </a:lnTo>
                <a:lnTo>
                  <a:pt x="3057" y="636"/>
                </a:lnTo>
                <a:lnTo>
                  <a:pt x="3069" y="589"/>
                </a:lnTo>
                <a:lnTo>
                  <a:pt x="3080" y="543"/>
                </a:lnTo>
                <a:lnTo>
                  <a:pt x="3089" y="499"/>
                </a:lnTo>
                <a:lnTo>
                  <a:pt x="3096" y="459"/>
                </a:lnTo>
                <a:lnTo>
                  <a:pt x="3102" y="420"/>
                </a:lnTo>
                <a:lnTo>
                  <a:pt x="3106" y="385"/>
                </a:lnTo>
                <a:lnTo>
                  <a:pt x="2657" y="385"/>
                </a:lnTo>
                <a:close/>
                <a:moveTo>
                  <a:pt x="225" y="385"/>
                </a:moveTo>
                <a:lnTo>
                  <a:pt x="230" y="420"/>
                </a:lnTo>
                <a:lnTo>
                  <a:pt x="236" y="459"/>
                </a:lnTo>
                <a:lnTo>
                  <a:pt x="243" y="499"/>
                </a:lnTo>
                <a:lnTo>
                  <a:pt x="251" y="543"/>
                </a:lnTo>
                <a:lnTo>
                  <a:pt x="262" y="589"/>
                </a:lnTo>
                <a:lnTo>
                  <a:pt x="274" y="636"/>
                </a:lnTo>
                <a:lnTo>
                  <a:pt x="290" y="685"/>
                </a:lnTo>
                <a:lnTo>
                  <a:pt x="307" y="733"/>
                </a:lnTo>
                <a:lnTo>
                  <a:pt x="327" y="781"/>
                </a:lnTo>
                <a:lnTo>
                  <a:pt x="350" y="830"/>
                </a:lnTo>
                <a:lnTo>
                  <a:pt x="375" y="877"/>
                </a:lnTo>
                <a:lnTo>
                  <a:pt x="404" y="923"/>
                </a:lnTo>
                <a:lnTo>
                  <a:pt x="437" y="967"/>
                </a:lnTo>
                <a:lnTo>
                  <a:pt x="472" y="1008"/>
                </a:lnTo>
                <a:lnTo>
                  <a:pt x="512" y="1045"/>
                </a:lnTo>
                <a:lnTo>
                  <a:pt x="552" y="1078"/>
                </a:lnTo>
                <a:lnTo>
                  <a:pt x="594" y="1105"/>
                </a:lnTo>
                <a:lnTo>
                  <a:pt x="639" y="1130"/>
                </a:lnTo>
                <a:lnTo>
                  <a:pt x="686" y="1150"/>
                </a:lnTo>
                <a:lnTo>
                  <a:pt x="735" y="1166"/>
                </a:lnTo>
                <a:lnTo>
                  <a:pt x="787" y="1178"/>
                </a:lnTo>
                <a:lnTo>
                  <a:pt x="843" y="1187"/>
                </a:lnTo>
                <a:lnTo>
                  <a:pt x="899" y="1191"/>
                </a:lnTo>
                <a:lnTo>
                  <a:pt x="869" y="1132"/>
                </a:lnTo>
                <a:lnTo>
                  <a:pt x="839" y="1072"/>
                </a:lnTo>
                <a:lnTo>
                  <a:pt x="808" y="995"/>
                </a:lnTo>
                <a:lnTo>
                  <a:pt x="779" y="918"/>
                </a:lnTo>
                <a:lnTo>
                  <a:pt x="755" y="840"/>
                </a:lnTo>
                <a:lnTo>
                  <a:pt x="734" y="760"/>
                </a:lnTo>
                <a:lnTo>
                  <a:pt x="717" y="682"/>
                </a:lnTo>
                <a:lnTo>
                  <a:pt x="703" y="604"/>
                </a:lnTo>
                <a:lnTo>
                  <a:pt x="691" y="529"/>
                </a:lnTo>
                <a:lnTo>
                  <a:pt x="681" y="456"/>
                </a:lnTo>
                <a:lnTo>
                  <a:pt x="674" y="385"/>
                </a:lnTo>
                <a:lnTo>
                  <a:pt x="225" y="385"/>
                </a:lnTo>
                <a:close/>
                <a:moveTo>
                  <a:pt x="1661" y="0"/>
                </a:moveTo>
                <a:lnTo>
                  <a:pt x="1671" y="0"/>
                </a:lnTo>
                <a:lnTo>
                  <a:pt x="2668" y="0"/>
                </a:lnTo>
                <a:lnTo>
                  <a:pt x="2668" y="3"/>
                </a:lnTo>
                <a:lnTo>
                  <a:pt x="2669" y="12"/>
                </a:lnTo>
                <a:lnTo>
                  <a:pt x="2669" y="27"/>
                </a:lnTo>
                <a:lnTo>
                  <a:pt x="2670" y="46"/>
                </a:lnTo>
                <a:lnTo>
                  <a:pt x="2670" y="69"/>
                </a:lnTo>
                <a:lnTo>
                  <a:pt x="2670" y="98"/>
                </a:lnTo>
                <a:lnTo>
                  <a:pt x="2670" y="131"/>
                </a:lnTo>
                <a:lnTo>
                  <a:pt x="2670" y="167"/>
                </a:lnTo>
                <a:lnTo>
                  <a:pt x="3331" y="167"/>
                </a:lnTo>
                <a:lnTo>
                  <a:pt x="3331" y="276"/>
                </a:lnTo>
                <a:lnTo>
                  <a:pt x="3331" y="283"/>
                </a:lnTo>
                <a:lnTo>
                  <a:pt x="3331" y="297"/>
                </a:lnTo>
                <a:lnTo>
                  <a:pt x="3330" y="316"/>
                </a:lnTo>
                <a:lnTo>
                  <a:pt x="3328" y="340"/>
                </a:lnTo>
                <a:lnTo>
                  <a:pt x="3326" y="370"/>
                </a:lnTo>
                <a:lnTo>
                  <a:pt x="3323" y="405"/>
                </a:lnTo>
                <a:lnTo>
                  <a:pt x="3319" y="443"/>
                </a:lnTo>
                <a:lnTo>
                  <a:pt x="3313" y="486"/>
                </a:lnTo>
                <a:lnTo>
                  <a:pt x="3305" y="532"/>
                </a:lnTo>
                <a:lnTo>
                  <a:pt x="3296" y="581"/>
                </a:lnTo>
                <a:lnTo>
                  <a:pt x="3283" y="631"/>
                </a:lnTo>
                <a:lnTo>
                  <a:pt x="3270" y="684"/>
                </a:lnTo>
                <a:lnTo>
                  <a:pt x="3254" y="738"/>
                </a:lnTo>
                <a:lnTo>
                  <a:pt x="3235" y="793"/>
                </a:lnTo>
                <a:lnTo>
                  <a:pt x="3213" y="848"/>
                </a:lnTo>
                <a:lnTo>
                  <a:pt x="3189" y="903"/>
                </a:lnTo>
                <a:lnTo>
                  <a:pt x="3160" y="958"/>
                </a:lnTo>
                <a:lnTo>
                  <a:pt x="3129" y="1012"/>
                </a:lnTo>
                <a:lnTo>
                  <a:pt x="3094" y="1064"/>
                </a:lnTo>
                <a:lnTo>
                  <a:pt x="3055" y="1115"/>
                </a:lnTo>
                <a:lnTo>
                  <a:pt x="3012" y="1162"/>
                </a:lnTo>
                <a:lnTo>
                  <a:pt x="2965" y="1208"/>
                </a:lnTo>
                <a:lnTo>
                  <a:pt x="2913" y="1250"/>
                </a:lnTo>
                <a:lnTo>
                  <a:pt x="2859" y="1288"/>
                </a:lnTo>
                <a:lnTo>
                  <a:pt x="2801" y="1319"/>
                </a:lnTo>
                <a:lnTo>
                  <a:pt x="2742" y="1347"/>
                </a:lnTo>
                <a:lnTo>
                  <a:pt x="2680" y="1369"/>
                </a:lnTo>
                <a:lnTo>
                  <a:pt x="2614" y="1387"/>
                </a:lnTo>
                <a:lnTo>
                  <a:pt x="2546" y="1399"/>
                </a:lnTo>
                <a:lnTo>
                  <a:pt x="2476" y="1407"/>
                </a:lnTo>
                <a:lnTo>
                  <a:pt x="2403" y="1409"/>
                </a:lnTo>
                <a:lnTo>
                  <a:pt x="2352" y="1408"/>
                </a:lnTo>
                <a:lnTo>
                  <a:pt x="2300" y="1405"/>
                </a:lnTo>
                <a:lnTo>
                  <a:pt x="2252" y="1467"/>
                </a:lnTo>
                <a:lnTo>
                  <a:pt x="2201" y="1524"/>
                </a:lnTo>
                <a:lnTo>
                  <a:pt x="2150" y="1576"/>
                </a:lnTo>
                <a:lnTo>
                  <a:pt x="2096" y="1624"/>
                </a:lnTo>
                <a:lnTo>
                  <a:pt x="2041" y="1666"/>
                </a:lnTo>
                <a:lnTo>
                  <a:pt x="1983" y="1701"/>
                </a:lnTo>
                <a:lnTo>
                  <a:pt x="1925" y="1733"/>
                </a:lnTo>
                <a:lnTo>
                  <a:pt x="1864" y="1758"/>
                </a:lnTo>
                <a:lnTo>
                  <a:pt x="1864" y="2236"/>
                </a:lnTo>
                <a:lnTo>
                  <a:pt x="2345" y="2236"/>
                </a:lnTo>
                <a:lnTo>
                  <a:pt x="2345" y="2535"/>
                </a:lnTo>
                <a:lnTo>
                  <a:pt x="2504" y="2535"/>
                </a:lnTo>
                <a:lnTo>
                  <a:pt x="2504" y="2704"/>
                </a:lnTo>
                <a:lnTo>
                  <a:pt x="827" y="2704"/>
                </a:lnTo>
                <a:lnTo>
                  <a:pt x="827" y="2535"/>
                </a:lnTo>
                <a:lnTo>
                  <a:pt x="986" y="2535"/>
                </a:lnTo>
                <a:lnTo>
                  <a:pt x="986" y="2236"/>
                </a:lnTo>
                <a:lnTo>
                  <a:pt x="1468" y="2236"/>
                </a:lnTo>
                <a:lnTo>
                  <a:pt x="1468" y="1758"/>
                </a:lnTo>
                <a:lnTo>
                  <a:pt x="1407" y="1733"/>
                </a:lnTo>
                <a:lnTo>
                  <a:pt x="1347" y="1701"/>
                </a:lnTo>
                <a:lnTo>
                  <a:pt x="1290" y="1666"/>
                </a:lnTo>
                <a:lnTo>
                  <a:pt x="1235" y="1624"/>
                </a:lnTo>
                <a:lnTo>
                  <a:pt x="1181" y="1576"/>
                </a:lnTo>
                <a:lnTo>
                  <a:pt x="1130" y="1524"/>
                </a:lnTo>
                <a:lnTo>
                  <a:pt x="1079" y="1467"/>
                </a:lnTo>
                <a:lnTo>
                  <a:pt x="1031" y="1405"/>
                </a:lnTo>
                <a:lnTo>
                  <a:pt x="979" y="1408"/>
                </a:lnTo>
                <a:lnTo>
                  <a:pt x="928" y="1409"/>
                </a:lnTo>
                <a:lnTo>
                  <a:pt x="856" y="1407"/>
                </a:lnTo>
                <a:lnTo>
                  <a:pt x="785" y="1399"/>
                </a:lnTo>
                <a:lnTo>
                  <a:pt x="717" y="1387"/>
                </a:lnTo>
                <a:lnTo>
                  <a:pt x="652" y="1369"/>
                </a:lnTo>
                <a:lnTo>
                  <a:pt x="590" y="1347"/>
                </a:lnTo>
                <a:lnTo>
                  <a:pt x="529" y="1319"/>
                </a:lnTo>
                <a:lnTo>
                  <a:pt x="472" y="1288"/>
                </a:lnTo>
                <a:lnTo>
                  <a:pt x="418" y="1250"/>
                </a:lnTo>
                <a:lnTo>
                  <a:pt x="366" y="1208"/>
                </a:lnTo>
                <a:lnTo>
                  <a:pt x="319" y="1162"/>
                </a:lnTo>
                <a:lnTo>
                  <a:pt x="276" y="1115"/>
                </a:lnTo>
                <a:lnTo>
                  <a:pt x="238" y="1064"/>
                </a:lnTo>
                <a:lnTo>
                  <a:pt x="202" y="1012"/>
                </a:lnTo>
                <a:lnTo>
                  <a:pt x="171" y="958"/>
                </a:lnTo>
                <a:lnTo>
                  <a:pt x="143" y="903"/>
                </a:lnTo>
                <a:lnTo>
                  <a:pt x="118" y="848"/>
                </a:lnTo>
                <a:lnTo>
                  <a:pt x="96" y="793"/>
                </a:lnTo>
                <a:lnTo>
                  <a:pt x="78" y="738"/>
                </a:lnTo>
                <a:lnTo>
                  <a:pt x="61" y="684"/>
                </a:lnTo>
                <a:lnTo>
                  <a:pt x="47" y="631"/>
                </a:lnTo>
                <a:lnTo>
                  <a:pt x="36" y="581"/>
                </a:lnTo>
                <a:lnTo>
                  <a:pt x="27" y="532"/>
                </a:lnTo>
                <a:lnTo>
                  <a:pt x="18" y="486"/>
                </a:lnTo>
                <a:lnTo>
                  <a:pt x="12" y="443"/>
                </a:lnTo>
                <a:lnTo>
                  <a:pt x="8" y="405"/>
                </a:lnTo>
                <a:lnTo>
                  <a:pt x="5" y="370"/>
                </a:lnTo>
                <a:lnTo>
                  <a:pt x="2" y="340"/>
                </a:lnTo>
                <a:lnTo>
                  <a:pt x="1" y="316"/>
                </a:lnTo>
                <a:lnTo>
                  <a:pt x="0" y="297"/>
                </a:lnTo>
                <a:lnTo>
                  <a:pt x="0" y="283"/>
                </a:lnTo>
                <a:lnTo>
                  <a:pt x="0" y="276"/>
                </a:lnTo>
                <a:lnTo>
                  <a:pt x="0" y="167"/>
                </a:lnTo>
                <a:lnTo>
                  <a:pt x="661" y="167"/>
                </a:lnTo>
                <a:lnTo>
                  <a:pt x="661" y="131"/>
                </a:lnTo>
                <a:lnTo>
                  <a:pt x="661" y="98"/>
                </a:lnTo>
                <a:lnTo>
                  <a:pt x="661" y="69"/>
                </a:lnTo>
                <a:lnTo>
                  <a:pt x="661" y="46"/>
                </a:lnTo>
                <a:lnTo>
                  <a:pt x="662" y="27"/>
                </a:lnTo>
                <a:lnTo>
                  <a:pt x="662" y="12"/>
                </a:lnTo>
                <a:lnTo>
                  <a:pt x="663" y="3"/>
                </a:lnTo>
                <a:lnTo>
                  <a:pt x="663" y="0"/>
                </a:lnTo>
                <a:lnTo>
                  <a:pt x="16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55" name="Group 394"/>
          <p:cNvGrpSpPr/>
          <p:nvPr/>
        </p:nvGrpSpPr>
        <p:grpSpPr>
          <a:xfrm>
            <a:off x="8933052" y="4621607"/>
            <a:ext cx="461960" cy="452417"/>
            <a:chOff x="2290763" y="1089025"/>
            <a:chExt cx="447675" cy="495300"/>
          </a:xfrm>
          <a:solidFill>
            <a:schemeClr val="bg1"/>
          </a:solidFill>
        </p:grpSpPr>
        <p:sp>
          <p:nvSpPr>
            <p:cNvPr id="56" name="Freeform 112"/>
            <p:cNvSpPr>
              <a:spLocks/>
            </p:cNvSpPr>
            <p:nvPr/>
          </p:nvSpPr>
          <p:spPr bwMode="auto">
            <a:xfrm>
              <a:off x="2290763" y="1128713"/>
              <a:ext cx="111125" cy="112713"/>
            </a:xfrm>
            <a:custGeom>
              <a:avLst/>
              <a:gdLst>
                <a:gd name="T0" fmla="*/ 386 w 771"/>
                <a:gd name="T1" fmla="*/ 0 h 772"/>
                <a:gd name="T2" fmla="*/ 434 w 771"/>
                <a:gd name="T3" fmla="*/ 3 h 772"/>
                <a:gd name="T4" fmla="*/ 480 w 771"/>
                <a:gd name="T5" fmla="*/ 12 h 772"/>
                <a:gd name="T6" fmla="*/ 525 w 771"/>
                <a:gd name="T7" fmla="*/ 26 h 772"/>
                <a:gd name="T8" fmla="*/ 567 w 771"/>
                <a:gd name="T9" fmla="*/ 45 h 772"/>
                <a:gd name="T10" fmla="*/ 607 w 771"/>
                <a:gd name="T11" fmla="*/ 69 h 772"/>
                <a:gd name="T12" fmla="*/ 642 w 771"/>
                <a:gd name="T13" fmla="*/ 98 h 772"/>
                <a:gd name="T14" fmla="*/ 674 w 771"/>
                <a:gd name="T15" fmla="*/ 130 h 772"/>
                <a:gd name="T16" fmla="*/ 703 w 771"/>
                <a:gd name="T17" fmla="*/ 165 h 772"/>
                <a:gd name="T18" fmla="*/ 727 w 771"/>
                <a:gd name="T19" fmla="*/ 204 h 772"/>
                <a:gd name="T20" fmla="*/ 745 w 771"/>
                <a:gd name="T21" fmla="*/ 246 h 772"/>
                <a:gd name="T22" fmla="*/ 760 w 771"/>
                <a:gd name="T23" fmla="*/ 291 h 772"/>
                <a:gd name="T24" fmla="*/ 768 w 771"/>
                <a:gd name="T25" fmla="*/ 338 h 772"/>
                <a:gd name="T26" fmla="*/ 771 w 771"/>
                <a:gd name="T27" fmla="*/ 386 h 772"/>
                <a:gd name="T28" fmla="*/ 768 w 771"/>
                <a:gd name="T29" fmla="*/ 434 h 772"/>
                <a:gd name="T30" fmla="*/ 760 w 771"/>
                <a:gd name="T31" fmla="*/ 481 h 772"/>
                <a:gd name="T32" fmla="*/ 745 w 771"/>
                <a:gd name="T33" fmla="*/ 524 h 772"/>
                <a:gd name="T34" fmla="*/ 727 w 771"/>
                <a:gd name="T35" fmla="*/ 567 h 772"/>
                <a:gd name="T36" fmla="*/ 703 w 771"/>
                <a:gd name="T37" fmla="*/ 606 h 772"/>
                <a:gd name="T38" fmla="*/ 674 w 771"/>
                <a:gd name="T39" fmla="*/ 641 h 772"/>
                <a:gd name="T40" fmla="*/ 642 w 771"/>
                <a:gd name="T41" fmla="*/ 674 h 772"/>
                <a:gd name="T42" fmla="*/ 607 w 771"/>
                <a:gd name="T43" fmla="*/ 702 h 772"/>
                <a:gd name="T44" fmla="*/ 567 w 771"/>
                <a:gd name="T45" fmla="*/ 726 h 772"/>
                <a:gd name="T46" fmla="*/ 525 w 771"/>
                <a:gd name="T47" fmla="*/ 746 h 772"/>
                <a:gd name="T48" fmla="*/ 480 w 771"/>
                <a:gd name="T49" fmla="*/ 759 h 772"/>
                <a:gd name="T50" fmla="*/ 434 w 771"/>
                <a:gd name="T51" fmla="*/ 769 h 772"/>
                <a:gd name="T52" fmla="*/ 386 w 771"/>
                <a:gd name="T53" fmla="*/ 772 h 772"/>
                <a:gd name="T54" fmla="*/ 337 w 771"/>
                <a:gd name="T55" fmla="*/ 769 h 772"/>
                <a:gd name="T56" fmla="*/ 291 w 771"/>
                <a:gd name="T57" fmla="*/ 759 h 772"/>
                <a:gd name="T58" fmla="*/ 246 w 771"/>
                <a:gd name="T59" fmla="*/ 746 h 772"/>
                <a:gd name="T60" fmla="*/ 205 w 771"/>
                <a:gd name="T61" fmla="*/ 726 h 772"/>
                <a:gd name="T62" fmla="*/ 165 w 771"/>
                <a:gd name="T63" fmla="*/ 702 h 772"/>
                <a:gd name="T64" fmla="*/ 129 w 771"/>
                <a:gd name="T65" fmla="*/ 674 h 772"/>
                <a:gd name="T66" fmla="*/ 97 w 771"/>
                <a:gd name="T67" fmla="*/ 641 h 772"/>
                <a:gd name="T68" fmla="*/ 69 w 771"/>
                <a:gd name="T69" fmla="*/ 606 h 772"/>
                <a:gd name="T70" fmla="*/ 45 w 771"/>
                <a:gd name="T71" fmla="*/ 567 h 772"/>
                <a:gd name="T72" fmla="*/ 26 w 771"/>
                <a:gd name="T73" fmla="*/ 524 h 772"/>
                <a:gd name="T74" fmla="*/ 11 w 771"/>
                <a:gd name="T75" fmla="*/ 481 h 772"/>
                <a:gd name="T76" fmla="*/ 3 w 771"/>
                <a:gd name="T77" fmla="*/ 434 h 772"/>
                <a:gd name="T78" fmla="*/ 0 w 771"/>
                <a:gd name="T79" fmla="*/ 386 h 772"/>
                <a:gd name="T80" fmla="*/ 3 w 771"/>
                <a:gd name="T81" fmla="*/ 338 h 772"/>
                <a:gd name="T82" fmla="*/ 11 w 771"/>
                <a:gd name="T83" fmla="*/ 291 h 772"/>
                <a:gd name="T84" fmla="*/ 26 w 771"/>
                <a:gd name="T85" fmla="*/ 246 h 772"/>
                <a:gd name="T86" fmla="*/ 45 w 771"/>
                <a:gd name="T87" fmla="*/ 204 h 772"/>
                <a:gd name="T88" fmla="*/ 69 w 771"/>
                <a:gd name="T89" fmla="*/ 165 h 772"/>
                <a:gd name="T90" fmla="*/ 97 w 771"/>
                <a:gd name="T91" fmla="*/ 130 h 772"/>
                <a:gd name="T92" fmla="*/ 129 w 771"/>
                <a:gd name="T93" fmla="*/ 98 h 772"/>
                <a:gd name="T94" fmla="*/ 165 w 771"/>
                <a:gd name="T95" fmla="*/ 69 h 772"/>
                <a:gd name="T96" fmla="*/ 205 w 771"/>
                <a:gd name="T97" fmla="*/ 45 h 772"/>
                <a:gd name="T98" fmla="*/ 246 w 771"/>
                <a:gd name="T99" fmla="*/ 26 h 772"/>
                <a:gd name="T100" fmla="*/ 291 w 771"/>
                <a:gd name="T101" fmla="*/ 12 h 772"/>
                <a:gd name="T102" fmla="*/ 337 w 771"/>
                <a:gd name="T103" fmla="*/ 3 h 772"/>
                <a:gd name="T104" fmla="*/ 386 w 771"/>
                <a:gd name="T105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1" h="772">
                  <a:moveTo>
                    <a:pt x="386" y="0"/>
                  </a:moveTo>
                  <a:lnTo>
                    <a:pt x="434" y="3"/>
                  </a:lnTo>
                  <a:lnTo>
                    <a:pt x="480" y="12"/>
                  </a:lnTo>
                  <a:lnTo>
                    <a:pt x="525" y="26"/>
                  </a:lnTo>
                  <a:lnTo>
                    <a:pt x="567" y="45"/>
                  </a:lnTo>
                  <a:lnTo>
                    <a:pt x="607" y="69"/>
                  </a:lnTo>
                  <a:lnTo>
                    <a:pt x="642" y="98"/>
                  </a:lnTo>
                  <a:lnTo>
                    <a:pt x="674" y="130"/>
                  </a:lnTo>
                  <a:lnTo>
                    <a:pt x="703" y="165"/>
                  </a:lnTo>
                  <a:lnTo>
                    <a:pt x="727" y="204"/>
                  </a:lnTo>
                  <a:lnTo>
                    <a:pt x="745" y="246"/>
                  </a:lnTo>
                  <a:lnTo>
                    <a:pt x="760" y="291"/>
                  </a:lnTo>
                  <a:lnTo>
                    <a:pt x="768" y="338"/>
                  </a:lnTo>
                  <a:lnTo>
                    <a:pt x="771" y="386"/>
                  </a:lnTo>
                  <a:lnTo>
                    <a:pt x="768" y="434"/>
                  </a:lnTo>
                  <a:lnTo>
                    <a:pt x="760" y="481"/>
                  </a:lnTo>
                  <a:lnTo>
                    <a:pt x="745" y="524"/>
                  </a:lnTo>
                  <a:lnTo>
                    <a:pt x="727" y="567"/>
                  </a:lnTo>
                  <a:lnTo>
                    <a:pt x="703" y="606"/>
                  </a:lnTo>
                  <a:lnTo>
                    <a:pt x="674" y="641"/>
                  </a:lnTo>
                  <a:lnTo>
                    <a:pt x="642" y="674"/>
                  </a:lnTo>
                  <a:lnTo>
                    <a:pt x="607" y="702"/>
                  </a:lnTo>
                  <a:lnTo>
                    <a:pt x="567" y="726"/>
                  </a:lnTo>
                  <a:lnTo>
                    <a:pt x="525" y="746"/>
                  </a:lnTo>
                  <a:lnTo>
                    <a:pt x="480" y="759"/>
                  </a:lnTo>
                  <a:lnTo>
                    <a:pt x="434" y="769"/>
                  </a:lnTo>
                  <a:lnTo>
                    <a:pt x="386" y="772"/>
                  </a:lnTo>
                  <a:lnTo>
                    <a:pt x="337" y="769"/>
                  </a:lnTo>
                  <a:lnTo>
                    <a:pt x="291" y="759"/>
                  </a:lnTo>
                  <a:lnTo>
                    <a:pt x="246" y="746"/>
                  </a:lnTo>
                  <a:lnTo>
                    <a:pt x="205" y="726"/>
                  </a:lnTo>
                  <a:lnTo>
                    <a:pt x="165" y="702"/>
                  </a:lnTo>
                  <a:lnTo>
                    <a:pt x="129" y="674"/>
                  </a:lnTo>
                  <a:lnTo>
                    <a:pt x="97" y="641"/>
                  </a:lnTo>
                  <a:lnTo>
                    <a:pt x="69" y="606"/>
                  </a:lnTo>
                  <a:lnTo>
                    <a:pt x="45" y="567"/>
                  </a:lnTo>
                  <a:lnTo>
                    <a:pt x="26" y="524"/>
                  </a:lnTo>
                  <a:lnTo>
                    <a:pt x="11" y="481"/>
                  </a:lnTo>
                  <a:lnTo>
                    <a:pt x="3" y="434"/>
                  </a:lnTo>
                  <a:lnTo>
                    <a:pt x="0" y="386"/>
                  </a:lnTo>
                  <a:lnTo>
                    <a:pt x="3" y="338"/>
                  </a:lnTo>
                  <a:lnTo>
                    <a:pt x="11" y="291"/>
                  </a:lnTo>
                  <a:lnTo>
                    <a:pt x="26" y="246"/>
                  </a:lnTo>
                  <a:lnTo>
                    <a:pt x="45" y="204"/>
                  </a:lnTo>
                  <a:lnTo>
                    <a:pt x="69" y="165"/>
                  </a:lnTo>
                  <a:lnTo>
                    <a:pt x="97" y="130"/>
                  </a:lnTo>
                  <a:lnTo>
                    <a:pt x="129" y="98"/>
                  </a:lnTo>
                  <a:lnTo>
                    <a:pt x="165" y="69"/>
                  </a:lnTo>
                  <a:lnTo>
                    <a:pt x="205" y="45"/>
                  </a:lnTo>
                  <a:lnTo>
                    <a:pt x="246" y="26"/>
                  </a:lnTo>
                  <a:lnTo>
                    <a:pt x="291" y="12"/>
                  </a:lnTo>
                  <a:lnTo>
                    <a:pt x="337" y="3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57" name="Group 396"/>
            <p:cNvGrpSpPr/>
            <p:nvPr/>
          </p:nvGrpSpPr>
          <p:grpSpPr>
            <a:xfrm>
              <a:off x="2295525" y="1089025"/>
              <a:ext cx="442913" cy="495300"/>
              <a:chOff x="2295525" y="1089025"/>
              <a:chExt cx="442913" cy="495300"/>
            </a:xfrm>
            <a:grpFill/>
          </p:grpSpPr>
          <p:sp>
            <p:nvSpPr>
              <p:cNvPr id="58" name="Freeform 113"/>
              <p:cNvSpPr>
                <a:spLocks/>
              </p:cNvSpPr>
              <p:nvPr/>
            </p:nvSpPr>
            <p:spPr bwMode="auto">
              <a:xfrm>
                <a:off x="2295525" y="1254125"/>
                <a:ext cx="190500" cy="327025"/>
              </a:xfrm>
              <a:custGeom>
                <a:avLst/>
                <a:gdLst>
                  <a:gd name="T0" fmla="*/ 395 w 1316"/>
                  <a:gd name="T1" fmla="*/ 3 h 2264"/>
                  <a:gd name="T2" fmla="*/ 483 w 1316"/>
                  <a:gd name="T3" fmla="*/ 27 h 2264"/>
                  <a:gd name="T4" fmla="*/ 560 w 1316"/>
                  <a:gd name="T5" fmla="*/ 73 h 2264"/>
                  <a:gd name="T6" fmla="*/ 623 w 1316"/>
                  <a:gd name="T7" fmla="*/ 135 h 2264"/>
                  <a:gd name="T8" fmla="*/ 669 w 1316"/>
                  <a:gd name="T9" fmla="*/ 212 h 2264"/>
                  <a:gd name="T10" fmla="*/ 693 w 1316"/>
                  <a:gd name="T11" fmla="*/ 300 h 2264"/>
                  <a:gd name="T12" fmla="*/ 696 w 1316"/>
                  <a:gd name="T13" fmla="*/ 860 h 2264"/>
                  <a:gd name="T14" fmla="*/ 1076 w 1316"/>
                  <a:gd name="T15" fmla="*/ 863 h 2264"/>
                  <a:gd name="T16" fmla="*/ 1153 w 1316"/>
                  <a:gd name="T17" fmla="*/ 886 h 2264"/>
                  <a:gd name="T18" fmla="*/ 1219 w 1316"/>
                  <a:gd name="T19" fmla="*/ 929 h 2264"/>
                  <a:gd name="T20" fmla="*/ 1270 w 1316"/>
                  <a:gd name="T21" fmla="*/ 989 h 2264"/>
                  <a:gd name="T22" fmla="*/ 1303 w 1316"/>
                  <a:gd name="T23" fmla="*/ 1061 h 2264"/>
                  <a:gd name="T24" fmla="*/ 1316 w 1316"/>
                  <a:gd name="T25" fmla="*/ 1142 h 2264"/>
                  <a:gd name="T26" fmla="*/ 1313 w 1316"/>
                  <a:gd name="T27" fmla="*/ 2204 h 2264"/>
                  <a:gd name="T28" fmla="*/ 1292 w 1316"/>
                  <a:gd name="T29" fmla="*/ 2241 h 2264"/>
                  <a:gd name="T30" fmla="*/ 1255 w 1316"/>
                  <a:gd name="T31" fmla="*/ 2262 h 2264"/>
                  <a:gd name="T32" fmla="*/ 849 w 1316"/>
                  <a:gd name="T33" fmla="*/ 2264 h 2264"/>
                  <a:gd name="T34" fmla="*/ 808 w 1316"/>
                  <a:gd name="T35" fmla="*/ 2253 h 2264"/>
                  <a:gd name="T36" fmla="*/ 778 w 1316"/>
                  <a:gd name="T37" fmla="*/ 2224 h 2264"/>
                  <a:gd name="T38" fmla="*/ 768 w 1316"/>
                  <a:gd name="T39" fmla="*/ 2182 h 2264"/>
                  <a:gd name="T40" fmla="*/ 334 w 1316"/>
                  <a:gd name="T41" fmla="*/ 1403 h 2264"/>
                  <a:gd name="T42" fmla="*/ 245 w 1316"/>
                  <a:gd name="T43" fmla="*/ 1391 h 2264"/>
                  <a:gd name="T44" fmla="*/ 165 w 1316"/>
                  <a:gd name="T45" fmla="*/ 1358 h 2264"/>
                  <a:gd name="T46" fmla="*/ 98 w 1316"/>
                  <a:gd name="T47" fmla="*/ 1306 h 2264"/>
                  <a:gd name="T48" fmla="*/ 46 w 1316"/>
                  <a:gd name="T49" fmla="*/ 1238 h 2264"/>
                  <a:gd name="T50" fmla="*/ 12 w 1316"/>
                  <a:gd name="T51" fmla="*/ 1159 h 2264"/>
                  <a:gd name="T52" fmla="*/ 0 w 1316"/>
                  <a:gd name="T53" fmla="*/ 1070 h 2264"/>
                  <a:gd name="T54" fmla="*/ 3 w 1316"/>
                  <a:gd name="T55" fmla="*/ 300 h 2264"/>
                  <a:gd name="T56" fmla="*/ 27 w 1316"/>
                  <a:gd name="T57" fmla="*/ 212 h 2264"/>
                  <a:gd name="T58" fmla="*/ 73 w 1316"/>
                  <a:gd name="T59" fmla="*/ 135 h 2264"/>
                  <a:gd name="T60" fmla="*/ 135 w 1316"/>
                  <a:gd name="T61" fmla="*/ 73 h 2264"/>
                  <a:gd name="T62" fmla="*/ 213 w 1316"/>
                  <a:gd name="T63" fmla="*/ 27 h 2264"/>
                  <a:gd name="T64" fmla="*/ 300 w 1316"/>
                  <a:gd name="T65" fmla="*/ 3 h 2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16" h="2264">
                    <a:moveTo>
                      <a:pt x="348" y="0"/>
                    </a:moveTo>
                    <a:lnTo>
                      <a:pt x="395" y="3"/>
                    </a:lnTo>
                    <a:lnTo>
                      <a:pt x="440" y="12"/>
                    </a:lnTo>
                    <a:lnTo>
                      <a:pt x="483" y="27"/>
                    </a:lnTo>
                    <a:lnTo>
                      <a:pt x="524" y="48"/>
                    </a:lnTo>
                    <a:lnTo>
                      <a:pt x="560" y="73"/>
                    </a:lnTo>
                    <a:lnTo>
                      <a:pt x="594" y="102"/>
                    </a:lnTo>
                    <a:lnTo>
                      <a:pt x="623" y="135"/>
                    </a:lnTo>
                    <a:lnTo>
                      <a:pt x="648" y="172"/>
                    </a:lnTo>
                    <a:lnTo>
                      <a:pt x="669" y="212"/>
                    </a:lnTo>
                    <a:lnTo>
                      <a:pt x="683" y="255"/>
                    </a:lnTo>
                    <a:lnTo>
                      <a:pt x="693" y="300"/>
                    </a:lnTo>
                    <a:lnTo>
                      <a:pt x="696" y="347"/>
                    </a:lnTo>
                    <a:lnTo>
                      <a:pt x="696" y="860"/>
                    </a:lnTo>
                    <a:lnTo>
                      <a:pt x="1034" y="860"/>
                    </a:lnTo>
                    <a:lnTo>
                      <a:pt x="1076" y="863"/>
                    </a:lnTo>
                    <a:lnTo>
                      <a:pt x="1116" y="872"/>
                    </a:lnTo>
                    <a:lnTo>
                      <a:pt x="1153" y="886"/>
                    </a:lnTo>
                    <a:lnTo>
                      <a:pt x="1188" y="905"/>
                    </a:lnTo>
                    <a:lnTo>
                      <a:pt x="1219" y="929"/>
                    </a:lnTo>
                    <a:lnTo>
                      <a:pt x="1247" y="957"/>
                    </a:lnTo>
                    <a:lnTo>
                      <a:pt x="1270" y="989"/>
                    </a:lnTo>
                    <a:lnTo>
                      <a:pt x="1290" y="1023"/>
                    </a:lnTo>
                    <a:lnTo>
                      <a:pt x="1303" y="1061"/>
                    </a:lnTo>
                    <a:lnTo>
                      <a:pt x="1313" y="1100"/>
                    </a:lnTo>
                    <a:lnTo>
                      <a:pt x="1316" y="1142"/>
                    </a:lnTo>
                    <a:lnTo>
                      <a:pt x="1316" y="2182"/>
                    </a:lnTo>
                    <a:lnTo>
                      <a:pt x="1313" y="2204"/>
                    </a:lnTo>
                    <a:lnTo>
                      <a:pt x="1304" y="2224"/>
                    </a:lnTo>
                    <a:lnTo>
                      <a:pt x="1292" y="2241"/>
                    </a:lnTo>
                    <a:lnTo>
                      <a:pt x="1275" y="2253"/>
                    </a:lnTo>
                    <a:lnTo>
                      <a:pt x="1255" y="2262"/>
                    </a:lnTo>
                    <a:lnTo>
                      <a:pt x="1235" y="2264"/>
                    </a:lnTo>
                    <a:lnTo>
                      <a:pt x="849" y="2264"/>
                    </a:lnTo>
                    <a:lnTo>
                      <a:pt x="827" y="2262"/>
                    </a:lnTo>
                    <a:lnTo>
                      <a:pt x="808" y="2253"/>
                    </a:lnTo>
                    <a:lnTo>
                      <a:pt x="792" y="2241"/>
                    </a:lnTo>
                    <a:lnTo>
                      <a:pt x="778" y="2224"/>
                    </a:lnTo>
                    <a:lnTo>
                      <a:pt x="771" y="2204"/>
                    </a:lnTo>
                    <a:lnTo>
                      <a:pt x="768" y="2182"/>
                    </a:lnTo>
                    <a:lnTo>
                      <a:pt x="768" y="1403"/>
                    </a:lnTo>
                    <a:lnTo>
                      <a:pt x="334" y="1403"/>
                    </a:lnTo>
                    <a:lnTo>
                      <a:pt x="288" y="1401"/>
                    </a:lnTo>
                    <a:lnTo>
                      <a:pt x="245" y="1391"/>
                    </a:lnTo>
                    <a:lnTo>
                      <a:pt x="203" y="1377"/>
                    </a:lnTo>
                    <a:lnTo>
                      <a:pt x="165" y="1358"/>
                    </a:lnTo>
                    <a:lnTo>
                      <a:pt x="129" y="1334"/>
                    </a:lnTo>
                    <a:lnTo>
                      <a:pt x="98" y="1306"/>
                    </a:lnTo>
                    <a:lnTo>
                      <a:pt x="70" y="1273"/>
                    </a:lnTo>
                    <a:lnTo>
                      <a:pt x="46" y="1238"/>
                    </a:lnTo>
                    <a:lnTo>
                      <a:pt x="26" y="1199"/>
                    </a:lnTo>
                    <a:lnTo>
                      <a:pt x="12" y="1159"/>
                    </a:lnTo>
                    <a:lnTo>
                      <a:pt x="3" y="1115"/>
                    </a:lnTo>
                    <a:lnTo>
                      <a:pt x="0" y="1070"/>
                    </a:lnTo>
                    <a:lnTo>
                      <a:pt x="0" y="347"/>
                    </a:lnTo>
                    <a:lnTo>
                      <a:pt x="3" y="300"/>
                    </a:lnTo>
                    <a:lnTo>
                      <a:pt x="12" y="255"/>
                    </a:lnTo>
                    <a:lnTo>
                      <a:pt x="27" y="212"/>
                    </a:lnTo>
                    <a:lnTo>
                      <a:pt x="48" y="172"/>
                    </a:lnTo>
                    <a:lnTo>
                      <a:pt x="73" y="135"/>
                    </a:lnTo>
                    <a:lnTo>
                      <a:pt x="102" y="102"/>
                    </a:lnTo>
                    <a:lnTo>
                      <a:pt x="135" y="73"/>
                    </a:lnTo>
                    <a:lnTo>
                      <a:pt x="172" y="48"/>
                    </a:lnTo>
                    <a:lnTo>
                      <a:pt x="213" y="27"/>
                    </a:lnTo>
                    <a:lnTo>
                      <a:pt x="255" y="12"/>
                    </a:lnTo>
                    <a:lnTo>
                      <a:pt x="300" y="3"/>
                    </a:lnTo>
                    <a:lnTo>
                      <a:pt x="3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114"/>
              <p:cNvSpPr>
                <a:spLocks/>
              </p:cNvSpPr>
              <p:nvPr/>
            </p:nvSpPr>
            <p:spPr bwMode="auto">
              <a:xfrm>
                <a:off x="2582863" y="1089025"/>
                <a:ext cx="84137" cy="168275"/>
              </a:xfrm>
              <a:custGeom>
                <a:avLst/>
                <a:gdLst>
                  <a:gd name="T0" fmla="*/ 476 w 583"/>
                  <a:gd name="T1" fmla="*/ 0 h 1159"/>
                  <a:gd name="T2" fmla="*/ 498 w 583"/>
                  <a:gd name="T3" fmla="*/ 1 h 1159"/>
                  <a:gd name="T4" fmla="*/ 520 w 583"/>
                  <a:gd name="T5" fmla="*/ 6 h 1159"/>
                  <a:gd name="T6" fmla="*/ 541 w 583"/>
                  <a:gd name="T7" fmla="*/ 18 h 1159"/>
                  <a:gd name="T8" fmla="*/ 558 w 583"/>
                  <a:gd name="T9" fmla="*/ 33 h 1159"/>
                  <a:gd name="T10" fmla="*/ 570 w 583"/>
                  <a:gd name="T11" fmla="*/ 50 h 1159"/>
                  <a:gd name="T12" fmla="*/ 579 w 583"/>
                  <a:gd name="T13" fmla="*/ 70 h 1159"/>
                  <a:gd name="T14" fmla="*/ 583 w 583"/>
                  <a:gd name="T15" fmla="*/ 91 h 1159"/>
                  <a:gd name="T16" fmla="*/ 582 w 583"/>
                  <a:gd name="T17" fmla="*/ 114 h 1159"/>
                  <a:gd name="T18" fmla="*/ 575 w 583"/>
                  <a:gd name="T19" fmla="*/ 136 h 1159"/>
                  <a:gd name="T20" fmla="*/ 191 w 583"/>
                  <a:gd name="T21" fmla="*/ 1098 h 1159"/>
                  <a:gd name="T22" fmla="*/ 182 w 583"/>
                  <a:gd name="T23" fmla="*/ 1116 h 1159"/>
                  <a:gd name="T24" fmla="*/ 169 w 583"/>
                  <a:gd name="T25" fmla="*/ 1131 h 1159"/>
                  <a:gd name="T26" fmla="*/ 154 w 583"/>
                  <a:gd name="T27" fmla="*/ 1144 h 1159"/>
                  <a:gd name="T28" fmla="*/ 137 w 583"/>
                  <a:gd name="T29" fmla="*/ 1152 h 1159"/>
                  <a:gd name="T30" fmla="*/ 118 w 583"/>
                  <a:gd name="T31" fmla="*/ 1158 h 1159"/>
                  <a:gd name="T32" fmla="*/ 98 w 583"/>
                  <a:gd name="T33" fmla="*/ 1159 h 1159"/>
                  <a:gd name="T34" fmla="*/ 81 w 583"/>
                  <a:gd name="T35" fmla="*/ 1158 h 1159"/>
                  <a:gd name="T36" fmla="*/ 62 w 583"/>
                  <a:gd name="T37" fmla="*/ 1153 h 1159"/>
                  <a:gd name="T38" fmla="*/ 42 w 583"/>
                  <a:gd name="T39" fmla="*/ 1142 h 1159"/>
                  <a:gd name="T40" fmla="*/ 25 w 583"/>
                  <a:gd name="T41" fmla="*/ 1127 h 1159"/>
                  <a:gd name="T42" fmla="*/ 13 w 583"/>
                  <a:gd name="T43" fmla="*/ 1109 h 1159"/>
                  <a:gd name="T44" fmla="*/ 4 w 583"/>
                  <a:gd name="T45" fmla="*/ 1089 h 1159"/>
                  <a:gd name="T46" fmla="*/ 0 w 583"/>
                  <a:gd name="T47" fmla="*/ 1069 h 1159"/>
                  <a:gd name="T48" fmla="*/ 1 w 583"/>
                  <a:gd name="T49" fmla="*/ 1046 h 1159"/>
                  <a:gd name="T50" fmla="*/ 6 w 583"/>
                  <a:gd name="T51" fmla="*/ 1024 h 1159"/>
                  <a:gd name="T52" fmla="*/ 392 w 583"/>
                  <a:gd name="T53" fmla="*/ 62 h 1159"/>
                  <a:gd name="T54" fmla="*/ 402 w 583"/>
                  <a:gd name="T55" fmla="*/ 42 h 1159"/>
                  <a:gd name="T56" fmla="*/ 417 w 583"/>
                  <a:gd name="T57" fmla="*/ 25 h 1159"/>
                  <a:gd name="T58" fmla="*/ 434 w 583"/>
                  <a:gd name="T59" fmla="*/ 13 h 1159"/>
                  <a:gd name="T60" fmla="*/ 455 w 583"/>
                  <a:gd name="T61" fmla="*/ 4 h 1159"/>
                  <a:gd name="T62" fmla="*/ 476 w 583"/>
                  <a:gd name="T63" fmla="*/ 0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83" h="1159">
                    <a:moveTo>
                      <a:pt x="476" y="0"/>
                    </a:moveTo>
                    <a:lnTo>
                      <a:pt x="498" y="1"/>
                    </a:lnTo>
                    <a:lnTo>
                      <a:pt x="520" y="6"/>
                    </a:lnTo>
                    <a:lnTo>
                      <a:pt x="541" y="18"/>
                    </a:lnTo>
                    <a:lnTo>
                      <a:pt x="558" y="33"/>
                    </a:lnTo>
                    <a:lnTo>
                      <a:pt x="570" y="50"/>
                    </a:lnTo>
                    <a:lnTo>
                      <a:pt x="579" y="70"/>
                    </a:lnTo>
                    <a:lnTo>
                      <a:pt x="583" y="91"/>
                    </a:lnTo>
                    <a:lnTo>
                      <a:pt x="582" y="114"/>
                    </a:lnTo>
                    <a:lnTo>
                      <a:pt x="575" y="136"/>
                    </a:lnTo>
                    <a:lnTo>
                      <a:pt x="191" y="1098"/>
                    </a:lnTo>
                    <a:lnTo>
                      <a:pt x="182" y="1116"/>
                    </a:lnTo>
                    <a:lnTo>
                      <a:pt x="169" y="1131"/>
                    </a:lnTo>
                    <a:lnTo>
                      <a:pt x="154" y="1144"/>
                    </a:lnTo>
                    <a:lnTo>
                      <a:pt x="137" y="1152"/>
                    </a:lnTo>
                    <a:lnTo>
                      <a:pt x="118" y="1158"/>
                    </a:lnTo>
                    <a:lnTo>
                      <a:pt x="98" y="1159"/>
                    </a:lnTo>
                    <a:lnTo>
                      <a:pt x="81" y="1158"/>
                    </a:lnTo>
                    <a:lnTo>
                      <a:pt x="62" y="1153"/>
                    </a:lnTo>
                    <a:lnTo>
                      <a:pt x="42" y="1142"/>
                    </a:lnTo>
                    <a:lnTo>
                      <a:pt x="25" y="1127"/>
                    </a:lnTo>
                    <a:lnTo>
                      <a:pt x="13" y="1109"/>
                    </a:lnTo>
                    <a:lnTo>
                      <a:pt x="4" y="1089"/>
                    </a:lnTo>
                    <a:lnTo>
                      <a:pt x="0" y="1069"/>
                    </a:lnTo>
                    <a:lnTo>
                      <a:pt x="1" y="1046"/>
                    </a:lnTo>
                    <a:lnTo>
                      <a:pt x="6" y="1024"/>
                    </a:lnTo>
                    <a:lnTo>
                      <a:pt x="392" y="62"/>
                    </a:lnTo>
                    <a:lnTo>
                      <a:pt x="402" y="42"/>
                    </a:lnTo>
                    <a:lnTo>
                      <a:pt x="417" y="25"/>
                    </a:lnTo>
                    <a:lnTo>
                      <a:pt x="434" y="13"/>
                    </a:lnTo>
                    <a:lnTo>
                      <a:pt x="455" y="4"/>
                    </a:lnTo>
                    <a:lnTo>
                      <a:pt x="47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115"/>
              <p:cNvSpPr>
                <a:spLocks/>
              </p:cNvSpPr>
              <p:nvPr/>
            </p:nvSpPr>
            <p:spPr bwMode="auto">
              <a:xfrm>
                <a:off x="2571750" y="1200150"/>
                <a:ext cx="84137" cy="112713"/>
              </a:xfrm>
              <a:custGeom>
                <a:avLst/>
                <a:gdLst>
                  <a:gd name="T0" fmla="*/ 484 w 583"/>
                  <a:gd name="T1" fmla="*/ 0 h 775"/>
                  <a:gd name="T2" fmla="*/ 507 w 583"/>
                  <a:gd name="T3" fmla="*/ 3 h 775"/>
                  <a:gd name="T4" fmla="*/ 528 w 583"/>
                  <a:gd name="T5" fmla="*/ 11 h 775"/>
                  <a:gd name="T6" fmla="*/ 546 w 583"/>
                  <a:gd name="T7" fmla="*/ 22 h 775"/>
                  <a:gd name="T8" fmla="*/ 561 w 583"/>
                  <a:gd name="T9" fmla="*/ 38 h 775"/>
                  <a:gd name="T10" fmla="*/ 573 w 583"/>
                  <a:gd name="T11" fmla="*/ 55 h 775"/>
                  <a:gd name="T12" fmla="*/ 580 w 583"/>
                  <a:gd name="T13" fmla="*/ 76 h 775"/>
                  <a:gd name="T14" fmla="*/ 583 w 583"/>
                  <a:gd name="T15" fmla="*/ 99 h 775"/>
                  <a:gd name="T16" fmla="*/ 583 w 583"/>
                  <a:gd name="T17" fmla="*/ 676 h 775"/>
                  <a:gd name="T18" fmla="*/ 580 w 583"/>
                  <a:gd name="T19" fmla="*/ 699 h 775"/>
                  <a:gd name="T20" fmla="*/ 573 w 583"/>
                  <a:gd name="T21" fmla="*/ 720 h 775"/>
                  <a:gd name="T22" fmla="*/ 561 w 583"/>
                  <a:gd name="T23" fmla="*/ 739 h 775"/>
                  <a:gd name="T24" fmla="*/ 546 w 583"/>
                  <a:gd name="T25" fmla="*/ 753 h 775"/>
                  <a:gd name="T26" fmla="*/ 528 w 583"/>
                  <a:gd name="T27" fmla="*/ 766 h 775"/>
                  <a:gd name="T28" fmla="*/ 507 w 583"/>
                  <a:gd name="T29" fmla="*/ 773 h 775"/>
                  <a:gd name="T30" fmla="*/ 484 w 583"/>
                  <a:gd name="T31" fmla="*/ 775 h 775"/>
                  <a:gd name="T32" fmla="*/ 99 w 583"/>
                  <a:gd name="T33" fmla="*/ 775 h 775"/>
                  <a:gd name="T34" fmla="*/ 76 w 583"/>
                  <a:gd name="T35" fmla="*/ 773 h 775"/>
                  <a:gd name="T36" fmla="*/ 55 w 583"/>
                  <a:gd name="T37" fmla="*/ 766 h 775"/>
                  <a:gd name="T38" fmla="*/ 37 w 583"/>
                  <a:gd name="T39" fmla="*/ 753 h 775"/>
                  <a:gd name="T40" fmla="*/ 22 w 583"/>
                  <a:gd name="T41" fmla="*/ 739 h 775"/>
                  <a:gd name="T42" fmla="*/ 10 w 583"/>
                  <a:gd name="T43" fmla="*/ 720 h 775"/>
                  <a:gd name="T44" fmla="*/ 3 w 583"/>
                  <a:gd name="T45" fmla="*/ 699 h 775"/>
                  <a:gd name="T46" fmla="*/ 0 w 583"/>
                  <a:gd name="T47" fmla="*/ 676 h 775"/>
                  <a:gd name="T48" fmla="*/ 3 w 583"/>
                  <a:gd name="T49" fmla="*/ 653 h 775"/>
                  <a:gd name="T50" fmla="*/ 10 w 583"/>
                  <a:gd name="T51" fmla="*/ 632 h 775"/>
                  <a:gd name="T52" fmla="*/ 22 w 583"/>
                  <a:gd name="T53" fmla="*/ 615 h 775"/>
                  <a:gd name="T54" fmla="*/ 37 w 583"/>
                  <a:gd name="T55" fmla="*/ 599 h 775"/>
                  <a:gd name="T56" fmla="*/ 55 w 583"/>
                  <a:gd name="T57" fmla="*/ 588 h 775"/>
                  <a:gd name="T58" fmla="*/ 76 w 583"/>
                  <a:gd name="T59" fmla="*/ 580 h 775"/>
                  <a:gd name="T60" fmla="*/ 99 w 583"/>
                  <a:gd name="T61" fmla="*/ 577 h 775"/>
                  <a:gd name="T62" fmla="*/ 385 w 583"/>
                  <a:gd name="T63" fmla="*/ 577 h 775"/>
                  <a:gd name="T64" fmla="*/ 385 w 583"/>
                  <a:gd name="T65" fmla="*/ 99 h 775"/>
                  <a:gd name="T66" fmla="*/ 387 w 583"/>
                  <a:gd name="T67" fmla="*/ 76 h 775"/>
                  <a:gd name="T68" fmla="*/ 395 w 583"/>
                  <a:gd name="T69" fmla="*/ 55 h 775"/>
                  <a:gd name="T70" fmla="*/ 407 w 583"/>
                  <a:gd name="T71" fmla="*/ 38 h 775"/>
                  <a:gd name="T72" fmla="*/ 423 w 583"/>
                  <a:gd name="T73" fmla="*/ 22 h 775"/>
                  <a:gd name="T74" fmla="*/ 440 w 583"/>
                  <a:gd name="T75" fmla="*/ 11 h 775"/>
                  <a:gd name="T76" fmla="*/ 461 w 583"/>
                  <a:gd name="T77" fmla="*/ 3 h 775"/>
                  <a:gd name="T78" fmla="*/ 484 w 583"/>
                  <a:gd name="T79" fmla="*/ 0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83" h="775">
                    <a:moveTo>
                      <a:pt x="484" y="0"/>
                    </a:moveTo>
                    <a:lnTo>
                      <a:pt x="507" y="3"/>
                    </a:lnTo>
                    <a:lnTo>
                      <a:pt x="528" y="11"/>
                    </a:lnTo>
                    <a:lnTo>
                      <a:pt x="546" y="22"/>
                    </a:lnTo>
                    <a:lnTo>
                      <a:pt x="561" y="38"/>
                    </a:lnTo>
                    <a:lnTo>
                      <a:pt x="573" y="55"/>
                    </a:lnTo>
                    <a:lnTo>
                      <a:pt x="580" y="76"/>
                    </a:lnTo>
                    <a:lnTo>
                      <a:pt x="583" y="99"/>
                    </a:lnTo>
                    <a:lnTo>
                      <a:pt x="583" y="676"/>
                    </a:lnTo>
                    <a:lnTo>
                      <a:pt x="580" y="699"/>
                    </a:lnTo>
                    <a:lnTo>
                      <a:pt x="573" y="720"/>
                    </a:lnTo>
                    <a:lnTo>
                      <a:pt x="561" y="739"/>
                    </a:lnTo>
                    <a:lnTo>
                      <a:pt x="546" y="753"/>
                    </a:lnTo>
                    <a:lnTo>
                      <a:pt x="528" y="766"/>
                    </a:lnTo>
                    <a:lnTo>
                      <a:pt x="507" y="773"/>
                    </a:lnTo>
                    <a:lnTo>
                      <a:pt x="484" y="775"/>
                    </a:lnTo>
                    <a:lnTo>
                      <a:pt x="99" y="775"/>
                    </a:lnTo>
                    <a:lnTo>
                      <a:pt x="76" y="773"/>
                    </a:lnTo>
                    <a:lnTo>
                      <a:pt x="55" y="766"/>
                    </a:lnTo>
                    <a:lnTo>
                      <a:pt x="37" y="753"/>
                    </a:lnTo>
                    <a:lnTo>
                      <a:pt x="22" y="739"/>
                    </a:lnTo>
                    <a:lnTo>
                      <a:pt x="10" y="720"/>
                    </a:lnTo>
                    <a:lnTo>
                      <a:pt x="3" y="699"/>
                    </a:lnTo>
                    <a:lnTo>
                      <a:pt x="0" y="676"/>
                    </a:lnTo>
                    <a:lnTo>
                      <a:pt x="3" y="653"/>
                    </a:lnTo>
                    <a:lnTo>
                      <a:pt x="10" y="632"/>
                    </a:lnTo>
                    <a:lnTo>
                      <a:pt x="22" y="615"/>
                    </a:lnTo>
                    <a:lnTo>
                      <a:pt x="37" y="599"/>
                    </a:lnTo>
                    <a:lnTo>
                      <a:pt x="55" y="588"/>
                    </a:lnTo>
                    <a:lnTo>
                      <a:pt x="76" y="580"/>
                    </a:lnTo>
                    <a:lnTo>
                      <a:pt x="99" y="577"/>
                    </a:lnTo>
                    <a:lnTo>
                      <a:pt x="385" y="577"/>
                    </a:lnTo>
                    <a:lnTo>
                      <a:pt x="385" y="99"/>
                    </a:lnTo>
                    <a:lnTo>
                      <a:pt x="387" y="76"/>
                    </a:lnTo>
                    <a:lnTo>
                      <a:pt x="395" y="55"/>
                    </a:lnTo>
                    <a:lnTo>
                      <a:pt x="407" y="38"/>
                    </a:lnTo>
                    <a:lnTo>
                      <a:pt x="423" y="22"/>
                    </a:lnTo>
                    <a:lnTo>
                      <a:pt x="440" y="11"/>
                    </a:lnTo>
                    <a:lnTo>
                      <a:pt x="461" y="3"/>
                    </a:lnTo>
                    <a:lnTo>
                      <a:pt x="4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116"/>
              <p:cNvSpPr>
                <a:spLocks/>
              </p:cNvSpPr>
              <p:nvPr/>
            </p:nvSpPr>
            <p:spPr bwMode="auto">
              <a:xfrm>
                <a:off x="2709863" y="1419225"/>
                <a:ext cx="28575" cy="165100"/>
              </a:xfrm>
              <a:custGeom>
                <a:avLst/>
                <a:gdLst>
                  <a:gd name="T0" fmla="*/ 0 w 199"/>
                  <a:gd name="T1" fmla="*/ 0 h 1140"/>
                  <a:gd name="T2" fmla="*/ 199 w 199"/>
                  <a:gd name="T3" fmla="*/ 0 h 1140"/>
                  <a:gd name="T4" fmla="*/ 199 w 199"/>
                  <a:gd name="T5" fmla="*/ 1041 h 1140"/>
                  <a:gd name="T6" fmla="*/ 197 w 199"/>
                  <a:gd name="T7" fmla="*/ 1064 h 1140"/>
                  <a:gd name="T8" fmla="*/ 188 w 199"/>
                  <a:gd name="T9" fmla="*/ 1085 h 1140"/>
                  <a:gd name="T10" fmla="*/ 177 w 199"/>
                  <a:gd name="T11" fmla="*/ 1104 h 1140"/>
                  <a:gd name="T12" fmla="*/ 162 w 199"/>
                  <a:gd name="T13" fmla="*/ 1118 h 1140"/>
                  <a:gd name="T14" fmla="*/ 143 w 199"/>
                  <a:gd name="T15" fmla="*/ 1131 h 1140"/>
                  <a:gd name="T16" fmla="*/ 122 w 199"/>
                  <a:gd name="T17" fmla="*/ 1138 h 1140"/>
                  <a:gd name="T18" fmla="*/ 99 w 199"/>
                  <a:gd name="T19" fmla="*/ 1140 h 1140"/>
                  <a:gd name="T20" fmla="*/ 76 w 199"/>
                  <a:gd name="T21" fmla="*/ 1138 h 1140"/>
                  <a:gd name="T22" fmla="*/ 56 w 199"/>
                  <a:gd name="T23" fmla="*/ 1131 h 1140"/>
                  <a:gd name="T24" fmla="*/ 38 w 199"/>
                  <a:gd name="T25" fmla="*/ 1118 h 1140"/>
                  <a:gd name="T26" fmla="*/ 22 w 199"/>
                  <a:gd name="T27" fmla="*/ 1104 h 1140"/>
                  <a:gd name="T28" fmla="*/ 11 w 199"/>
                  <a:gd name="T29" fmla="*/ 1085 h 1140"/>
                  <a:gd name="T30" fmla="*/ 3 w 199"/>
                  <a:gd name="T31" fmla="*/ 1064 h 1140"/>
                  <a:gd name="T32" fmla="*/ 0 w 199"/>
                  <a:gd name="T33" fmla="*/ 1041 h 1140"/>
                  <a:gd name="T34" fmla="*/ 0 w 199"/>
                  <a:gd name="T35" fmla="*/ 0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9" h="1140">
                    <a:moveTo>
                      <a:pt x="0" y="0"/>
                    </a:moveTo>
                    <a:lnTo>
                      <a:pt x="199" y="0"/>
                    </a:lnTo>
                    <a:lnTo>
                      <a:pt x="199" y="1041"/>
                    </a:lnTo>
                    <a:lnTo>
                      <a:pt x="197" y="1064"/>
                    </a:lnTo>
                    <a:lnTo>
                      <a:pt x="188" y="1085"/>
                    </a:lnTo>
                    <a:lnTo>
                      <a:pt x="177" y="1104"/>
                    </a:lnTo>
                    <a:lnTo>
                      <a:pt x="162" y="1118"/>
                    </a:lnTo>
                    <a:lnTo>
                      <a:pt x="143" y="1131"/>
                    </a:lnTo>
                    <a:lnTo>
                      <a:pt x="122" y="1138"/>
                    </a:lnTo>
                    <a:lnTo>
                      <a:pt x="99" y="1140"/>
                    </a:lnTo>
                    <a:lnTo>
                      <a:pt x="76" y="1138"/>
                    </a:lnTo>
                    <a:lnTo>
                      <a:pt x="56" y="1131"/>
                    </a:lnTo>
                    <a:lnTo>
                      <a:pt x="38" y="1118"/>
                    </a:lnTo>
                    <a:lnTo>
                      <a:pt x="22" y="1104"/>
                    </a:lnTo>
                    <a:lnTo>
                      <a:pt x="11" y="1085"/>
                    </a:lnTo>
                    <a:lnTo>
                      <a:pt x="3" y="1064"/>
                    </a:lnTo>
                    <a:lnTo>
                      <a:pt x="0" y="10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117"/>
              <p:cNvSpPr>
                <a:spLocks/>
              </p:cNvSpPr>
              <p:nvPr/>
            </p:nvSpPr>
            <p:spPr bwMode="auto">
              <a:xfrm>
                <a:off x="2516188" y="1333500"/>
                <a:ext cx="222250" cy="58738"/>
              </a:xfrm>
              <a:custGeom>
                <a:avLst/>
                <a:gdLst>
                  <a:gd name="T0" fmla="*/ 99 w 1546"/>
                  <a:gd name="T1" fmla="*/ 0 h 397"/>
                  <a:gd name="T2" fmla="*/ 1446 w 1546"/>
                  <a:gd name="T3" fmla="*/ 0 h 397"/>
                  <a:gd name="T4" fmla="*/ 1469 w 1546"/>
                  <a:gd name="T5" fmla="*/ 2 h 397"/>
                  <a:gd name="T6" fmla="*/ 1490 w 1546"/>
                  <a:gd name="T7" fmla="*/ 9 h 397"/>
                  <a:gd name="T8" fmla="*/ 1509 w 1546"/>
                  <a:gd name="T9" fmla="*/ 20 h 397"/>
                  <a:gd name="T10" fmla="*/ 1524 w 1546"/>
                  <a:gd name="T11" fmla="*/ 36 h 397"/>
                  <a:gd name="T12" fmla="*/ 1535 w 1546"/>
                  <a:gd name="T13" fmla="*/ 55 h 397"/>
                  <a:gd name="T14" fmla="*/ 1544 w 1546"/>
                  <a:gd name="T15" fmla="*/ 76 h 397"/>
                  <a:gd name="T16" fmla="*/ 1546 w 1546"/>
                  <a:gd name="T17" fmla="*/ 99 h 397"/>
                  <a:gd name="T18" fmla="*/ 1546 w 1546"/>
                  <a:gd name="T19" fmla="*/ 397 h 397"/>
                  <a:gd name="T20" fmla="*/ 0 w 1546"/>
                  <a:gd name="T21" fmla="*/ 397 h 397"/>
                  <a:gd name="T22" fmla="*/ 0 w 1546"/>
                  <a:gd name="T23" fmla="*/ 99 h 397"/>
                  <a:gd name="T24" fmla="*/ 3 w 1546"/>
                  <a:gd name="T25" fmla="*/ 76 h 397"/>
                  <a:gd name="T26" fmla="*/ 10 w 1546"/>
                  <a:gd name="T27" fmla="*/ 55 h 397"/>
                  <a:gd name="T28" fmla="*/ 21 w 1546"/>
                  <a:gd name="T29" fmla="*/ 36 h 397"/>
                  <a:gd name="T30" fmla="*/ 37 w 1546"/>
                  <a:gd name="T31" fmla="*/ 20 h 397"/>
                  <a:gd name="T32" fmla="*/ 56 w 1546"/>
                  <a:gd name="T33" fmla="*/ 9 h 397"/>
                  <a:gd name="T34" fmla="*/ 77 w 1546"/>
                  <a:gd name="T35" fmla="*/ 2 h 397"/>
                  <a:gd name="T36" fmla="*/ 99 w 1546"/>
                  <a:gd name="T37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46" h="397">
                    <a:moveTo>
                      <a:pt x="99" y="0"/>
                    </a:moveTo>
                    <a:lnTo>
                      <a:pt x="1446" y="0"/>
                    </a:lnTo>
                    <a:lnTo>
                      <a:pt x="1469" y="2"/>
                    </a:lnTo>
                    <a:lnTo>
                      <a:pt x="1490" y="9"/>
                    </a:lnTo>
                    <a:lnTo>
                      <a:pt x="1509" y="20"/>
                    </a:lnTo>
                    <a:lnTo>
                      <a:pt x="1524" y="36"/>
                    </a:lnTo>
                    <a:lnTo>
                      <a:pt x="1535" y="55"/>
                    </a:lnTo>
                    <a:lnTo>
                      <a:pt x="1544" y="76"/>
                    </a:lnTo>
                    <a:lnTo>
                      <a:pt x="1546" y="99"/>
                    </a:lnTo>
                    <a:lnTo>
                      <a:pt x="1546" y="397"/>
                    </a:lnTo>
                    <a:lnTo>
                      <a:pt x="0" y="397"/>
                    </a:lnTo>
                    <a:lnTo>
                      <a:pt x="0" y="99"/>
                    </a:lnTo>
                    <a:lnTo>
                      <a:pt x="3" y="76"/>
                    </a:lnTo>
                    <a:lnTo>
                      <a:pt x="10" y="55"/>
                    </a:lnTo>
                    <a:lnTo>
                      <a:pt x="21" y="36"/>
                    </a:lnTo>
                    <a:lnTo>
                      <a:pt x="37" y="20"/>
                    </a:lnTo>
                    <a:lnTo>
                      <a:pt x="56" y="9"/>
                    </a:lnTo>
                    <a:lnTo>
                      <a:pt x="77" y="2"/>
                    </a:lnTo>
                    <a:lnTo>
                      <a:pt x="9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118"/>
              <p:cNvSpPr>
                <a:spLocks/>
              </p:cNvSpPr>
              <p:nvPr/>
            </p:nvSpPr>
            <p:spPr bwMode="auto">
              <a:xfrm>
                <a:off x="2516188" y="1419225"/>
                <a:ext cx="28575" cy="165100"/>
              </a:xfrm>
              <a:custGeom>
                <a:avLst/>
                <a:gdLst>
                  <a:gd name="T0" fmla="*/ 0 w 198"/>
                  <a:gd name="T1" fmla="*/ 0 h 1140"/>
                  <a:gd name="T2" fmla="*/ 198 w 198"/>
                  <a:gd name="T3" fmla="*/ 0 h 1140"/>
                  <a:gd name="T4" fmla="*/ 198 w 198"/>
                  <a:gd name="T5" fmla="*/ 1041 h 1140"/>
                  <a:gd name="T6" fmla="*/ 196 w 198"/>
                  <a:gd name="T7" fmla="*/ 1064 h 1140"/>
                  <a:gd name="T8" fmla="*/ 188 w 198"/>
                  <a:gd name="T9" fmla="*/ 1085 h 1140"/>
                  <a:gd name="T10" fmla="*/ 177 w 198"/>
                  <a:gd name="T11" fmla="*/ 1104 h 1140"/>
                  <a:gd name="T12" fmla="*/ 161 w 198"/>
                  <a:gd name="T13" fmla="*/ 1118 h 1140"/>
                  <a:gd name="T14" fmla="*/ 143 w 198"/>
                  <a:gd name="T15" fmla="*/ 1131 h 1140"/>
                  <a:gd name="T16" fmla="*/ 122 w 198"/>
                  <a:gd name="T17" fmla="*/ 1138 h 1140"/>
                  <a:gd name="T18" fmla="*/ 99 w 198"/>
                  <a:gd name="T19" fmla="*/ 1140 h 1140"/>
                  <a:gd name="T20" fmla="*/ 77 w 198"/>
                  <a:gd name="T21" fmla="*/ 1138 h 1140"/>
                  <a:gd name="T22" fmla="*/ 56 w 198"/>
                  <a:gd name="T23" fmla="*/ 1131 h 1140"/>
                  <a:gd name="T24" fmla="*/ 37 w 198"/>
                  <a:gd name="T25" fmla="*/ 1118 h 1140"/>
                  <a:gd name="T26" fmla="*/ 21 w 198"/>
                  <a:gd name="T27" fmla="*/ 1104 h 1140"/>
                  <a:gd name="T28" fmla="*/ 10 w 198"/>
                  <a:gd name="T29" fmla="*/ 1085 h 1140"/>
                  <a:gd name="T30" fmla="*/ 3 w 198"/>
                  <a:gd name="T31" fmla="*/ 1064 h 1140"/>
                  <a:gd name="T32" fmla="*/ 0 w 198"/>
                  <a:gd name="T33" fmla="*/ 1041 h 1140"/>
                  <a:gd name="T34" fmla="*/ 0 w 198"/>
                  <a:gd name="T35" fmla="*/ 0 h 1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8" h="1140">
                    <a:moveTo>
                      <a:pt x="0" y="0"/>
                    </a:moveTo>
                    <a:lnTo>
                      <a:pt x="198" y="0"/>
                    </a:lnTo>
                    <a:lnTo>
                      <a:pt x="198" y="1041"/>
                    </a:lnTo>
                    <a:lnTo>
                      <a:pt x="196" y="1064"/>
                    </a:lnTo>
                    <a:lnTo>
                      <a:pt x="188" y="1085"/>
                    </a:lnTo>
                    <a:lnTo>
                      <a:pt x="177" y="1104"/>
                    </a:lnTo>
                    <a:lnTo>
                      <a:pt x="161" y="1118"/>
                    </a:lnTo>
                    <a:lnTo>
                      <a:pt x="143" y="1131"/>
                    </a:lnTo>
                    <a:lnTo>
                      <a:pt x="122" y="1138"/>
                    </a:lnTo>
                    <a:lnTo>
                      <a:pt x="99" y="1140"/>
                    </a:lnTo>
                    <a:lnTo>
                      <a:pt x="77" y="1138"/>
                    </a:lnTo>
                    <a:lnTo>
                      <a:pt x="56" y="1131"/>
                    </a:lnTo>
                    <a:lnTo>
                      <a:pt x="37" y="1118"/>
                    </a:lnTo>
                    <a:lnTo>
                      <a:pt x="21" y="1104"/>
                    </a:lnTo>
                    <a:lnTo>
                      <a:pt x="10" y="1085"/>
                    </a:lnTo>
                    <a:lnTo>
                      <a:pt x="3" y="1064"/>
                    </a:lnTo>
                    <a:lnTo>
                      <a:pt x="0" y="104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79829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540268" y="1175934"/>
            <a:ext cx="5334840" cy="2258853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В  городе Курске проведена большая работа по  совершенствованию открытости бюджета. Современные информационные технологии, внедренные на территории города Курска, во многом обеспечивают доступность к информации о его исполнении. 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	Начиная с 2014 года все финансовые органы страны начали составлять на регулярной основе отдельный аналитический документ «Бюджет для граждан», который должен содержать основные положения проекта решения о бюджете и отчета о его исполнении в доступной и понятной форме.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6317411" y="1148502"/>
            <a:ext cx="5334658" cy="2258853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По своей сути бюджет для граждан - это упрощенная версия бюджетного документа, которая использует доступные форматы, чтобы облегчить для граждан понимание бюджета, объяснить им планы и действия Администрации города Курска во время бюджетного года и показать формы их возможного взаимодействия с гражданином города  по вопросам расходования общественных финансов. 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	Очень надеемся, что «Бюджет для граждан», разработанный комитетом  финансов города Курска, станет доступным источником для повышения финансовой грамотности жителей города  и активизации общественного контроля за муниципальными расходами. </a:t>
            </a:r>
          </a:p>
          <a:p>
            <a:pPr algn="just"/>
            <a:r>
              <a:rPr lang="ru-RU" dirty="0" smtClean="0">
                <a:cs typeface="Times New Roman" pitchFamily="18" charset="0"/>
              </a:rPr>
              <a:t>	Рассчитываем, что наша совместная работа будет способствовать развитию прозрачности и открытости бюджета и бюджетного процесса для граждан.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6974" y="189319"/>
            <a:ext cx="10865180" cy="695924"/>
          </a:xfrm>
        </p:spPr>
        <p:txBody>
          <a:bodyPr/>
          <a:lstStyle/>
          <a:p>
            <a:r>
              <a:rPr lang="ru-RU" dirty="0" smtClean="0"/>
              <a:t>УВАЖАЕМЫЕ ЖИТЕЛИ ГОРОДА КУРСКА!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CD80AE3D-2E81-417B-8B22-51A561BF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БЮДЖЕТА ГОРОДА КУРСКА НА СОЦИАЛЬНУЮ ПОЛИТИКУ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0119152"/>
              </p:ext>
            </p:extLst>
          </p:nvPr>
        </p:nvGraphicFramePr>
        <p:xfrm>
          <a:off x="528845" y="1207168"/>
          <a:ext cx="11098378" cy="51557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230543"/>
                <a:gridCol w="1560386"/>
                <a:gridCol w="996514"/>
                <a:gridCol w="1268291"/>
                <a:gridCol w="1042644"/>
              </a:tblGrid>
              <a:tr h="9037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+mj-lt"/>
                        </a:rPr>
                        <a:t>Виды</a:t>
                      </a:r>
                      <a:r>
                        <a:rPr lang="ru-RU" sz="1500" baseline="0" dirty="0" smtClean="0">
                          <a:latin typeface="+mj-lt"/>
                        </a:rPr>
                        <a:t> с</a:t>
                      </a:r>
                      <a:r>
                        <a:rPr lang="ru-RU" sz="1500" dirty="0" smtClean="0">
                          <a:latin typeface="+mj-lt"/>
                        </a:rPr>
                        <a:t>оциальных выплат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+mj-lt"/>
                        </a:rPr>
                        <a:t>Количество</a:t>
                      </a:r>
                      <a:r>
                        <a:rPr lang="ru-RU" sz="1500" baseline="0" dirty="0" smtClean="0">
                          <a:latin typeface="+mj-lt"/>
                        </a:rPr>
                        <a:t> получателей на 2022 год (чел)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2022 год</a:t>
                      </a:r>
                    </a:p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тыс.</a:t>
                      </a:r>
                    </a:p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рублей</a:t>
                      </a:r>
                      <a:endParaRPr lang="ru-RU" sz="150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+mj-lt"/>
                        </a:rPr>
                        <a:t>2023год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+mj-lt"/>
                        </a:rPr>
                        <a:t>тыс.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+mj-lt"/>
                        </a:rPr>
                        <a:t>рублей</a:t>
                      </a:r>
                      <a:endParaRPr lang="ru-RU" sz="15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+mj-lt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+mj-lt"/>
                        </a:rPr>
                        <a:t>тыс.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+mj-lt"/>
                        </a:rPr>
                        <a:t>рублей</a:t>
                      </a:r>
                      <a:endParaRPr lang="ru-RU" sz="1500" dirty="0" smtClean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279256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j-lt"/>
                        </a:rPr>
                        <a:t>1. Надбавки к пенсиям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290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38 </a:t>
                      </a:r>
                      <a:r>
                        <a:rPr lang="ru-RU" sz="1500" baseline="0" dirty="0" smtClean="0">
                          <a:latin typeface="+mj-lt"/>
                        </a:rPr>
                        <a:t>447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18 128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34 707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11847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j-lt"/>
                        </a:rPr>
                        <a:t>2. Оказание адресной  материальной  помощи 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700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4 907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4 907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4 907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6174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j-lt"/>
                        </a:rPr>
                        <a:t>3. Ежемесячные доплаты к пенсии за звание «Почетный гражданин</a:t>
                      </a:r>
                      <a:r>
                        <a:rPr lang="ru-RU" sz="1500" baseline="0" dirty="0" smtClean="0">
                          <a:latin typeface="+mj-lt"/>
                        </a:rPr>
                        <a:t> города Курска»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24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4 376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4 376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4 376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476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j-lt"/>
                        </a:rPr>
                        <a:t>4. Ежемесячные выплаты лицам,</a:t>
                      </a:r>
                      <a:r>
                        <a:rPr lang="ru-RU" sz="1500" baseline="0" dirty="0" smtClean="0">
                          <a:latin typeface="+mj-lt"/>
                        </a:rPr>
                        <a:t> награжденным почетным знаком «За особые заслуги перед городом»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127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1 361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1 361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1 361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291547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j-lt"/>
                        </a:rPr>
                        <a:t>5. Обеспечение жильем молодых</a:t>
                      </a:r>
                      <a:r>
                        <a:rPr lang="ru-RU" sz="1500" baseline="0" dirty="0" smtClean="0">
                          <a:latin typeface="+mj-lt"/>
                        </a:rPr>
                        <a:t> семей 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24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11 168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8 201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11 438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9037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+mj-lt"/>
                        </a:rPr>
                        <a:t>6. </a:t>
                      </a:r>
                      <a:r>
                        <a:rPr lang="ru-RU" sz="1500" kern="1200" baseline="0" dirty="0" smtClean="0">
                          <a:latin typeface="+mj-lt"/>
                        </a:rPr>
                        <a:t>Возмещение затрат на уплату процентов по кредитам и займам, полученным в Российских кредитных организациях и ипотечных агентствах на приобретение и строительство жилья работникам учреждения образования города Курска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+mj-lt"/>
                        </a:rPr>
                        <a:t>75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6 146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6 046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6 046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9563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j-lt"/>
                        </a:rPr>
                        <a:t>7.Содержание учреждений социальной политики  и комитета социальной защиты населения города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10 225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8 536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9 829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291547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j-lt"/>
                        </a:rPr>
                        <a:t>8.Иные мероприятия в  области социальной политики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1316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12 107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11 181</a:t>
                      </a:r>
                      <a:endParaRPr lang="ru-RU" sz="150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11 207</a:t>
                      </a:r>
                      <a:endParaRPr lang="ru-RU" sz="1500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291547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j-lt"/>
                        </a:rPr>
                        <a:t>ВСЕГО расходы на социальную политику</a:t>
                      </a:r>
                      <a:endParaRPr lang="ru-RU" sz="1500" b="1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500" b="1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88 737</a:t>
                      </a:r>
                      <a:endParaRPr lang="ru-RU" sz="1500" b="1" i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62 736</a:t>
                      </a:r>
                      <a:endParaRPr lang="ru-RU" sz="1500" b="1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83 871</a:t>
                      </a:r>
                      <a:endParaRPr lang="ru-RU" sz="1500" b="1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6843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09">
            <a:extLst>
              <a:ext uri="{FF2B5EF4-FFF2-40B4-BE49-F238E27FC236}">
                <a16:creationId xmlns="" xmlns:a16="http://schemas.microsoft.com/office/drawing/2014/main" id="{9C88DAFC-1ADA-42F2-8B26-07AECB3DFC3E}"/>
              </a:ext>
            </a:extLst>
          </p:cNvPr>
          <p:cNvGrpSpPr/>
          <p:nvPr/>
        </p:nvGrpSpPr>
        <p:grpSpPr>
          <a:xfrm>
            <a:off x="2061883" y="1260707"/>
            <a:ext cx="8202705" cy="2160000"/>
            <a:chOff x="3352800" y="1672440"/>
            <a:chExt cx="5486400" cy="2160000"/>
          </a:xfrm>
        </p:grpSpPr>
        <p:sp>
          <p:nvSpPr>
            <p:cNvPr id="48" name="Rectangle 19">
              <a:extLst>
                <a:ext uri="{FF2B5EF4-FFF2-40B4-BE49-F238E27FC236}">
                  <a16:creationId xmlns="" xmlns:a16="http://schemas.microsoft.com/office/drawing/2014/main" id="{53CD62E5-6139-45E3-BB10-94ABBF32363C}"/>
                </a:ext>
              </a:extLst>
            </p:cNvPr>
            <p:cNvSpPr/>
            <p:nvPr/>
          </p:nvSpPr>
          <p:spPr>
            <a:xfrm>
              <a:off x="3352800" y="1672440"/>
              <a:ext cx="1828800" cy="21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9" name="Rectangle 20">
              <a:extLst>
                <a:ext uri="{FF2B5EF4-FFF2-40B4-BE49-F238E27FC236}">
                  <a16:creationId xmlns="" xmlns:a16="http://schemas.microsoft.com/office/drawing/2014/main" id="{2681F91F-8EF0-416E-8455-264D5CDD8485}"/>
                </a:ext>
              </a:extLst>
            </p:cNvPr>
            <p:cNvSpPr/>
            <p:nvPr/>
          </p:nvSpPr>
          <p:spPr>
            <a:xfrm>
              <a:off x="5181600" y="1672440"/>
              <a:ext cx="1828800" cy="216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0" name="Rectangle 21">
              <a:extLst>
                <a:ext uri="{FF2B5EF4-FFF2-40B4-BE49-F238E27FC236}">
                  <a16:creationId xmlns="" xmlns:a16="http://schemas.microsoft.com/office/drawing/2014/main" id="{C4DF876B-3D8B-4062-B627-E508243FAA87}"/>
                </a:ext>
              </a:extLst>
            </p:cNvPr>
            <p:cNvSpPr/>
            <p:nvPr/>
          </p:nvSpPr>
          <p:spPr>
            <a:xfrm>
              <a:off x="7010400" y="1672440"/>
              <a:ext cx="1828800" cy="21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" name="Group 31">
            <a:extLst>
              <a:ext uri="{FF2B5EF4-FFF2-40B4-BE49-F238E27FC236}">
                <a16:creationId xmlns="" xmlns:a16="http://schemas.microsoft.com/office/drawing/2014/main" id="{6DEBD238-6727-4CAD-B6B9-06FDF2558467}"/>
              </a:ext>
            </a:extLst>
          </p:cNvPr>
          <p:cNvGrpSpPr/>
          <p:nvPr/>
        </p:nvGrpSpPr>
        <p:grpSpPr>
          <a:xfrm>
            <a:off x="2411507" y="1882984"/>
            <a:ext cx="1999128" cy="1383914"/>
            <a:chOff x="3131840" y="2050978"/>
            <a:chExt cx="3096344" cy="943182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70C86873-701D-41C4-9852-A77B50A59DFA}"/>
                </a:ext>
              </a:extLst>
            </p:cNvPr>
            <p:cNvSpPr txBox="1"/>
            <p:nvPr/>
          </p:nvSpPr>
          <p:spPr>
            <a:xfrm>
              <a:off x="3131840" y="2050978"/>
              <a:ext cx="3096344" cy="6155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2022 год </a:t>
              </a: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(тыс.рублей)</a:t>
              </a: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657F8A95-DE38-44FE-8D58-BFCA0F5CAC0C}"/>
                </a:ext>
              </a:extLst>
            </p:cNvPr>
            <p:cNvSpPr txBox="1"/>
            <p:nvPr/>
          </p:nvSpPr>
          <p:spPr>
            <a:xfrm>
              <a:off x="3131840" y="2469761"/>
              <a:ext cx="3096344" cy="524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Font typeface="Arial" pitchFamily="34" charset="0"/>
                <a:buNone/>
              </a:pPr>
              <a:endParaRPr lang="ru-RU" sz="16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buFont typeface="Arial" pitchFamily="34" charset="0"/>
                <a:buNone/>
              </a:pPr>
              <a:r>
                <a:rPr lang="ru-RU" sz="2800" b="1" dirty="0" smtClean="0">
                  <a:latin typeface="+mj-lt"/>
                  <a:cs typeface="Times New Roman" pitchFamily="18" charset="0"/>
                </a:rPr>
                <a:t>330 589</a:t>
              </a:r>
              <a:endParaRPr lang="ru-RU" sz="2800" b="1" dirty="0">
                <a:latin typeface="+mj-lt"/>
                <a:ea typeface="Tahoma" pitchFamily="34" charset="0"/>
                <a:cs typeface="Times New Roman" pitchFamily="18" charset="0"/>
              </a:endParaRPr>
            </a:p>
          </p:txBody>
        </p:sp>
      </p:grpSp>
      <p:grpSp>
        <p:nvGrpSpPr>
          <p:cNvPr id="6" name="Group 34">
            <a:extLst>
              <a:ext uri="{FF2B5EF4-FFF2-40B4-BE49-F238E27FC236}">
                <a16:creationId xmlns="" xmlns:a16="http://schemas.microsoft.com/office/drawing/2014/main" id="{BCCD711F-FDA2-40E6-B86C-990CA02D7B92}"/>
              </a:ext>
            </a:extLst>
          </p:cNvPr>
          <p:cNvGrpSpPr/>
          <p:nvPr/>
        </p:nvGrpSpPr>
        <p:grpSpPr>
          <a:xfrm>
            <a:off x="5226424" y="1882983"/>
            <a:ext cx="1837763" cy="1374001"/>
            <a:chOff x="3131840" y="2050977"/>
            <a:chExt cx="3096344" cy="951784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AB019939-713E-4C23-9167-0BA7D3B12A83}"/>
                </a:ext>
              </a:extLst>
            </p:cNvPr>
            <p:cNvSpPr txBox="1"/>
            <p:nvPr/>
          </p:nvSpPr>
          <p:spPr>
            <a:xfrm>
              <a:off x="3131840" y="2050977"/>
              <a:ext cx="3096344" cy="6155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2023 год </a:t>
              </a: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(тыс.рублей)</a:t>
              </a: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4C3BC87E-A539-4F75-A276-60074453B4E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532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Font typeface="Arial" pitchFamily="34" charset="0"/>
                <a:buNone/>
              </a:pPr>
              <a:endParaRPr lang="ru-RU" sz="16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800" b="1" dirty="0" smtClean="0">
                  <a:latin typeface="+mj-lt"/>
                  <a:cs typeface="Times New Roman" pitchFamily="18" charset="0"/>
                </a:rPr>
                <a:t>224 838</a:t>
              </a:r>
            </a:p>
          </p:txBody>
        </p:sp>
      </p:grpSp>
      <p:grpSp>
        <p:nvGrpSpPr>
          <p:cNvPr id="7" name="Group 37">
            <a:extLst>
              <a:ext uri="{FF2B5EF4-FFF2-40B4-BE49-F238E27FC236}">
                <a16:creationId xmlns="" xmlns:a16="http://schemas.microsoft.com/office/drawing/2014/main" id="{2DA33E7E-C2A1-4885-B208-8286E184413C}"/>
              </a:ext>
            </a:extLst>
          </p:cNvPr>
          <p:cNvGrpSpPr/>
          <p:nvPr/>
        </p:nvGrpSpPr>
        <p:grpSpPr>
          <a:xfrm>
            <a:off x="7969623" y="1865055"/>
            <a:ext cx="1864659" cy="1396574"/>
            <a:chOff x="3131840" y="2050977"/>
            <a:chExt cx="3096344" cy="1070862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3FFCBBB5-12B4-4B91-9F8A-03469E3E630C}"/>
                </a:ext>
              </a:extLst>
            </p:cNvPr>
            <p:cNvSpPr txBox="1"/>
            <p:nvPr/>
          </p:nvSpPr>
          <p:spPr>
            <a:xfrm>
              <a:off x="3131840" y="2050977"/>
              <a:ext cx="3096344" cy="61555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buFont typeface="Arial" pitchFamily="34" charset="0"/>
                <a:buNone/>
              </a:pPr>
              <a:r>
                <a:rPr lang="ru-RU" dirty="0" smtClean="0">
                  <a:solidFill>
                    <a:schemeClr val="bg1"/>
                  </a:solidFill>
                  <a:latin typeface="+mj-lt"/>
                </a:rPr>
                <a:t>2024 год </a:t>
              </a: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(тыс.рублей)</a:t>
              </a:r>
              <a:endParaRPr lang="ru-RU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DE00C4FD-BF2C-40AD-BFB8-F89DBEC9B33E}"/>
                </a:ext>
              </a:extLst>
            </p:cNvPr>
            <p:cNvSpPr txBox="1"/>
            <p:nvPr/>
          </p:nvSpPr>
          <p:spPr>
            <a:xfrm>
              <a:off x="3131840" y="2531849"/>
              <a:ext cx="3096344" cy="589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Font typeface="Arial" pitchFamily="34" charset="0"/>
                <a:buNone/>
              </a:pPr>
              <a:endParaRPr lang="ru-RU" sz="16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buFont typeface="Arial" pitchFamily="34" charset="0"/>
                <a:buNone/>
              </a:pPr>
              <a:r>
                <a:rPr lang="ru-RU" sz="2800" b="1" dirty="0" smtClean="0">
                  <a:latin typeface="+mj-lt"/>
                  <a:cs typeface="Times New Roman" pitchFamily="18" charset="0"/>
                </a:rPr>
                <a:t>314 072</a:t>
              </a:r>
            </a:p>
          </p:txBody>
        </p:sp>
      </p:grpSp>
      <p:sp>
        <p:nvSpPr>
          <p:cNvPr id="15" name="Down Arrow 4">
            <a:extLst>
              <a:ext uri="{FF2B5EF4-FFF2-40B4-BE49-F238E27FC236}">
                <a16:creationId xmlns="" xmlns:a16="http://schemas.microsoft.com/office/drawing/2014/main" id="{AE97AB79-CC06-444D-B43E-B6D6650D202F}"/>
              </a:ext>
            </a:extLst>
          </p:cNvPr>
          <p:cNvSpPr/>
          <p:nvPr/>
        </p:nvSpPr>
        <p:spPr>
          <a:xfrm>
            <a:off x="5056587" y="3575354"/>
            <a:ext cx="582983" cy="792128"/>
          </a:xfrm>
          <a:prstGeom prst="down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Down Arrow 45">
            <a:extLst>
              <a:ext uri="{FF2B5EF4-FFF2-40B4-BE49-F238E27FC236}">
                <a16:creationId xmlns="" xmlns:a16="http://schemas.microsoft.com/office/drawing/2014/main" id="{F2AFBBF1-F507-445B-B292-D20B04B5F4E7}"/>
              </a:ext>
            </a:extLst>
          </p:cNvPr>
          <p:cNvSpPr/>
          <p:nvPr/>
        </p:nvSpPr>
        <p:spPr>
          <a:xfrm>
            <a:off x="6545753" y="3575353"/>
            <a:ext cx="582983" cy="792128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2793DE6-16AC-4FA3-ACB8-7FF5598D49B9}"/>
              </a:ext>
            </a:extLst>
          </p:cNvPr>
          <p:cNvSpPr txBox="1"/>
          <p:nvPr/>
        </p:nvSpPr>
        <p:spPr>
          <a:xfrm>
            <a:off x="8283389" y="3829481"/>
            <a:ext cx="2986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На территории города осуществляют деятельность:</a:t>
            </a:r>
          </a:p>
        </p:txBody>
      </p:sp>
      <p:sp>
        <p:nvSpPr>
          <p:cNvPr id="19" name="Rectangle 52">
            <a:extLst>
              <a:ext uri="{FF2B5EF4-FFF2-40B4-BE49-F238E27FC236}">
                <a16:creationId xmlns="" xmlns:a16="http://schemas.microsoft.com/office/drawing/2014/main" id="{871B9AC9-C716-4BBF-856B-1DC996EA6CB0}"/>
              </a:ext>
            </a:extLst>
          </p:cNvPr>
          <p:cNvSpPr/>
          <p:nvPr/>
        </p:nvSpPr>
        <p:spPr>
          <a:xfrm>
            <a:off x="948805" y="4438419"/>
            <a:ext cx="5004000" cy="20341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	Учреждения культуры города Курска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его досуга и отдыха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Rectangle 56">
            <a:extLst>
              <a:ext uri="{FF2B5EF4-FFF2-40B4-BE49-F238E27FC236}">
                <a16:creationId xmlns="" xmlns:a16="http://schemas.microsoft.com/office/drawing/2014/main" id="{5FE5E0D4-50D0-47AF-A67B-9064B8BF54E1}"/>
              </a:ext>
            </a:extLst>
          </p:cNvPr>
          <p:cNvSpPr/>
          <p:nvPr/>
        </p:nvSpPr>
        <p:spPr>
          <a:xfrm>
            <a:off x="6275053" y="4437530"/>
            <a:ext cx="5004000" cy="203498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Центры досуга - 6 учреждений; 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Центр народного творчества «Русь»;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Городской культурный центр «Лира»;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концертно-творческий центр «Звездный»,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центр историко-культурного наследия,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 Централизованная система  библиотек; 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одно учреждение по бухгалтерскому и хозяйственному обслуживанию учреждений культуры, 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  <a:ea typeface="Tahoma" pitchFamily="34" charset="0"/>
                <a:cs typeface="Times New Roman" pitchFamily="18" charset="0"/>
              </a:rPr>
              <a:t>управление культуры.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6" name="Rounded Rectangle 27">
            <a:extLst>
              <a:ext uri="{FF2B5EF4-FFF2-40B4-BE49-F238E27FC236}">
                <a16:creationId xmlns="" xmlns:a16="http://schemas.microsoft.com/office/drawing/2014/main" id="{153CA86B-9D4B-4EE8-B817-AC0DC5DBE5A9}"/>
              </a:ext>
            </a:extLst>
          </p:cNvPr>
          <p:cNvSpPr/>
          <p:nvPr/>
        </p:nvSpPr>
        <p:spPr>
          <a:xfrm>
            <a:off x="8797263" y="151461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7">
            <a:extLst>
              <a:ext uri="{FF2B5EF4-FFF2-40B4-BE49-F238E27FC236}">
                <a16:creationId xmlns="" xmlns:a16="http://schemas.microsoft.com/office/drawing/2014/main" id="{FC8964F8-3900-40BF-8300-D2FB164A3722}"/>
              </a:ext>
            </a:extLst>
          </p:cNvPr>
          <p:cNvSpPr/>
          <p:nvPr/>
        </p:nvSpPr>
        <p:spPr>
          <a:xfrm>
            <a:off x="5991629" y="1522590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7E6F17AA-1729-49A7-A48C-1632D5B2A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БЮДЖЕТА ГОРОДА КУРСКА НА КУЛЬТУРУ</a:t>
            </a:r>
            <a:endParaRPr lang="ru-RU" dirty="0"/>
          </a:p>
        </p:txBody>
      </p:sp>
      <p:sp>
        <p:nvSpPr>
          <p:cNvPr id="52" name="Freeform 1299"/>
          <p:cNvSpPr>
            <a:spLocks noEditPoints="1"/>
          </p:cNvSpPr>
          <p:nvPr/>
        </p:nvSpPr>
        <p:spPr bwMode="auto">
          <a:xfrm>
            <a:off x="3278497" y="1500494"/>
            <a:ext cx="352207" cy="382095"/>
          </a:xfrm>
          <a:custGeom>
            <a:avLst/>
            <a:gdLst>
              <a:gd name="T0" fmla="*/ 3289 w 3576"/>
              <a:gd name="T1" fmla="*/ 2112 h 3791"/>
              <a:gd name="T2" fmla="*/ 3384 w 3576"/>
              <a:gd name="T3" fmla="*/ 1943 h 3791"/>
              <a:gd name="T4" fmla="*/ 2498 w 3576"/>
              <a:gd name="T5" fmla="*/ 2112 h 3791"/>
              <a:gd name="T6" fmla="*/ 3069 w 3576"/>
              <a:gd name="T7" fmla="*/ 1803 h 3791"/>
              <a:gd name="T8" fmla="*/ 1881 w 3576"/>
              <a:gd name="T9" fmla="*/ 1803 h 3791"/>
              <a:gd name="T10" fmla="*/ 2103 w 3576"/>
              <a:gd name="T11" fmla="*/ 2112 h 3791"/>
              <a:gd name="T12" fmla="*/ 1881 w 3576"/>
              <a:gd name="T13" fmla="*/ 1803 h 3791"/>
              <a:gd name="T14" fmla="*/ 916 w 3576"/>
              <a:gd name="T15" fmla="*/ 2112 h 3791"/>
              <a:gd name="T16" fmla="*/ 1487 w 3576"/>
              <a:gd name="T17" fmla="*/ 1803 h 3791"/>
              <a:gd name="T18" fmla="*/ 386 w 3576"/>
              <a:gd name="T19" fmla="*/ 1803 h 3791"/>
              <a:gd name="T20" fmla="*/ 521 w 3576"/>
              <a:gd name="T21" fmla="*/ 2112 h 3791"/>
              <a:gd name="T22" fmla="*/ 386 w 3576"/>
              <a:gd name="T23" fmla="*/ 1803 h 3791"/>
              <a:gd name="T24" fmla="*/ 219 w 3576"/>
              <a:gd name="T25" fmla="*/ 1243 h 3791"/>
              <a:gd name="T26" fmla="*/ 453 w 3576"/>
              <a:gd name="T27" fmla="*/ 1487 h 3791"/>
              <a:gd name="T28" fmla="*/ 1255 w 3576"/>
              <a:gd name="T29" fmla="*/ 867 h 3791"/>
              <a:gd name="T30" fmla="*/ 824 w 3576"/>
              <a:gd name="T31" fmla="*/ 1352 h 3791"/>
              <a:gd name="T32" fmla="*/ 1255 w 3576"/>
              <a:gd name="T33" fmla="*/ 867 h 3791"/>
              <a:gd name="T34" fmla="*/ 1625 w 3576"/>
              <a:gd name="T35" fmla="*/ 732 h 3791"/>
              <a:gd name="T36" fmla="*/ 1939 w 3576"/>
              <a:gd name="T37" fmla="*/ 947 h 3791"/>
              <a:gd name="T38" fmla="*/ 3085 w 3576"/>
              <a:gd name="T39" fmla="*/ 351 h 3791"/>
              <a:gd name="T40" fmla="*/ 3143 w 3576"/>
              <a:gd name="T41" fmla="*/ 509 h 3791"/>
              <a:gd name="T42" fmla="*/ 2740 w 3576"/>
              <a:gd name="T43" fmla="*/ 327 h 3791"/>
              <a:gd name="T44" fmla="*/ 2310 w 3576"/>
              <a:gd name="T45" fmla="*/ 812 h 3791"/>
              <a:gd name="T46" fmla="*/ 2740 w 3576"/>
              <a:gd name="T47" fmla="*/ 327 h 3791"/>
              <a:gd name="T48" fmla="*/ 3124 w 3576"/>
              <a:gd name="T49" fmla="*/ 5 h 3791"/>
              <a:gd name="T50" fmla="*/ 3160 w 3576"/>
              <a:gd name="T51" fmla="*/ 27 h 3791"/>
              <a:gd name="T52" fmla="*/ 3185 w 3576"/>
              <a:gd name="T53" fmla="*/ 64 h 3791"/>
              <a:gd name="T54" fmla="*/ 3362 w 3576"/>
              <a:gd name="T55" fmla="*/ 559 h 3791"/>
              <a:gd name="T56" fmla="*/ 3353 w 3576"/>
              <a:gd name="T57" fmla="*/ 607 h 3791"/>
              <a:gd name="T58" fmla="*/ 3331 w 3576"/>
              <a:gd name="T59" fmla="*/ 637 h 3791"/>
              <a:gd name="T60" fmla="*/ 3298 w 3576"/>
              <a:gd name="T61" fmla="*/ 657 h 3791"/>
              <a:gd name="T62" fmla="*/ 3480 w 3576"/>
              <a:gd name="T63" fmla="*/ 1611 h 3791"/>
              <a:gd name="T64" fmla="*/ 3529 w 3576"/>
              <a:gd name="T65" fmla="*/ 1624 h 3791"/>
              <a:gd name="T66" fmla="*/ 3563 w 3576"/>
              <a:gd name="T67" fmla="*/ 1658 h 3791"/>
              <a:gd name="T68" fmla="*/ 3576 w 3576"/>
              <a:gd name="T69" fmla="*/ 1707 h 3791"/>
              <a:gd name="T70" fmla="*/ 3573 w 3576"/>
              <a:gd name="T71" fmla="*/ 3720 h 3791"/>
              <a:gd name="T72" fmla="*/ 3548 w 3576"/>
              <a:gd name="T73" fmla="*/ 3763 h 3791"/>
              <a:gd name="T74" fmla="*/ 3506 w 3576"/>
              <a:gd name="T75" fmla="*/ 3787 h 3791"/>
              <a:gd name="T76" fmla="*/ 286 w 3576"/>
              <a:gd name="T77" fmla="*/ 3791 h 3791"/>
              <a:gd name="T78" fmla="*/ 237 w 3576"/>
              <a:gd name="T79" fmla="*/ 3778 h 3791"/>
              <a:gd name="T80" fmla="*/ 203 w 3576"/>
              <a:gd name="T81" fmla="*/ 3743 h 3791"/>
              <a:gd name="T82" fmla="*/ 190 w 3576"/>
              <a:gd name="T83" fmla="*/ 3695 h 3791"/>
              <a:gd name="T84" fmla="*/ 183 w 3576"/>
              <a:gd name="T85" fmla="*/ 1701 h 3791"/>
              <a:gd name="T86" fmla="*/ 6 w 3576"/>
              <a:gd name="T87" fmla="*/ 1219 h 3791"/>
              <a:gd name="T88" fmla="*/ 1 w 3576"/>
              <a:gd name="T89" fmla="*/ 1169 h 3791"/>
              <a:gd name="T90" fmla="*/ 19 w 3576"/>
              <a:gd name="T91" fmla="*/ 1129 h 3791"/>
              <a:gd name="T92" fmla="*/ 46 w 3576"/>
              <a:gd name="T93" fmla="*/ 1104 h 3791"/>
              <a:gd name="T94" fmla="*/ 3061 w 3576"/>
              <a:gd name="T95" fmla="*/ 6 h 3791"/>
              <a:gd name="T96" fmla="*/ 3105 w 3576"/>
              <a:gd name="T97" fmla="*/ 0 h 3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76" h="3791">
                <a:moveTo>
                  <a:pt x="3384" y="1943"/>
                </a:moveTo>
                <a:lnTo>
                  <a:pt x="3289" y="2112"/>
                </a:lnTo>
                <a:lnTo>
                  <a:pt x="3384" y="2112"/>
                </a:lnTo>
                <a:lnTo>
                  <a:pt x="3384" y="1943"/>
                </a:lnTo>
                <a:close/>
                <a:moveTo>
                  <a:pt x="2673" y="1803"/>
                </a:moveTo>
                <a:lnTo>
                  <a:pt x="2498" y="2112"/>
                </a:lnTo>
                <a:lnTo>
                  <a:pt x="2894" y="2112"/>
                </a:lnTo>
                <a:lnTo>
                  <a:pt x="3069" y="1803"/>
                </a:lnTo>
                <a:lnTo>
                  <a:pt x="2673" y="1803"/>
                </a:lnTo>
                <a:close/>
                <a:moveTo>
                  <a:pt x="1881" y="1803"/>
                </a:moveTo>
                <a:lnTo>
                  <a:pt x="1708" y="2112"/>
                </a:lnTo>
                <a:lnTo>
                  <a:pt x="2103" y="2112"/>
                </a:lnTo>
                <a:lnTo>
                  <a:pt x="2278" y="1803"/>
                </a:lnTo>
                <a:lnTo>
                  <a:pt x="1881" y="1803"/>
                </a:lnTo>
                <a:close/>
                <a:moveTo>
                  <a:pt x="1091" y="1803"/>
                </a:moveTo>
                <a:lnTo>
                  <a:pt x="916" y="2112"/>
                </a:lnTo>
                <a:lnTo>
                  <a:pt x="1313" y="2112"/>
                </a:lnTo>
                <a:lnTo>
                  <a:pt x="1487" y="1803"/>
                </a:lnTo>
                <a:lnTo>
                  <a:pt x="1091" y="1803"/>
                </a:lnTo>
                <a:close/>
                <a:moveTo>
                  <a:pt x="386" y="1803"/>
                </a:moveTo>
                <a:lnTo>
                  <a:pt x="386" y="2112"/>
                </a:lnTo>
                <a:lnTo>
                  <a:pt x="521" y="2112"/>
                </a:lnTo>
                <a:lnTo>
                  <a:pt x="696" y="1803"/>
                </a:lnTo>
                <a:lnTo>
                  <a:pt x="386" y="1803"/>
                </a:lnTo>
                <a:close/>
                <a:moveTo>
                  <a:pt x="511" y="1137"/>
                </a:moveTo>
                <a:lnTo>
                  <a:pt x="219" y="1243"/>
                </a:lnTo>
                <a:lnTo>
                  <a:pt x="326" y="1533"/>
                </a:lnTo>
                <a:lnTo>
                  <a:pt x="453" y="1487"/>
                </a:lnTo>
                <a:lnTo>
                  <a:pt x="511" y="1137"/>
                </a:lnTo>
                <a:close/>
                <a:moveTo>
                  <a:pt x="1255" y="867"/>
                </a:moveTo>
                <a:lnTo>
                  <a:pt x="882" y="1003"/>
                </a:lnTo>
                <a:lnTo>
                  <a:pt x="824" y="1352"/>
                </a:lnTo>
                <a:lnTo>
                  <a:pt x="1196" y="1217"/>
                </a:lnTo>
                <a:lnTo>
                  <a:pt x="1255" y="867"/>
                </a:lnTo>
                <a:close/>
                <a:moveTo>
                  <a:pt x="1997" y="597"/>
                </a:moveTo>
                <a:lnTo>
                  <a:pt x="1625" y="732"/>
                </a:lnTo>
                <a:lnTo>
                  <a:pt x="1566" y="1083"/>
                </a:lnTo>
                <a:lnTo>
                  <a:pt x="1939" y="947"/>
                </a:lnTo>
                <a:lnTo>
                  <a:pt x="1997" y="597"/>
                </a:lnTo>
                <a:close/>
                <a:moveTo>
                  <a:pt x="3085" y="351"/>
                </a:moveTo>
                <a:lnTo>
                  <a:pt x="3053" y="541"/>
                </a:lnTo>
                <a:lnTo>
                  <a:pt x="3143" y="509"/>
                </a:lnTo>
                <a:lnTo>
                  <a:pt x="3085" y="351"/>
                </a:lnTo>
                <a:close/>
                <a:moveTo>
                  <a:pt x="2740" y="327"/>
                </a:moveTo>
                <a:lnTo>
                  <a:pt x="2368" y="463"/>
                </a:lnTo>
                <a:lnTo>
                  <a:pt x="2310" y="812"/>
                </a:lnTo>
                <a:lnTo>
                  <a:pt x="2682" y="677"/>
                </a:lnTo>
                <a:lnTo>
                  <a:pt x="2740" y="327"/>
                </a:lnTo>
                <a:close/>
                <a:moveTo>
                  <a:pt x="3105" y="0"/>
                </a:moveTo>
                <a:lnTo>
                  <a:pt x="3124" y="5"/>
                </a:lnTo>
                <a:lnTo>
                  <a:pt x="3144" y="14"/>
                </a:lnTo>
                <a:lnTo>
                  <a:pt x="3160" y="27"/>
                </a:lnTo>
                <a:lnTo>
                  <a:pt x="3174" y="43"/>
                </a:lnTo>
                <a:lnTo>
                  <a:pt x="3185" y="64"/>
                </a:lnTo>
                <a:lnTo>
                  <a:pt x="3356" y="533"/>
                </a:lnTo>
                <a:lnTo>
                  <a:pt x="3362" y="559"/>
                </a:lnTo>
                <a:lnTo>
                  <a:pt x="3361" y="583"/>
                </a:lnTo>
                <a:lnTo>
                  <a:pt x="3353" y="607"/>
                </a:lnTo>
                <a:lnTo>
                  <a:pt x="3343" y="623"/>
                </a:lnTo>
                <a:lnTo>
                  <a:pt x="3331" y="637"/>
                </a:lnTo>
                <a:lnTo>
                  <a:pt x="3316" y="649"/>
                </a:lnTo>
                <a:lnTo>
                  <a:pt x="3298" y="657"/>
                </a:lnTo>
                <a:lnTo>
                  <a:pt x="673" y="1611"/>
                </a:lnTo>
                <a:lnTo>
                  <a:pt x="3480" y="1611"/>
                </a:lnTo>
                <a:lnTo>
                  <a:pt x="3506" y="1614"/>
                </a:lnTo>
                <a:lnTo>
                  <a:pt x="3529" y="1624"/>
                </a:lnTo>
                <a:lnTo>
                  <a:pt x="3548" y="1639"/>
                </a:lnTo>
                <a:lnTo>
                  <a:pt x="3563" y="1658"/>
                </a:lnTo>
                <a:lnTo>
                  <a:pt x="3573" y="1682"/>
                </a:lnTo>
                <a:lnTo>
                  <a:pt x="3576" y="1707"/>
                </a:lnTo>
                <a:lnTo>
                  <a:pt x="3576" y="3695"/>
                </a:lnTo>
                <a:lnTo>
                  <a:pt x="3573" y="3720"/>
                </a:lnTo>
                <a:lnTo>
                  <a:pt x="3563" y="3743"/>
                </a:lnTo>
                <a:lnTo>
                  <a:pt x="3548" y="3763"/>
                </a:lnTo>
                <a:lnTo>
                  <a:pt x="3529" y="3778"/>
                </a:lnTo>
                <a:lnTo>
                  <a:pt x="3506" y="3787"/>
                </a:lnTo>
                <a:lnTo>
                  <a:pt x="3480" y="3791"/>
                </a:lnTo>
                <a:lnTo>
                  <a:pt x="286" y="3791"/>
                </a:lnTo>
                <a:lnTo>
                  <a:pt x="259" y="3787"/>
                </a:lnTo>
                <a:lnTo>
                  <a:pt x="237" y="3778"/>
                </a:lnTo>
                <a:lnTo>
                  <a:pt x="218" y="3763"/>
                </a:lnTo>
                <a:lnTo>
                  <a:pt x="203" y="3743"/>
                </a:lnTo>
                <a:lnTo>
                  <a:pt x="193" y="3720"/>
                </a:lnTo>
                <a:lnTo>
                  <a:pt x="190" y="3695"/>
                </a:lnTo>
                <a:lnTo>
                  <a:pt x="190" y="1712"/>
                </a:lnTo>
                <a:lnTo>
                  <a:pt x="183" y="1701"/>
                </a:lnTo>
                <a:lnTo>
                  <a:pt x="177" y="1690"/>
                </a:lnTo>
                <a:lnTo>
                  <a:pt x="6" y="1219"/>
                </a:lnTo>
                <a:lnTo>
                  <a:pt x="0" y="1195"/>
                </a:lnTo>
                <a:lnTo>
                  <a:pt x="1" y="1169"/>
                </a:lnTo>
                <a:lnTo>
                  <a:pt x="9" y="1146"/>
                </a:lnTo>
                <a:lnTo>
                  <a:pt x="19" y="1129"/>
                </a:lnTo>
                <a:lnTo>
                  <a:pt x="31" y="1115"/>
                </a:lnTo>
                <a:lnTo>
                  <a:pt x="46" y="1104"/>
                </a:lnTo>
                <a:lnTo>
                  <a:pt x="63" y="1096"/>
                </a:lnTo>
                <a:lnTo>
                  <a:pt x="3061" y="6"/>
                </a:lnTo>
                <a:lnTo>
                  <a:pt x="3083" y="1"/>
                </a:lnTo>
                <a:lnTo>
                  <a:pt x="310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905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01BF12C8-EE47-4249-B45F-574CE3E5D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>
                <a:latin typeface="+mj-lt"/>
              </a:rPr>
              <a:t>На территории города функционируют:</a:t>
            </a:r>
          </a:p>
          <a:p>
            <a:pPr algn="ctr"/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спортивно-оздоровительный центр «Меркурий»,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физкультурно-спортивный центр «Восток», Шахматный клуб,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10 спортивных школ.</a:t>
            </a:r>
          </a:p>
          <a:p>
            <a:endParaRPr lang="ru-RU" dirty="0" smtClean="0"/>
          </a:p>
          <a:p>
            <a:r>
              <a:rPr lang="ru-RU" dirty="0" smtClean="0"/>
              <a:t>Средства на содержание данных учреждений и мероприятия предусмотрены на:</a:t>
            </a:r>
          </a:p>
          <a:p>
            <a:endParaRPr lang="ru-RU" dirty="0" smtClean="0"/>
          </a:p>
          <a:p>
            <a:pPr algn="ctr"/>
            <a:r>
              <a:rPr lang="ru-RU" b="1" dirty="0" smtClean="0">
                <a:latin typeface="+mj-lt"/>
              </a:rPr>
              <a:t>2022 г.-192 218 тыс.руб.</a:t>
            </a:r>
          </a:p>
          <a:p>
            <a:pPr algn="ctr"/>
            <a:r>
              <a:rPr lang="ru-RU" b="1" dirty="0" smtClean="0">
                <a:latin typeface="+mj-lt"/>
              </a:rPr>
              <a:t>2023 г.-117 056 тыс.руб. </a:t>
            </a:r>
          </a:p>
          <a:p>
            <a:pPr algn="ctr"/>
            <a:r>
              <a:rPr lang="ru-RU" b="1" dirty="0" smtClean="0">
                <a:latin typeface="+mj-lt"/>
              </a:rPr>
              <a:t>2024 г.-179 379 тыс.руб.</a:t>
            </a:r>
          </a:p>
          <a:p>
            <a:endParaRPr lang="ru-RU" dirty="0" smtClean="0"/>
          </a:p>
        </p:txBody>
      </p:sp>
      <p:pic>
        <p:nvPicPr>
          <p:cNvPr id="5" name="Рисунок 4" descr="5ad106d139d49817ab1befa7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l="4452" r="4452"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3AB788-9260-4C1F-B907-ED694083A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72" y="381702"/>
            <a:ext cx="10865180" cy="695924"/>
          </a:xfrm>
        </p:spPr>
        <p:txBody>
          <a:bodyPr/>
          <a:lstStyle/>
          <a:p>
            <a:pPr eaLnBrk="0" hangingPunct="0"/>
            <a:r>
              <a:rPr lang="ru-RU" dirty="0" smtClean="0"/>
              <a:t>ФИЗИЧЕСКАЯ КУЛЬТУРА И СПОРТ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306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59E4FA9-F4F9-402B-A060-84A06F5A6373}"/>
              </a:ext>
            </a:extLst>
          </p:cNvPr>
          <p:cNvSpPr/>
          <p:nvPr/>
        </p:nvSpPr>
        <p:spPr>
          <a:xfrm>
            <a:off x="0" y="3025286"/>
            <a:ext cx="12192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val 7">
            <a:extLst>
              <a:ext uri="{FF2B5EF4-FFF2-40B4-BE49-F238E27FC236}">
                <a16:creationId xmlns="" xmlns:a16="http://schemas.microsoft.com/office/drawing/2014/main" id="{F5B796DF-5BB3-4015-9CF1-A8B882610369}"/>
              </a:ext>
            </a:extLst>
          </p:cNvPr>
          <p:cNvSpPr/>
          <p:nvPr/>
        </p:nvSpPr>
        <p:spPr>
          <a:xfrm>
            <a:off x="5630830" y="2599536"/>
            <a:ext cx="936000" cy="93600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7">
            <a:extLst>
              <a:ext uri="{FF2B5EF4-FFF2-40B4-BE49-F238E27FC236}">
                <a16:creationId xmlns="" xmlns:a16="http://schemas.microsoft.com/office/drawing/2014/main" id="{44CB67F4-0506-459C-999B-98180B9CCD0B}"/>
              </a:ext>
            </a:extLst>
          </p:cNvPr>
          <p:cNvSpPr/>
          <p:nvPr/>
        </p:nvSpPr>
        <p:spPr>
          <a:xfrm>
            <a:off x="9382039" y="2599536"/>
            <a:ext cx="936000" cy="936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2C6A671-2333-4605-B72D-894E9AD0B96E}"/>
              </a:ext>
            </a:extLst>
          </p:cNvPr>
          <p:cNvSpPr/>
          <p:nvPr/>
        </p:nvSpPr>
        <p:spPr>
          <a:xfrm>
            <a:off x="671220" y="3762419"/>
            <a:ext cx="3352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562 178 тыс. руб.</a:t>
            </a:r>
            <a:endParaRPr lang="ru-RU" sz="2400" dirty="0">
              <a:latin typeface="+mj-lt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34B3486D-044B-4ABC-AC17-AD2E7AAB0D6F}"/>
              </a:ext>
            </a:extLst>
          </p:cNvPr>
          <p:cNvSpPr/>
          <p:nvPr/>
        </p:nvSpPr>
        <p:spPr>
          <a:xfrm>
            <a:off x="4405001" y="3771383"/>
            <a:ext cx="3352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+mj-lt"/>
                <a:cs typeface="Times New Roman" pitchFamily="18" charset="0"/>
              </a:rPr>
              <a:t>369 032 тыс. руб.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95662B2-E06C-44A9-B3C3-A2416745EED1}"/>
              </a:ext>
            </a:extLst>
          </p:cNvPr>
          <p:cNvSpPr/>
          <p:nvPr/>
        </p:nvSpPr>
        <p:spPr>
          <a:xfrm>
            <a:off x="8429891" y="3798278"/>
            <a:ext cx="3185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latin typeface="+mj-lt"/>
                <a:cs typeface="Times New Roman" pitchFamily="18" charset="0"/>
              </a:rPr>
              <a:t>507 656 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тыс. руб.</a:t>
            </a:r>
          </a:p>
        </p:txBody>
      </p:sp>
      <p:sp>
        <p:nvSpPr>
          <p:cNvPr id="4" name="Oval 7">
            <a:extLst>
              <a:ext uri="{FF2B5EF4-FFF2-40B4-BE49-F238E27FC236}">
                <a16:creationId xmlns="" xmlns:a16="http://schemas.microsoft.com/office/drawing/2014/main" id="{F867D8BF-3A9E-4C03-BFE9-9F07056C235B}"/>
              </a:ext>
            </a:extLst>
          </p:cNvPr>
          <p:cNvSpPr/>
          <p:nvPr/>
        </p:nvSpPr>
        <p:spPr>
          <a:xfrm>
            <a:off x="1879621" y="2599536"/>
            <a:ext cx="936000" cy="936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0D2693-5A6D-48AB-8264-8E903004F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РАСХОДЫ ДОРОЖНОГО ФОНДА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918446" y="2823882"/>
            <a:ext cx="94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2022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65694" y="2841812"/>
            <a:ext cx="94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2023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21906" y="2841812"/>
            <a:ext cx="94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2024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67317" y="1590800"/>
            <a:ext cx="63739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j-lt"/>
                <a:cs typeface="Times New Roman" pitchFamily="18" charset="0"/>
              </a:rPr>
              <a:t>Объем бюджетных ассигнований муниципального дорожного фонда города Курска  предусмотрен: </a:t>
            </a:r>
            <a:endParaRPr lang="ru-RU" sz="2000" dirty="0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83976" y="4840958"/>
            <a:ext cx="86150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j-lt"/>
                <a:cs typeface="Times New Roman" pitchFamily="18" charset="0"/>
              </a:rPr>
              <a:t>Средства дорожного фонда будут направлены на </a:t>
            </a:r>
            <a:r>
              <a:rPr lang="ru-RU" u="sng" dirty="0" smtClean="0">
                <a:latin typeface="+mj-lt"/>
                <a:cs typeface="Times New Roman" pitchFamily="18" charset="0"/>
              </a:rPr>
              <a:t>реконструкцию, ремонт и содержание автомобильных дорог общего пользования</a:t>
            </a:r>
            <a:r>
              <a:rPr lang="ru-RU" dirty="0" smtClean="0">
                <a:latin typeface="+mj-lt"/>
                <a:cs typeface="Times New Roman" pitchFamily="18" charset="0"/>
              </a:rPr>
              <a:t> города Курска.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429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3C12C7AE-3750-4C33-AC6F-0090693BBB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7491" y="1863725"/>
            <a:ext cx="4441825" cy="175101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cs typeface="Times New Roman" pitchFamily="18" charset="0"/>
              </a:rPr>
              <a:t>реконструкцию системы биологической очистки на городских очистных сооружениях г. Курска;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cs typeface="Times New Roman" pitchFamily="18" charset="0"/>
              </a:rPr>
              <a:t>реконструкция системы водоотведения ЮЗЖР самотечного коллектора по  ул. Парк Солянка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B857DBD-0725-4FEA-BED5-97070181FD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28042" y="1738219"/>
            <a:ext cx="4441825" cy="1751013"/>
          </a:xfrm>
        </p:spPr>
        <p:txBody>
          <a:bodyPr anchor="ctr"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cs typeface="Times New Roman" pitchFamily="18" charset="0"/>
              </a:rPr>
              <a:t>строительство насосной станции канализации ЮЗЖР;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cs typeface="Times New Roman" pitchFamily="18" charset="0"/>
              </a:rPr>
              <a:t>строительство и реконструкцию (модернизацию) объектов питьевого водоснабжения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BEE93CC-1DB7-431A-BBA9-021639FFA8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2538" y="4251714"/>
            <a:ext cx="4441825" cy="175101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cs typeface="Times New Roman" pitchFamily="18" charset="0"/>
              </a:rPr>
              <a:t>строительство ливневой канализации с очистными сооружениями для территории  </a:t>
            </a:r>
            <a:r>
              <a:rPr lang="ru-RU" dirty="0" err="1" smtClean="0">
                <a:cs typeface="Times New Roman" pitchFamily="18" charset="0"/>
              </a:rPr>
              <a:t>мкр</a:t>
            </a:r>
            <a:r>
              <a:rPr lang="ru-RU" dirty="0" smtClean="0">
                <a:cs typeface="Times New Roman" pitchFamily="18" charset="0"/>
              </a:rPr>
              <a:t>. №2 комплексной застройки жилого района «Северный» г. Курска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A99AFAB-F316-42D4-B2A7-B7C6A9D493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8528" y="4096141"/>
            <a:ext cx="4441825" cy="175101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cs typeface="Times New Roman" pitchFamily="18" charset="0"/>
              </a:rPr>
              <a:t>строительство общеобразовательной школы в районе </a:t>
            </a:r>
            <a:r>
              <a:rPr lang="ru-RU" dirty="0" err="1" smtClean="0">
                <a:cs typeface="Times New Roman" pitchFamily="18" charset="0"/>
              </a:rPr>
              <a:t>пр-та</a:t>
            </a:r>
            <a:r>
              <a:rPr lang="ru-RU" dirty="0" smtClean="0">
                <a:cs typeface="Times New Roman" pitchFamily="18" charset="0"/>
              </a:rPr>
              <a:t> В.Клыкова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cs typeface="Times New Roman" pitchFamily="18" charset="0"/>
              </a:rPr>
              <a:t>строительство «СОШ №12»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22730537-8EB3-4E2A-A4FA-66354C07B1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37530" y="3419574"/>
            <a:ext cx="3406587" cy="706437"/>
          </a:xfrm>
        </p:spPr>
        <p:txBody>
          <a:bodyPr/>
          <a:lstStyle/>
          <a:p>
            <a:pPr>
              <a:lnSpc>
                <a:spcPts val="2160"/>
              </a:lnSpc>
              <a:spcBef>
                <a:spcPts val="0"/>
              </a:spcBef>
            </a:pPr>
            <a:r>
              <a:rPr lang="ru-RU" sz="1800" b="1" dirty="0" smtClean="0">
                <a:latin typeface="+mj-lt"/>
                <a:cs typeface="Times New Roman" pitchFamily="18" charset="0"/>
              </a:rPr>
              <a:t>2022 г.- 61 847 тыс. руб.,</a:t>
            </a:r>
          </a:p>
          <a:p>
            <a:pPr>
              <a:lnSpc>
                <a:spcPts val="2160"/>
              </a:lnSpc>
              <a:spcBef>
                <a:spcPts val="0"/>
              </a:spcBef>
            </a:pPr>
            <a:r>
              <a:rPr lang="ru-RU" sz="1800" b="1" dirty="0" smtClean="0">
                <a:latin typeface="+mj-lt"/>
                <a:cs typeface="Times New Roman" pitchFamily="18" charset="0"/>
              </a:rPr>
              <a:t>2023 г.- 1 206 702 тыс. руб., </a:t>
            </a:r>
          </a:p>
          <a:p>
            <a:pPr>
              <a:lnSpc>
                <a:spcPts val="2160"/>
              </a:lnSpc>
              <a:spcBef>
                <a:spcPts val="0"/>
              </a:spcBef>
            </a:pPr>
            <a:r>
              <a:rPr lang="ru-RU" sz="1800" b="1" dirty="0" smtClean="0">
                <a:latin typeface="+mj-lt"/>
                <a:cs typeface="Times New Roman" pitchFamily="18" charset="0"/>
              </a:rPr>
              <a:t>     2024 г.- 10 143 тыс. руб.</a:t>
            </a:r>
          </a:p>
        </p:txBody>
      </p:sp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C54B68B1-3091-41B7-BBC1-D7BF2822D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КАПИТАЛЬНОЕ СТРОИТЕЛЬСТВО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20929" y="1209347"/>
            <a:ext cx="6145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+mj-lt"/>
              </a:rPr>
              <a:t>В бюджете города Курска запланированы расходы на: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866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E8B18603-9BA0-4484-AD88-CB3CB227A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lvl="0"/>
            <a:r>
              <a:rPr lang="ru-RU" sz="24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445 746 тыс.рублей</a:t>
            </a:r>
            <a:endParaRPr lang="ru-RU" sz="2400" dirty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3FA0E64D-464F-481E-A9FF-3E59949F65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1 483 234 тыс.рублей</a:t>
            </a:r>
            <a:endParaRPr lang="en-US" sz="2400" dirty="0">
              <a:solidFill>
                <a:schemeClr val="accent3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8E6F519-C116-4681-9FD9-07AA56A6E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accent4"/>
                </a:solidFill>
                <a:latin typeface="+mj-lt"/>
                <a:cs typeface="Times New Roman" pitchFamily="18" charset="0"/>
              </a:rPr>
              <a:t>494 143 тыс.рублей</a:t>
            </a:r>
            <a:endParaRPr lang="ru-RU" sz="24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90828932-A9B3-41A3-B6A1-9D5437C578F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	Жилищно-коммунальное хозяйство включает следующие подразделы: </a:t>
            </a:r>
          </a:p>
          <a:p>
            <a:pPr algn="just">
              <a:buNone/>
            </a:pPr>
            <a:endParaRPr lang="ru-RU" dirty="0" smtClean="0">
              <a:latin typeface="+mj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жилищное хозяйство (жилищную сферу);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коммунальное хозяйство, осуществляющее ресурсное обеспечение жилого фонда и других зданий и помещений (водоснабжение, теплоснабжение, газоснабжение, электроснабжение),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уборку и благоустройство территорий населенных пунктов (содержание дорожно-мостового хозяйства, озеленение, вывоз, и утилизация мусора, канализация и т.п.);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cs typeface="Times New Roman" pitchFamily="18" charset="0"/>
              </a:rPr>
              <a:t>другие расходы в области жилищно-коммунального хозяйства (содержание подведомственных учреждений). </a:t>
            </a:r>
          </a:p>
          <a:p>
            <a:pPr algn="just">
              <a:lnSpc>
                <a:spcPct val="50000"/>
              </a:lnSpc>
            </a:pP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11C2A0-D9EF-47F4-A3C8-9253863BA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30" y="318949"/>
            <a:ext cx="10865180" cy="695924"/>
          </a:xfrm>
        </p:spPr>
        <p:txBody>
          <a:bodyPr/>
          <a:lstStyle/>
          <a:p>
            <a:r>
              <a:rPr lang="ru-RU" dirty="0" smtClean="0"/>
              <a:t>РАСХОДЫ БЮДЖЕТА ГОРОДА КУРСКА НА </a:t>
            </a:r>
            <a:br>
              <a:rPr lang="ru-RU" dirty="0" smtClean="0"/>
            </a:br>
            <a:r>
              <a:rPr lang="ru-RU" dirty="0" smtClean="0"/>
              <a:t>ЖИЛИЩНО-КОММУНАЛЬНОЕ ХОЗЯЙСТВО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3741" y="1864659"/>
            <a:ext cx="94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2022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812" y="3406588"/>
            <a:ext cx="94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2023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4777" y="4966447"/>
            <a:ext cx="941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2024</a:t>
            </a:r>
            <a:endParaRPr lang="ru-RU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43600" y="237598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08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48A3F41-3706-4111-89D8-C69DBD6D4C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18284" y="3092511"/>
            <a:ext cx="3941915" cy="3196146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В 2022 году в рамках данного проекта  будут направлены средства </a:t>
            </a:r>
            <a:r>
              <a:rPr lang="ru-RU" b="1" dirty="0" smtClean="0">
                <a:cs typeface="Times New Roman" pitchFamily="18" charset="0"/>
              </a:rPr>
              <a:t>на ремонт и благоустройство общественных территорий, территорий детских дошкольных и общеобразовательных учреждений</a:t>
            </a:r>
            <a:r>
              <a:rPr lang="ru-RU" dirty="0" smtClean="0">
                <a:cs typeface="Times New Roman" pitchFamily="18" charset="0"/>
              </a:rPr>
              <a:t>,  </a:t>
            </a:r>
            <a:r>
              <a:rPr lang="ru-RU" b="1" dirty="0" smtClean="0">
                <a:cs typeface="Times New Roman" pitchFamily="18" charset="0"/>
              </a:rPr>
              <a:t>учреждений культуры, спортивных школ </a:t>
            </a:r>
            <a:r>
              <a:rPr lang="ru-RU" dirty="0" smtClean="0">
                <a:cs typeface="Times New Roman" pitchFamily="18" charset="0"/>
              </a:rPr>
              <a:t>города Курска. На указанные цели планируется  направить </a:t>
            </a:r>
            <a:r>
              <a:rPr lang="ru-RU" b="1" dirty="0" smtClean="0">
                <a:cs typeface="Times New Roman" pitchFamily="18" charset="0"/>
              </a:rPr>
              <a:t>средства местного бюджета </a:t>
            </a:r>
            <a:r>
              <a:rPr lang="ru-RU" dirty="0" smtClean="0">
                <a:cs typeface="Times New Roman" pitchFamily="18" charset="0"/>
              </a:rPr>
              <a:t>в объеме </a:t>
            </a:r>
            <a:r>
              <a:rPr lang="ru-RU" sz="2000" b="1" dirty="0" smtClean="0">
                <a:latin typeface="+mj-lt"/>
                <a:cs typeface="Times New Roman" pitchFamily="18" charset="0"/>
              </a:rPr>
              <a:t>105 195 </a:t>
            </a:r>
            <a:r>
              <a:rPr lang="ru-RU" dirty="0" smtClean="0">
                <a:cs typeface="Times New Roman" pitchFamily="18" charset="0"/>
              </a:rPr>
              <a:t>тыс.руб. и средства населения – </a:t>
            </a:r>
            <a:r>
              <a:rPr lang="ru-RU" sz="2000" b="1" dirty="0" smtClean="0">
                <a:latin typeface="+mj-lt"/>
                <a:cs typeface="Times New Roman" pitchFamily="18" charset="0"/>
              </a:rPr>
              <a:t>15 364 </a:t>
            </a:r>
            <a:r>
              <a:rPr lang="ru-RU" dirty="0" smtClean="0">
                <a:cs typeface="Times New Roman" pitchFamily="18" charset="0"/>
              </a:rPr>
              <a:t>тыс.руб. Доля </a:t>
            </a:r>
            <a:r>
              <a:rPr lang="ru-RU" b="1" dirty="0" smtClean="0">
                <a:cs typeface="Times New Roman" pitchFamily="18" charset="0"/>
              </a:rPr>
              <a:t>областного бюджета </a:t>
            </a:r>
            <a:r>
              <a:rPr lang="ru-RU" dirty="0" smtClean="0">
                <a:cs typeface="Times New Roman" pitchFamily="18" charset="0"/>
              </a:rPr>
              <a:t>прогнозируется в объеме  60% от сметной стоимости объектов или в целом -</a:t>
            </a:r>
            <a:r>
              <a:rPr lang="ru-RU" sz="2000" b="1" dirty="0" smtClean="0">
                <a:latin typeface="+mj-lt"/>
                <a:cs typeface="Times New Roman" pitchFamily="18" charset="0"/>
              </a:rPr>
              <a:t>180 336 </a:t>
            </a:r>
            <a:r>
              <a:rPr lang="ru-RU" dirty="0" smtClean="0">
                <a:cs typeface="Times New Roman" pitchFamily="18" charset="0"/>
              </a:rPr>
              <a:t>тыс.руб.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23F08AE-F59F-4F75-B542-1D993DDAB5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С 2017 года на территории города Курска  действует новый проект </a:t>
            </a:r>
            <a:r>
              <a:rPr lang="ru-RU" b="1" dirty="0" smtClean="0">
                <a:cs typeface="Times New Roman" pitchFamily="18" charset="0"/>
              </a:rPr>
              <a:t>«Народный бюджет» </a:t>
            </a:r>
            <a:r>
              <a:rPr lang="ru-RU" dirty="0" smtClean="0">
                <a:cs typeface="Times New Roman" pitchFamily="18" charset="0"/>
              </a:rPr>
              <a:t>- это проект, в котором население участвует в распределении части средств местного бюджета на конкурсной основе, на принципах </a:t>
            </a:r>
            <a:r>
              <a:rPr lang="ru-RU" dirty="0" err="1" smtClean="0">
                <a:cs typeface="Times New Roman" pitchFamily="18" charset="0"/>
              </a:rPr>
              <a:t>софинансирования</a:t>
            </a:r>
            <a:r>
              <a:rPr lang="ru-RU" dirty="0" smtClean="0">
                <a:cs typeface="Times New Roman" pitchFamily="18" charset="0"/>
              </a:rPr>
              <a:t>. То есть на реализацию проекта идут </a:t>
            </a:r>
            <a:r>
              <a:rPr lang="ru-RU" b="1" dirty="0" smtClean="0">
                <a:cs typeface="Times New Roman" pitchFamily="18" charset="0"/>
              </a:rPr>
              <a:t>не только бюджетные средства, но и средства самих граждан. </a:t>
            </a:r>
            <a:r>
              <a:rPr lang="ru-RU" dirty="0" smtClean="0">
                <a:cs typeface="Times New Roman" pitchFamily="18" charset="0"/>
              </a:rPr>
              <a:t>Проекты гражданского участия направлены на вовлечение граждан в решение вопросов местного значения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466293F-4CE3-489F-8B6A-406347B5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95" y="121725"/>
            <a:ext cx="11162146" cy="695924"/>
          </a:xfrm>
        </p:spPr>
        <p:txBody>
          <a:bodyPr/>
          <a:lstStyle/>
          <a:p>
            <a:r>
              <a:rPr lang="ru-RU" dirty="0" smtClean="0"/>
              <a:t>УЧАСТИЕ МУНИЦИПАЛЬНОГО ОБРАЗОВАНИЯ «ГОРОД  КУРСК» В 2022 ГОДУ В РЕАЛИЗАЦИИ ПРОЕКТА  «НАРОДНЫЙ БЮДЖЕТ»</a:t>
            </a:r>
            <a:endParaRPr lang="ru-RU" dirty="0"/>
          </a:p>
        </p:txBody>
      </p:sp>
      <p:pic>
        <p:nvPicPr>
          <p:cNvPr id="10" name="Рисунок 9" descr="Мозговой штурм в группе">
            <a:extLst>
              <a:ext uri="{FF2B5EF4-FFF2-40B4-BE49-F238E27FC236}">
                <a16:creationId xmlns="" xmlns:a16="http://schemas.microsoft.com/office/drawing/2014/main" id="{AD79260C-DB53-4211-B155-7D34FA28F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7347" y="1837286"/>
            <a:ext cx="864000" cy="864000"/>
          </a:xfrm>
          <a:prstGeom prst="rect">
            <a:avLst/>
          </a:prstGeom>
        </p:spPr>
      </p:pic>
      <p:pic>
        <p:nvPicPr>
          <p:cNvPr id="12" name="Рисунок 11" descr="Целевая аудитория">
            <a:extLst>
              <a:ext uri="{FF2B5EF4-FFF2-40B4-BE49-F238E27FC236}">
                <a16:creationId xmlns="" xmlns:a16="http://schemas.microsoft.com/office/drawing/2014/main" id="{83AB97DC-3542-47A4-AE14-DC936C3761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72147" y="3289833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925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>
            <a:extLst>
              <a:ext uri="{FF2B5EF4-FFF2-40B4-BE49-F238E27FC236}">
                <a16:creationId xmlns="" xmlns:a16="http://schemas.microsoft.com/office/drawing/2014/main" id="{5647D56B-B5C5-449B-8F0C-C22F736C4D61}"/>
              </a:ext>
            </a:extLst>
          </p:cNvPr>
          <p:cNvGrpSpPr/>
          <p:nvPr/>
        </p:nvGrpSpPr>
        <p:grpSpPr>
          <a:xfrm>
            <a:off x="6187283" y="2774194"/>
            <a:ext cx="1580050" cy="773891"/>
            <a:chOff x="6129954" y="2843530"/>
            <a:chExt cx="1540439" cy="727427"/>
          </a:xfrm>
          <a:solidFill>
            <a:schemeClr val="accent1"/>
          </a:solidFill>
        </p:grpSpPr>
        <p:sp>
          <p:nvSpPr>
            <p:cNvPr id="59" name="Freeform 31">
              <a:extLst>
                <a:ext uri="{FF2B5EF4-FFF2-40B4-BE49-F238E27FC236}">
                  <a16:creationId xmlns="" xmlns:a16="http://schemas.microsoft.com/office/drawing/2014/main" id="{9AB7FDFC-ED34-408C-9A88-BBC04DBBD219}"/>
                </a:ext>
              </a:extLst>
            </p:cNvPr>
            <p:cNvSpPr/>
            <p:nvPr/>
          </p:nvSpPr>
          <p:spPr>
            <a:xfrm>
              <a:off x="6141352" y="2843530"/>
              <a:ext cx="1529041" cy="514777"/>
            </a:xfrm>
            <a:custGeom>
              <a:avLst/>
              <a:gdLst>
                <a:gd name="connsiteX0" fmla="*/ 0 w 1274955"/>
                <a:gd name="connsiteY0" fmla="*/ 0 h 429235"/>
                <a:gd name="connsiteX1" fmla="*/ 132791 w 1274955"/>
                <a:gd name="connsiteY1" fmla="*/ 3672 h 429235"/>
                <a:gd name="connsiteX2" fmla="*/ 1146443 w 1274955"/>
                <a:gd name="connsiteY2" fmla="*/ 257839 h 429235"/>
                <a:gd name="connsiteX3" fmla="*/ 1274955 w 1274955"/>
                <a:gd name="connsiteY3" fmla="*/ 322674 h 429235"/>
                <a:gd name="connsiteX4" fmla="*/ 1213432 w 1274955"/>
                <a:gd name="connsiteY4" fmla="*/ 429235 h 429235"/>
                <a:gd name="connsiteX5" fmla="*/ 1094514 w 1274955"/>
                <a:gd name="connsiteY5" fmla="*/ 369241 h 429235"/>
                <a:gd name="connsiteX6" fmla="*/ 125878 w 1274955"/>
                <a:gd name="connsiteY6" fmla="*/ 126361 h 429235"/>
                <a:gd name="connsiteX7" fmla="*/ 0 w 1274955"/>
                <a:gd name="connsiteY7" fmla="*/ 122880 h 429235"/>
                <a:gd name="connsiteX8" fmla="*/ 0 w 1274955"/>
                <a:gd name="connsiteY8" fmla="*/ 0 h 4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4955" h="429235">
                  <a:moveTo>
                    <a:pt x="0" y="0"/>
                  </a:moveTo>
                  <a:lnTo>
                    <a:pt x="132791" y="3672"/>
                  </a:lnTo>
                  <a:cubicBezTo>
                    <a:pt x="493432" y="23669"/>
                    <a:pt x="835651" y="112726"/>
                    <a:pt x="1146443" y="257839"/>
                  </a:cubicBezTo>
                  <a:lnTo>
                    <a:pt x="1274955" y="322674"/>
                  </a:lnTo>
                  <a:lnTo>
                    <a:pt x="1213432" y="429235"/>
                  </a:lnTo>
                  <a:lnTo>
                    <a:pt x="1094514" y="369241"/>
                  </a:lnTo>
                  <a:cubicBezTo>
                    <a:pt x="797524" y="230572"/>
                    <a:pt x="470503" y="145470"/>
                    <a:pt x="125878" y="126361"/>
                  </a:cubicBezTo>
                  <a:lnTo>
                    <a:pt x="0" y="12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60" name="Freeform 89">
              <a:extLst>
                <a:ext uri="{FF2B5EF4-FFF2-40B4-BE49-F238E27FC236}">
                  <a16:creationId xmlns="" xmlns:a16="http://schemas.microsoft.com/office/drawing/2014/main" id="{BEFA3C31-8FFD-46FD-8F49-BF5FA49676BF}"/>
                </a:ext>
              </a:extLst>
            </p:cNvPr>
            <p:cNvSpPr/>
            <p:nvPr/>
          </p:nvSpPr>
          <p:spPr>
            <a:xfrm>
              <a:off x="6129954" y="3094399"/>
              <a:ext cx="1415518" cy="476558"/>
            </a:xfrm>
            <a:custGeom>
              <a:avLst/>
              <a:gdLst>
                <a:gd name="connsiteX0" fmla="*/ 0 w 1274955"/>
                <a:gd name="connsiteY0" fmla="*/ 0 h 429235"/>
                <a:gd name="connsiteX1" fmla="*/ 132791 w 1274955"/>
                <a:gd name="connsiteY1" fmla="*/ 3672 h 429235"/>
                <a:gd name="connsiteX2" fmla="*/ 1146443 w 1274955"/>
                <a:gd name="connsiteY2" fmla="*/ 257839 h 429235"/>
                <a:gd name="connsiteX3" fmla="*/ 1274955 w 1274955"/>
                <a:gd name="connsiteY3" fmla="*/ 322674 h 429235"/>
                <a:gd name="connsiteX4" fmla="*/ 1213432 w 1274955"/>
                <a:gd name="connsiteY4" fmla="*/ 429235 h 429235"/>
                <a:gd name="connsiteX5" fmla="*/ 1094514 w 1274955"/>
                <a:gd name="connsiteY5" fmla="*/ 369241 h 429235"/>
                <a:gd name="connsiteX6" fmla="*/ 125878 w 1274955"/>
                <a:gd name="connsiteY6" fmla="*/ 126361 h 429235"/>
                <a:gd name="connsiteX7" fmla="*/ 0 w 1274955"/>
                <a:gd name="connsiteY7" fmla="*/ 122880 h 429235"/>
                <a:gd name="connsiteX8" fmla="*/ 0 w 1274955"/>
                <a:gd name="connsiteY8" fmla="*/ 0 h 4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4955" h="429235">
                  <a:moveTo>
                    <a:pt x="0" y="0"/>
                  </a:moveTo>
                  <a:lnTo>
                    <a:pt x="132791" y="3672"/>
                  </a:lnTo>
                  <a:cubicBezTo>
                    <a:pt x="493432" y="23669"/>
                    <a:pt x="835651" y="112726"/>
                    <a:pt x="1146443" y="257839"/>
                  </a:cubicBezTo>
                  <a:lnTo>
                    <a:pt x="1274955" y="322674"/>
                  </a:lnTo>
                  <a:lnTo>
                    <a:pt x="1213432" y="429235"/>
                  </a:lnTo>
                  <a:lnTo>
                    <a:pt x="1094514" y="369241"/>
                  </a:lnTo>
                  <a:cubicBezTo>
                    <a:pt x="797524" y="230572"/>
                    <a:pt x="470503" y="145470"/>
                    <a:pt x="125878" y="126361"/>
                  </a:cubicBezTo>
                  <a:lnTo>
                    <a:pt x="0" y="12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="" xmlns:a16="http://schemas.microsoft.com/office/drawing/2014/main" id="{532D5653-9DF7-4AE4-99B6-23CACBE41C00}"/>
              </a:ext>
            </a:extLst>
          </p:cNvPr>
          <p:cNvGrpSpPr/>
          <p:nvPr/>
        </p:nvGrpSpPr>
        <p:grpSpPr>
          <a:xfrm>
            <a:off x="4579534" y="2774859"/>
            <a:ext cx="1677831" cy="771491"/>
            <a:chOff x="4562511" y="2844155"/>
            <a:chExt cx="1524010" cy="725171"/>
          </a:xfrm>
          <a:solidFill>
            <a:schemeClr val="accent1"/>
          </a:solidFill>
        </p:grpSpPr>
        <p:sp>
          <p:nvSpPr>
            <p:cNvPr id="57" name="Freeform 37">
              <a:extLst>
                <a:ext uri="{FF2B5EF4-FFF2-40B4-BE49-F238E27FC236}">
                  <a16:creationId xmlns="" xmlns:a16="http://schemas.microsoft.com/office/drawing/2014/main" id="{82A42505-B58E-4DEA-B331-4383C55BF6A8}"/>
                </a:ext>
              </a:extLst>
            </p:cNvPr>
            <p:cNvSpPr/>
            <p:nvPr/>
          </p:nvSpPr>
          <p:spPr>
            <a:xfrm>
              <a:off x="4562511" y="2844155"/>
              <a:ext cx="1524010" cy="512392"/>
            </a:xfrm>
            <a:custGeom>
              <a:avLst/>
              <a:gdLst>
                <a:gd name="connsiteX0" fmla="*/ 1270760 w 1270760"/>
                <a:gd name="connsiteY0" fmla="*/ 0 h 427246"/>
                <a:gd name="connsiteX1" fmla="*/ 1270760 w 1270760"/>
                <a:gd name="connsiteY1" fmla="*/ 122880 h 427246"/>
                <a:gd name="connsiteX2" fmla="*/ 1023265 w 1270760"/>
                <a:gd name="connsiteY2" fmla="*/ 135378 h 427246"/>
                <a:gd name="connsiteX3" fmla="*/ 89842 w 1270760"/>
                <a:gd name="connsiteY3" fmla="*/ 411001 h 427246"/>
                <a:gd name="connsiteX4" fmla="*/ 61388 w 1270760"/>
                <a:gd name="connsiteY4" fmla="*/ 427246 h 427246"/>
                <a:gd name="connsiteX5" fmla="*/ 0 w 1270760"/>
                <a:gd name="connsiteY5" fmla="*/ 320918 h 427246"/>
                <a:gd name="connsiteX6" fmla="*/ 33900 w 1270760"/>
                <a:gd name="connsiteY6" fmla="*/ 301564 h 427246"/>
                <a:gd name="connsiteX7" fmla="*/ 1010702 w 1270760"/>
                <a:gd name="connsiteY7" fmla="*/ 13132 h 427246"/>
                <a:gd name="connsiteX8" fmla="*/ 1270760 w 1270760"/>
                <a:gd name="connsiteY8" fmla="*/ 0 h 42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760" h="427246">
                  <a:moveTo>
                    <a:pt x="1270760" y="0"/>
                  </a:moveTo>
                  <a:lnTo>
                    <a:pt x="1270760" y="122880"/>
                  </a:lnTo>
                  <a:lnTo>
                    <a:pt x="1023265" y="135378"/>
                  </a:lnTo>
                  <a:cubicBezTo>
                    <a:pt x="689926" y="169231"/>
                    <a:pt x="374892" y="264999"/>
                    <a:pt x="89842" y="411001"/>
                  </a:cubicBezTo>
                  <a:lnTo>
                    <a:pt x="61388" y="427246"/>
                  </a:lnTo>
                  <a:lnTo>
                    <a:pt x="0" y="320918"/>
                  </a:lnTo>
                  <a:lnTo>
                    <a:pt x="33900" y="301564"/>
                  </a:lnTo>
                  <a:cubicBezTo>
                    <a:pt x="332197" y="148777"/>
                    <a:pt x="661872" y="48558"/>
                    <a:pt x="1010702" y="13132"/>
                  </a:cubicBezTo>
                  <a:lnTo>
                    <a:pt x="12707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8" name="Freeform 90">
              <a:extLst>
                <a:ext uri="{FF2B5EF4-FFF2-40B4-BE49-F238E27FC236}">
                  <a16:creationId xmlns="" xmlns:a16="http://schemas.microsoft.com/office/drawing/2014/main" id="{5B29DA35-6E2C-48D1-99FB-37B4D6F03F6F}"/>
                </a:ext>
              </a:extLst>
            </p:cNvPr>
            <p:cNvSpPr/>
            <p:nvPr/>
          </p:nvSpPr>
          <p:spPr>
            <a:xfrm>
              <a:off x="4668333" y="3094977"/>
              <a:ext cx="1410862" cy="474349"/>
            </a:xfrm>
            <a:custGeom>
              <a:avLst/>
              <a:gdLst>
                <a:gd name="connsiteX0" fmla="*/ 1270760 w 1270760"/>
                <a:gd name="connsiteY0" fmla="*/ 0 h 427246"/>
                <a:gd name="connsiteX1" fmla="*/ 1270760 w 1270760"/>
                <a:gd name="connsiteY1" fmla="*/ 122880 h 427246"/>
                <a:gd name="connsiteX2" fmla="*/ 1023265 w 1270760"/>
                <a:gd name="connsiteY2" fmla="*/ 135378 h 427246"/>
                <a:gd name="connsiteX3" fmla="*/ 89842 w 1270760"/>
                <a:gd name="connsiteY3" fmla="*/ 411001 h 427246"/>
                <a:gd name="connsiteX4" fmla="*/ 61388 w 1270760"/>
                <a:gd name="connsiteY4" fmla="*/ 427246 h 427246"/>
                <a:gd name="connsiteX5" fmla="*/ 0 w 1270760"/>
                <a:gd name="connsiteY5" fmla="*/ 320918 h 427246"/>
                <a:gd name="connsiteX6" fmla="*/ 33900 w 1270760"/>
                <a:gd name="connsiteY6" fmla="*/ 301564 h 427246"/>
                <a:gd name="connsiteX7" fmla="*/ 1010702 w 1270760"/>
                <a:gd name="connsiteY7" fmla="*/ 13132 h 427246"/>
                <a:gd name="connsiteX8" fmla="*/ 1270760 w 1270760"/>
                <a:gd name="connsiteY8" fmla="*/ 0 h 42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760" h="427246">
                  <a:moveTo>
                    <a:pt x="1270760" y="0"/>
                  </a:moveTo>
                  <a:lnTo>
                    <a:pt x="1270760" y="122880"/>
                  </a:lnTo>
                  <a:lnTo>
                    <a:pt x="1023265" y="135378"/>
                  </a:lnTo>
                  <a:cubicBezTo>
                    <a:pt x="689926" y="169231"/>
                    <a:pt x="374892" y="264999"/>
                    <a:pt x="89842" y="411001"/>
                  </a:cubicBezTo>
                  <a:lnTo>
                    <a:pt x="61388" y="427246"/>
                  </a:lnTo>
                  <a:lnTo>
                    <a:pt x="0" y="320918"/>
                  </a:lnTo>
                  <a:lnTo>
                    <a:pt x="33900" y="301564"/>
                  </a:lnTo>
                  <a:cubicBezTo>
                    <a:pt x="332197" y="148777"/>
                    <a:pt x="661872" y="48558"/>
                    <a:pt x="1010702" y="13132"/>
                  </a:cubicBezTo>
                  <a:lnTo>
                    <a:pt x="127076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5" name="Group 17">
            <a:extLst>
              <a:ext uri="{FF2B5EF4-FFF2-40B4-BE49-F238E27FC236}">
                <a16:creationId xmlns="" xmlns:a16="http://schemas.microsoft.com/office/drawing/2014/main" id="{EFB46FFF-285F-4BBC-A5C4-4B4433A8C910}"/>
              </a:ext>
            </a:extLst>
          </p:cNvPr>
          <p:cNvGrpSpPr/>
          <p:nvPr/>
        </p:nvGrpSpPr>
        <p:grpSpPr>
          <a:xfrm>
            <a:off x="2766985" y="3213238"/>
            <a:ext cx="1945787" cy="3095487"/>
            <a:chOff x="2795401" y="3256214"/>
            <a:chExt cx="1897006" cy="2909636"/>
          </a:xfrm>
        </p:grpSpPr>
        <p:sp>
          <p:nvSpPr>
            <p:cNvPr id="52" name="Freeform 42">
              <a:extLst>
                <a:ext uri="{FF2B5EF4-FFF2-40B4-BE49-F238E27FC236}">
                  <a16:creationId xmlns="" xmlns:a16="http://schemas.microsoft.com/office/drawing/2014/main" id="{C48507E7-0A16-4D95-9B06-612C23D4D1A7}"/>
                </a:ext>
              </a:extLst>
            </p:cNvPr>
            <p:cNvSpPr/>
            <p:nvPr/>
          </p:nvSpPr>
          <p:spPr>
            <a:xfrm>
              <a:off x="3343455" y="3256214"/>
              <a:ext cx="1245061" cy="1152952"/>
            </a:xfrm>
            <a:custGeom>
              <a:avLst/>
              <a:gdLst>
                <a:gd name="connsiteX0" fmla="*/ 976777 w 1038165"/>
                <a:gd name="connsiteY0" fmla="*/ 0 h 961362"/>
                <a:gd name="connsiteX1" fmla="*/ 1038165 w 1038165"/>
                <a:gd name="connsiteY1" fmla="*/ 106327 h 961362"/>
                <a:gd name="connsiteX2" fmla="*/ 898342 w 1038165"/>
                <a:gd name="connsiteY2" fmla="*/ 186153 h 961362"/>
                <a:gd name="connsiteX3" fmla="*/ 182909 w 1038165"/>
                <a:gd name="connsiteY3" fmla="*/ 851433 h 961362"/>
                <a:gd name="connsiteX4" fmla="*/ 106738 w 1038165"/>
                <a:gd name="connsiteY4" fmla="*/ 961362 h 961362"/>
                <a:gd name="connsiteX5" fmla="*/ 0 w 1038165"/>
                <a:gd name="connsiteY5" fmla="*/ 899737 h 961362"/>
                <a:gd name="connsiteX6" fmla="*/ 84055 w 1038165"/>
                <a:gd name="connsiteY6" fmla="*/ 778430 h 961362"/>
                <a:gd name="connsiteX7" fmla="*/ 832735 w 1038165"/>
                <a:gd name="connsiteY7" fmla="*/ 82234 h 961362"/>
                <a:gd name="connsiteX8" fmla="*/ 976777 w 1038165"/>
                <a:gd name="connsiteY8" fmla="*/ 0 h 96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165" h="961362">
                  <a:moveTo>
                    <a:pt x="976777" y="0"/>
                  </a:moveTo>
                  <a:lnTo>
                    <a:pt x="1038165" y="106327"/>
                  </a:lnTo>
                  <a:lnTo>
                    <a:pt x="898342" y="186153"/>
                  </a:lnTo>
                  <a:cubicBezTo>
                    <a:pt x="620599" y="361867"/>
                    <a:pt x="377851" y="587897"/>
                    <a:pt x="182909" y="851433"/>
                  </a:cubicBezTo>
                  <a:lnTo>
                    <a:pt x="106738" y="961362"/>
                  </a:lnTo>
                  <a:lnTo>
                    <a:pt x="0" y="899737"/>
                  </a:lnTo>
                  <a:lnTo>
                    <a:pt x="84055" y="778430"/>
                  </a:lnTo>
                  <a:cubicBezTo>
                    <a:pt x="288056" y="502648"/>
                    <a:pt x="542085" y="266114"/>
                    <a:pt x="832735" y="82234"/>
                  </a:cubicBezTo>
                  <a:lnTo>
                    <a:pt x="9767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3" name="Freeform 91">
              <a:extLst>
                <a:ext uri="{FF2B5EF4-FFF2-40B4-BE49-F238E27FC236}">
                  <a16:creationId xmlns="" xmlns:a16="http://schemas.microsoft.com/office/drawing/2014/main" id="{3C5B6664-0C9E-461F-91D1-CA67C0D07DCC}"/>
                </a:ext>
              </a:extLst>
            </p:cNvPr>
            <p:cNvSpPr/>
            <p:nvPr/>
          </p:nvSpPr>
          <p:spPr>
            <a:xfrm>
              <a:off x="3539785" y="3476443"/>
              <a:ext cx="1152622" cy="1067351"/>
            </a:xfrm>
            <a:custGeom>
              <a:avLst/>
              <a:gdLst>
                <a:gd name="connsiteX0" fmla="*/ 976777 w 1038165"/>
                <a:gd name="connsiteY0" fmla="*/ 0 h 961362"/>
                <a:gd name="connsiteX1" fmla="*/ 1038165 w 1038165"/>
                <a:gd name="connsiteY1" fmla="*/ 106327 h 961362"/>
                <a:gd name="connsiteX2" fmla="*/ 898342 w 1038165"/>
                <a:gd name="connsiteY2" fmla="*/ 186153 h 961362"/>
                <a:gd name="connsiteX3" fmla="*/ 182909 w 1038165"/>
                <a:gd name="connsiteY3" fmla="*/ 851433 h 961362"/>
                <a:gd name="connsiteX4" fmla="*/ 106738 w 1038165"/>
                <a:gd name="connsiteY4" fmla="*/ 961362 h 961362"/>
                <a:gd name="connsiteX5" fmla="*/ 0 w 1038165"/>
                <a:gd name="connsiteY5" fmla="*/ 899737 h 961362"/>
                <a:gd name="connsiteX6" fmla="*/ 84055 w 1038165"/>
                <a:gd name="connsiteY6" fmla="*/ 778430 h 961362"/>
                <a:gd name="connsiteX7" fmla="*/ 832735 w 1038165"/>
                <a:gd name="connsiteY7" fmla="*/ 82234 h 961362"/>
                <a:gd name="connsiteX8" fmla="*/ 976777 w 1038165"/>
                <a:gd name="connsiteY8" fmla="*/ 0 h 96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165" h="961362">
                  <a:moveTo>
                    <a:pt x="976777" y="0"/>
                  </a:moveTo>
                  <a:lnTo>
                    <a:pt x="1038165" y="106327"/>
                  </a:lnTo>
                  <a:lnTo>
                    <a:pt x="898342" y="186153"/>
                  </a:lnTo>
                  <a:cubicBezTo>
                    <a:pt x="620599" y="361867"/>
                    <a:pt x="377851" y="587897"/>
                    <a:pt x="182909" y="851433"/>
                  </a:cubicBezTo>
                  <a:lnTo>
                    <a:pt x="106738" y="961362"/>
                  </a:lnTo>
                  <a:lnTo>
                    <a:pt x="0" y="899737"/>
                  </a:lnTo>
                  <a:lnTo>
                    <a:pt x="84055" y="778430"/>
                  </a:lnTo>
                  <a:cubicBezTo>
                    <a:pt x="288056" y="502648"/>
                    <a:pt x="542085" y="266114"/>
                    <a:pt x="832735" y="82234"/>
                  </a:cubicBezTo>
                  <a:lnTo>
                    <a:pt x="9767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6" name="Group 16">
              <a:extLst>
                <a:ext uri="{FF2B5EF4-FFF2-40B4-BE49-F238E27FC236}">
                  <a16:creationId xmlns="" xmlns:a16="http://schemas.microsoft.com/office/drawing/2014/main" id="{D0B1A137-DE3C-4ABA-87DC-C97F06C99D32}"/>
                </a:ext>
              </a:extLst>
            </p:cNvPr>
            <p:cNvGrpSpPr/>
            <p:nvPr/>
          </p:nvGrpSpPr>
          <p:grpSpPr>
            <a:xfrm>
              <a:off x="2795401" y="4381292"/>
              <a:ext cx="834811" cy="1784558"/>
              <a:chOff x="2795401" y="4381292"/>
              <a:chExt cx="834811" cy="1784558"/>
            </a:xfrm>
          </p:grpSpPr>
          <p:sp>
            <p:nvSpPr>
              <p:cNvPr id="55" name="Freeform 40">
                <a:extLst>
                  <a:ext uri="{FF2B5EF4-FFF2-40B4-BE49-F238E27FC236}">
                    <a16:creationId xmlns="" xmlns:a16="http://schemas.microsoft.com/office/drawing/2014/main" id="{6C2512D5-F197-42D7-ADA1-E7FC1D7A0EC5}"/>
                  </a:ext>
                </a:extLst>
              </p:cNvPr>
              <p:cNvSpPr/>
              <p:nvPr/>
            </p:nvSpPr>
            <p:spPr>
              <a:xfrm>
                <a:off x="2795401" y="4381292"/>
                <a:ext cx="645733" cy="1780015"/>
              </a:xfrm>
              <a:custGeom>
                <a:avLst/>
                <a:gdLst>
                  <a:gd name="connsiteX0" fmla="*/ 432025 w 538429"/>
                  <a:gd name="connsiteY0" fmla="*/ 0 h 1484224"/>
                  <a:gd name="connsiteX1" fmla="*/ 538429 w 538429"/>
                  <a:gd name="connsiteY1" fmla="*/ 61432 h 1484224"/>
                  <a:gd name="connsiteX2" fmla="*/ 461359 w 538429"/>
                  <a:gd name="connsiteY2" fmla="*/ 188876 h 1484224"/>
                  <a:gd name="connsiteX3" fmla="*/ 122880 w 538429"/>
                  <a:gd name="connsiteY3" fmla="*/ 1484223 h 1484224"/>
                  <a:gd name="connsiteX4" fmla="*/ 122880 w 538429"/>
                  <a:gd name="connsiteY4" fmla="*/ 1484224 h 1484224"/>
                  <a:gd name="connsiteX5" fmla="*/ 0 w 538429"/>
                  <a:gd name="connsiteY5" fmla="*/ 1484224 h 1484224"/>
                  <a:gd name="connsiteX6" fmla="*/ 354208 w 538429"/>
                  <a:gd name="connsiteY6" fmla="*/ 128679 h 1484224"/>
                  <a:gd name="connsiteX7" fmla="*/ 432025 w 538429"/>
                  <a:gd name="connsiteY7" fmla="*/ 0 h 1484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429" h="1484224">
                    <a:moveTo>
                      <a:pt x="432025" y="0"/>
                    </a:moveTo>
                    <a:lnTo>
                      <a:pt x="538429" y="61432"/>
                    </a:lnTo>
                    <a:lnTo>
                      <a:pt x="461359" y="188876"/>
                    </a:lnTo>
                    <a:cubicBezTo>
                      <a:pt x="245829" y="571697"/>
                      <a:pt x="122880" y="1013602"/>
                      <a:pt x="122880" y="1484223"/>
                    </a:cubicBezTo>
                    <a:lnTo>
                      <a:pt x="122880" y="1484224"/>
                    </a:lnTo>
                    <a:lnTo>
                      <a:pt x="0" y="1484224"/>
                    </a:lnTo>
                    <a:cubicBezTo>
                      <a:pt x="0" y="991732"/>
                      <a:pt x="128663" y="529291"/>
                      <a:pt x="354208" y="128679"/>
                    </a:cubicBezTo>
                    <a:lnTo>
                      <a:pt x="43202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6" name="Freeform 92">
                <a:extLst>
                  <a:ext uri="{FF2B5EF4-FFF2-40B4-BE49-F238E27FC236}">
                    <a16:creationId xmlns="" xmlns:a16="http://schemas.microsoft.com/office/drawing/2014/main" id="{E03B9626-A4E8-41E3-9690-868982BFEDD5}"/>
                  </a:ext>
                </a:extLst>
              </p:cNvPr>
              <p:cNvSpPr/>
              <p:nvPr/>
            </p:nvSpPr>
            <p:spPr>
              <a:xfrm>
                <a:off x="3032421" y="4517991"/>
                <a:ext cx="597791" cy="1647859"/>
              </a:xfrm>
              <a:custGeom>
                <a:avLst/>
                <a:gdLst>
                  <a:gd name="connsiteX0" fmla="*/ 432025 w 538429"/>
                  <a:gd name="connsiteY0" fmla="*/ 0 h 1484224"/>
                  <a:gd name="connsiteX1" fmla="*/ 538429 w 538429"/>
                  <a:gd name="connsiteY1" fmla="*/ 61432 h 1484224"/>
                  <a:gd name="connsiteX2" fmla="*/ 461359 w 538429"/>
                  <a:gd name="connsiteY2" fmla="*/ 188876 h 1484224"/>
                  <a:gd name="connsiteX3" fmla="*/ 122880 w 538429"/>
                  <a:gd name="connsiteY3" fmla="*/ 1484223 h 1484224"/>
                  <a:gd name="connsiteX4" fmla="*/ 122880 w 538429"/>
                  <a:gd name="connsiteY4" fmla="*/ 1484224 h 1484224"/>
                  <a:gd name="connsiteX5" fmla="*/ 0 w 538429"/>
                  <a:gd name="connsiteY5" fmla="*/ 1484224 h 1484224"/>
                  <a:gd name="connsiteX6" fmla="*/ 354208 w 538429"/>
                  <a:gd name="connsiteY6" fmla="*/ 128679 h 1484224"/>
                  <a:gd name="connsiteX7" fmla="*/ 432025 w 538429"/>
                  <a:gd name="connsiteY7" fmla="*/ 0 h 1484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429" h="1484224">
                    <a:moveTo>
                      <a:pt x="432025" y="0"/>
                    </a:moveTo>
                    <a:lnTo>
                      <a:pt x="538429" y="61432"/>
                    </a:lnTo>
                    <a:lnTo>
                      <a:pt x="461359" y="188876"/>
                    </a:lnTo>
                    <a:cubicBezTo>
                      <a:pt x="245829" y="571697"/>
                      <a:pt x="122880" y="1013602"/>
                      <a:pt x="122880" y="1484223"/>
                    </a:cubicBezTo>
                    <a:lnTo>
                      <a:pt x="122880" y="1484224"/>
                    </a:lnTo>
                    <a:lnTo>
                      <a:pt x="0" y="1484224"/>
                    </a:lnTo>
                    <a:cubicBezTo>
                      <a:pt x="0" y="991732"/>
                      <a:pt x="128663" y="529291"/>
                      <a:pt x="354208" y="128679"/>
                    </a:cubicBezTo>
                    <a:lnTo>
                      <a:pt x="43202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</p:grpSp>
      </p:grpSp>
      <p:grpSp>
        <p:nvGrpSpPr>
          <p:cNvPr id="7" name="Group 21">
            <a:extLst>
              <a:ext uri="{FF2B5EF4-FFF2-40B4-BE49-F238E27FC236}">
                <a16:creationId xmlns="" xmlns:a16="http://schemas.microsoft.com/office/drawing/2014/main" id="{E3901422-8DF0-485F-AF6E-702C04AD7FA2}"/>
              </a:ext>
            </a:extLst>
          </p:cNvPr>
          <p:cNvGrpSpPr/>
          <p:nvPr/>
        </p:nvGrpSpPr>
        <p:grpSpPr>
          <a:xfrm>
            <a:off x="7615047" y="3213686"/>
            <a:ext cx="1398449" cy="1371938"/>
            <a:chOff x="7521925" y="3256636"/>
            <a:chExt cx="1363390" cy="1289568"/>
          </a:xfrm>
        </p:grpSpPr>
        <p:sp>
          <p:nvSpPr>
            <p:cNvPr id="50" name="Freeform 25">
              <a:extLst>
                <a:ext uri="{FF2B5EF4-FFF2-40B4-BE49-F238E27FC236}">
                  <a16:creationId xmlns="" xmlns:a16="http://schemas.microsoft.com/office/drawing/2014/main" id="{0875D592-15EE-4ECF-9052-90B4C7B2514C}"/>
                </a:ext>
              </a:extLst>
            </p:cNvPr>
            <p:cNvSpPr/>
            <p:nvPr/>
          </p:nvSpPr>
          <p:spPr>
            <a:xfrm>
              <a:off x="7644956" y="3256636"/>
              <a:ext cx="1240359" cy="1155131"/>
            </a:xfrm>
            <a:custGeom>
              <a:avLst/>
              <a:gdLst>
                <a:gd name="connsiteX0" fmla="*/ 61423 w 1034244"/>
                <a:gd name="connsiteY0" fmla="*/ 0 h 963179"/>
                <a:gd name="connsiteX1" fmla="*/ 186642 w 1034244"/>
                <a:gd name="connsiteY1" fmla="*/ 73008 h 963179"/>
                <a:gd name="connsiteX2" fmla="*/ 1017905 w 1034244"/>
                <a:gd name="connsiteY2" fmla="*/ 874890 h 963179"/>
                <a:gd name="connsiteX3" fmla="*/ 1034244 w 1034244"/>
                <a:gd name="connsiteY3" fmla="*/ 901785 h 963179"/>
                <a:gd name="connsiteX4" fmla="*/ 927907 w 1034244"/>
                <a:gd name="connsiteY4" fmla="*/ 963179 h 963179"/>
                <a:gd name="connsiteX5" fmla="*/ 916008 w 1034244"/>
                <a:gd name="connsiteY5" fmla="*/ 943593 h 963179"/>
                <a:gd name="connsiteX6" fmla="*/ 121660 w 1034244"/>
                <a:gd name="connsiteY6" fmla="*/ 177321 h 963179"/>
                <a:gd name="connsiteX7" fmla="*/ 0 w 1034244"/>
                <a:gd name="connsiteY7" fmla="*/ 106388 h 963179"/>
                <a:gd name="connsiteX8" fmla="*/ 61423 w 1034244"/>
                <a:gd name="connsiteY8" fmla="*/ 0 h 96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244" h="963179">
                  <a:moveTo>
                    <a:pt x="61423" y="0"/>
                  </a:moveTo>
                  <a:lnTo>
                    <a:pt x="186642" y="73008"/>
                  </a:lnTo>
                  <a:cubicBezTo>
                    <a:pt x="516793" y="279104"/>
                    <a:pt x="800352" y="552869"/>
                    <a:pt x="1017905" y="874890"/>
                  </a:cubicBezTo>
                  <a:lnTo>
                    <a:pt x="1034244" y="901785"/>
                  </a:lnTo>
                  <a:lnTo>
                    <a:pt x="927907" y="963179"/>
                  </a:lnTo>
                  <a:lnTo>
                    <a:pt x="916008" y="943593"/>
                  </a:lnTo>
                  <a:cubicBezTo>
                    <a:pt x="708116" y="635872"/>
                    <a:pt x="437150" y="374265"/>
                    <a:pt x="121660" y="177321"/>
                  </a:cubicBezTo>
                  <a:lnTo>
                    <a:pt x="0" y="106388"/>
                  </a:lnTo>
                  <a:lnTo>
                    <a:pt x="6142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1" name="Freeform 93">
              <a:extLst>
                <a:ext uri="{FF2B5EF4-FFF2-40B4-BE49-F238E27FC236}">
                  <a16:creationId xmlns="" xmlns:a16="http://schemas.microsoft.com/office/drawing/2014/main" id="{60F165FF-D1AB-4775-91B3-BC3316C140EB}"/>
                </a:ext>
              </a:extLst>
            </p:cNvPr>
            <p:cNvSpPr/>
            <p:nvPr/>
          </p:nvSpPr>
          <p:spPr>
            <a:xfrm>
              <a:off x="7521925" y="3476834"/>
              <a:ext cx="1148270" cy="1069370"/>
            </a:xfrm>
            <a:custGeom>
              <a:avLst/>
              <a:gdLst>
                <a:gd name="connsiteX0" fmla="*/ 61423 w 1034244"/>
                <a:gd name="connsiteY0" fmla="*/ 0 h 963179"/>
                <a:gd name="connsiteX1" fmla="*/ 186642 w 1034244"/>
                <a:gd name="connsiteY1" fmla="*/ 73008 h 963179"/>
                <a:gd name="connsiteX2" fmla="*/ 1017905 w 1034244"/>
                <a:gd name="connsiteY2" fmla="*/ 874890 h 963179"/>
                <a:gd name="connsiteX3" fmla="*/ 1034244 w 1034244"/>
                <a:gd name="connsiteY3" fmla="*/ 901785 h 963179"/>
                <a:gd name="connsiteX4" fmla="*/ 927907 w 1034244"/>
                <a:gd name="connsiteY4" fmla="*/ 963179 h 963179"/>
                <a:gd name="connsiteX5" fmla="*/ 916008 w 1034244"/>
                <a:gd name="connsiteY5" fmla="*/ 943593 h 963179"/>
                <a:gd name="connsiteX6" fmla="*/ 121660 w 1034244"/>
                <a:gd name="connsiteY6" fmla="*/ 177321 h 963179"/>
                <a:gd name="connsiteX7" fmla="*/ 0 w 1034244"/>
                <a:gd name="connsiteY7" fmla="*/ 106388 h 963179"/>
                <a:gd name="connsiteX8" fmla="*/ 61423 w 1034244"/>
                <a:gd name="connsiteY8" fmla="*/ 0 h 96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244" h="963179">
                  <a:moveTo>
                    <a:pt x="61423" y="0"/>
                  </a:moveTo>
                  <a:lnTo>
                    <a:pt x="186642" y="73008"/>
                  </a:lnTo>
                  <a:cubicBezTo>
                    <a:pt x="516793" y="279104"/>
                    <a:pt x="800352" y="552869"/>
                    <a:pt x="1017905" y="874890"/>
                  </a:cubicBezTo>
                  <a:lnTo>
                    <a:pt x="1034244" y="901785"/>
                  </a:lnTo>
                  <a:lnTo>
                    <a:pt x="927907" y="963179"/>
                  </a:lnTo>
                  <a:lnTo>
                    <a:pt x="916008" y="943593"/>
                  </a:lnTo>
                  <a:cubicBezTo>
                    <a:pt x="708116" y="635872"/>
                    <a:pt x="437150" y="374265"/>
                    <a:pt x="121660" y="177321"/>
                  </a:cubicBezTo>
                  <a:lnTo>
                    <a:pt x="0" y="106388"/>
                  </a:lnTo>
                  <a:lnTo>
                    <a:pt x="6142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8" name="Group 22">
            <a:extLst>
              <a:ext uri="{FF2B5EF4-FFF2-40B4-BE49-F238E27FC236}">
                <a16:creationId xmlns="" xmlns:a16="http://schemas.microsoft.com/office/drawing/2014/main" id="{28E91DEF-FA4A-4DE3-B240-E0AF9D629659}"/>
              </a:ext>
            </a:extLst>
          </p:cNvPr>
          <p:cNvGrpSpPr/>
          <p:nvPr/>
        </p:nvGrpSpPr>
        <p:grpSpPr>
          <a:xfrm>
            <a:off x="8704558" y="4410179"/>
            <a:ext cx="876399" cy="1894884"/>
            <a:chOff x="8584122" y="4381292"/>
            <a:chExt cx="854428" cy="1781116"/>
          </a:xfrm>
        </p:grpSpPr>
        <p:sp>
          <p:nvSpPr>
            <p:cNvPr id="48" name="Freeform 20">
              <a:extLst>
                <a:ext uri="{FF2B5EF4-FFF2-40B4-BE49-F238E27FC236}">
                  <a16:creationId xmlns="" xmlns:a16="http://schemas.microsoft.com/office/drawing/2014/main" id="{A5004867-A4C8-48B2-8C30-2C2936AC8F9F}"/>
                </a:ext>
              </a:extLst>
            </p:cNvPr>
            <p:cNvSpPr/>
            <p:nvPr/>
          </p:nvSpPr>
          <p:spPr>
            <a:xfrm>
              <a:off x="8792339" y="4381292"/>
              <a:ext cx="646211" cy="1776297"/>
            </a:xfrm>
            <a:custGeom>
              <a:avLst/>
              <a:gdLst>
                <a:gd name="connsiteX0" fmla="*/ 106337 w 538828"/>
                <a:gd name="connsiteY0" fmla="*/ 0 h 1481124"/>
                <a:gd name="connsiteX1" fmla="*/ 204856 w 538828"/>
                <a:gd name="connsiteY1" fmla="*/ 162168 h 1481124"/>
                <a:gd name="connsiteX2" fmla="*/ 538828 w 538828"/>
                <a:gd name="connsiteY2" fmla="*/ 1481124 h 1481124"/>
                <a:gd name="connsiteX3" fmla="*/ 415945 w 538828"/>
                <a:gd name="connsiteY3" fmla="*/ 1481124 h 1481124"/>
                <a:gd name="connsiteX4" fmla="*/ 415945 w 538828"/>
                <a:gd name="connsiteY4" fmla="*/ 1481123 h 1481124"/>
                <a:gd name="connsiteX5" fmla="*/ 96804 w 538828"/>
                <a:gd name="connsiteY5" fmla="*/ 220739 h 1481124"/>
                <a:gd name="connsiteX6" fmla="*/ 0 w 538828"/>
                <a:gd name="connsiteY6" fmla="*/ 61394 h 1481124"/>
                <a:gd name="connsiteX7" fmla="*/ 106337 w 538828"/>
                <a:gd name="connsiteY7" fmla="*/ 0 h 148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828" h="1481124">
                  <a:moveTo>
                    <a:pt x="106337" y="0"/>
                  </a:moveTo>
                  <a:lnTo>
                    <a:pt x="204856" y="162168"/>
                  </a:lnTo>
                  <a:cubicBezTo>
                    <a:pt x="417845" y="554245"/>
                    <a:pt x="538828" y="1003556"/>
                    <a:pt x="538828" y="1481124"/>
                  </a:cubicBezTo>
                  <a:lnTo>
                    <a:pt x="415945" y="1481124"/>
                  </a:lnTo>
                  <a:lnTo>
                    <a:pt x="415945" y="1481123"/>
                  </a:lnTo>
                  <a:cubicBezTo>
                    <a:pt x="415945" y="1024763"/>
                    <a:pt x="300335" y="595405"/>
                    <a:pt x="96804" y="220739"/>
                  </a:cubicBezTo>
                  <a:lnTo>
                    <a:pt x="0" y="61394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9" name="Freeform 94">
              <a:extLst>
                <a:ext uri="{FF2B5EF4-FFF2-40B4-BE49-F238E27FC236}">
                  <a16:creationId xmlns="" xmlns:a16="http://schemas.microsoft.com/office/drawing/2014/main" id="{22FE5514-5FCC-47AA-9A8C-CD403A6B057E}"/>
                </a:ext>
              </a:extLst>
            </p:cNvPr>
            <p:cNvSpPr/>
            <p:nvPr/>
          </p:nvSpPr>
          <p:spPr>
            <a:xfrm>
              <a:off x="8584122" y="4517991"/>
              <a:ext cx="598233" cy="1644417"/>
            </a:xfrm>
            <a:custGeom>
              <a:avLst/>
              <a:gdLst>
                <a:gd name="connsiteX0" fmla="*/ 106337 w 538828"/>
                <a:gd name="connsiteY0" fmla="*/ 0 h 1481124"/>
                <a:gd name="connsiteX1" fmla="*/ 204856 w 538828"/>
                <a:gd name="connsiteY1" fmla="*/ 162168 h 1481124"/>
                <a:gd name="connsiteX2" fmla="*/ 538828 w 538828"/>
                <a:gd name="connsiteY2" fmla="*/ 1481124 h 1481124"/>
                <a:gd name="connsiteX3" fmla="*/ 415945 w 538828"/>
                <a:gd name="connsiteY3" fmla="*/ 1481124 h 1481124"/>
                <a:gd name="connsiteX4" fmla="*/ 415945 w 538828"/>
                <a:gd name="connsiteY4" fmla="*/ 1481123 h 1481124"/>
                <a:gd name="connsiteX5" fmla="*/ 96804 w 538828"/>
                <a:gd name="connsiteY5" fmla="*/ 220739 h 1481124"/>
                <a:gd name="connsiteX6" fmla="*/ 0 w 538828"/>
                <a:gd name="connsiteY6" fmla="*/ 61394 h 1481124"/>
                <a:gd name="connsiteX7" fmla="*/ 106337 w 538828"/>
                <a:gd name="connsiteY7" fmla="*/ 0 h 148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828" h="1481124">
                  <a:moveTo>
                    <a:pt x="106337" y="0"/>
                  </a:moveTo>
                  <a:lnTo>
                    <a:pt x="204856" y="162168"/>
                  </a:lnTo>
                  <a:cubicBezTo>
                    <a:pt x="417845" y="554245"/>
                    <a:pt x="538828" y="1003556"/>
                    <a:pt x="538828" y="1481124"/>
                  </a:cubicBezTo>
                  <a:lnTo>
                    <a:pt x="415945" y="1481124"/>
                  </a:lnTo>
                  <a:lnTo>
                    <a:pt x="415945" y="1481123"/>
                  </a:lnTo>
                  <a:cubicBezTo>
                    <a:pt x="415945" y="1024763"/>
                    <a:pt x="300335" y="595405"/>
                    <a:pt x="96804" y="220739"/>
                  </a:cubicBezTo>
                  <a:lnTo>
                    <a:pt x="0" y="61394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cxnSp>
        <p:nvCxnSpPr>
          <p:cNvPr id="9" name="Straight Connector 101">
            <a:extLst>
              <a:ext uri="{FF2B5EF4-FFF2-40B4-BE49-F238E27FC236}">
                <a16:creationId xmlns="" xmlns:a16="http://schemas.microsoft.com/office/drawing/2014/main" id="{10F6469A-9E9A-4E51-AB1F-DB5147BF86D2}"/>
              </a:ext>
            </a:extLst>
          </p:cNvPr>
          <p:cNvCxnSpPr/>
          <p:nvPr/>
        </p:nvCxnSpPr>
        <p:spPr>
          <a:xfrm>
            <a:off x="1709759" y="6308725"/>
            <a:ext cx="888498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118">
            <a:extLst>
              <a:ext uri="{FF2B5EF4-FFF2-40B4-BE49-F238E27FC236}">
                <a16:creationId xmlns="" xmlns:a16="http://schemas.microsoft.com/office/drawing/2014/main" id="{E0885A1E-9E04-42D8-B216-F75DB55F7ABF}"/>
              </a:ext>
            </a:extLst>
          </p:cNvPr>
          <p:cNvSpPr/>
          <p:nvPr/>
        </p:nvSpPr>
        <p:spPr>
          <a:xfrm>
            <a:off x="7292902" y="2996516"/>
            <a:ext cx="770484" cy="7991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11" name="Oval 120">
            <a:extLst>
              <a:ext uri="{FF2B5EF4-FFF2-40B4-BE49-F238E27FC236}">
                <a16:creationId xmlns="" xmlns:a16="http://schemas.microsoft.com/office/drawing/2014/main" id="{ADD086B0-FEAE-4236-993B-70D9BAE15350}"/>
              </a:ext>
            </a:extLst>
          </p:cNvPr>
          <p:cNvSpPr/>
          <p:nvPr/>
        </p:nvSpPr>
        <p:spPr>
          <a:xfrm>
            <a:off x="8474338" y="4100071"/>
            <a:ext cx="770484" cy="7991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grpSp>
        <p:nvGrpSpPr>
          <p:cNvPr id="12" name="Group 3">
            <a:extLst>
              <a:ext uri="{FF2B5EF4-FFF2-40B4-BE49-F238E27FC236}">
                <a16:creationId xmlns="" xmlns:a16="http://schemas.microsoft.com/office/drawing/2014/main" id="{90845A55-8AE0-4067-9090-E2050B91B9FC}"/>
              </a:ext>
            </a:extLst>
          </p:cNvPr>
          <p:cNvGrpSpPr/>
          <p:nvPr/>
        </p:nvGrpSpPr>
        <p:grpSpPr>
          <a:xfrm>
            <a:off x="3096032" y="4100071"/>
            <a:ext cx="770484" cy="799148"/>
            <a:chOff x="3116200" y="4089802"/>
            <a:chExt cx="751168" cy="751168"/>
          </a:xfrm>
        </p:grpSpPr>
        <p:sp>
          <p:nvSpPr>
            <p:cNvPr id="44" name="Oval 116">
              <a:extLst>
                <a:ext uri="{FF2B5EF4-FFF2-40B4-BE49-F238E27FC236}">
                  <a16:creationId xmlns="" xmlns:a16="http://schemas.microsoft.com/office/drawing/2014/main" id="{8B42A844-CFE3-4098-96E6-47211B1DB67F}"/>
                </a:ext>
              </a:extLst>
            </p:cNvPr>
            <p:cNvSpPr/>
            <p:nvPr/>
          </p:nvSpPr>
          <p:spPr>
            <a:xfrm>
              <a:off x="3116200" y="4089802"/>
              <a:ext cx="751168" cy="751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  <p:sp>
          <p:nvSpPr>
            <p:cNvPr id="46" name="Oval 6">
              <a:extLst>
                <a:ext uri="{FF2B5EF4-FFF2-40B4-BE49-F238E27FC236}">
                  <a16:creationId xmlns="" xmlns:a16="http://schemas.microsoft.com/office/drawing/2014/main" id="{DE9B3907-2271-42B8-840C-5DCF41F7CBF0}"/>
                </a:ext>
              </a:extLst>
            </p:cNvPr>
            <p:cNvSpPr/>
            <p:nvPr/>
          </p:nvSpPr>
          <p:spPr>
            <a:xfrm>
              <a:off x="3156702" y="4130312"/>
              <a:ext cx="670163" cy="67016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</p:grpSp>
      <p:grpSp>
        <p:nvGrpSpPr>
          <p:cNvPr id="14" name="Group 4">
            <a:extLst>
              <a:ext uri="{FF2B5EF4-FFF2-40B4-BE49-F238E27FC236}">
                <a16:creationId xmlns="" xmlns:a16="http://schemas.microsoft.com/office/drawing/2014/main" id="{69346C69-5D62-4D0C-B5CF-25F446D22271}"/>
              </a:ext>
            </a:extLst>
          </p:cNvPr>
          <p:cNvGrpSpPr/>
          <p:nvPr/>
        </p:nvGrpSpPr>
        <p:grpSpPr>
          <a:xfrm>
            <a:off x="4252339" y="2996516"/>
            <a:ext cx="770484" cy="799148"/>
            <a:chOff x="4243519" y="3052505"/>
            <a:chExt cx="751168" cy="751168"/>
          </a:xfrm>
        </p:grpSpPr>
        <p:sp>
          <p:nvSpPr>
            <p:cNvPr id="40" name="Oval 117">
              <a:extLst>
                <a:ext uri="{FF2B5EF4-FFF2-40B4-BE49-F238E27FC236}">
                  <a16:creationId xmlns="" xmlns:a16="http://schemas.microsoft.com/office/drawing/2014/main" id="{320CFD66-332A-4F7B-B598-FDF2D80B5BBC}"/>
                </a:ext>
              </a:extLst>
            </p:cNvPr>
            <p:cNvSpPr/>
            <p:nvPr/>
          </p:nvSpPr>
          <p:spPr>
            <a:xfrm>
              <a:off x="4243519" y="3052505"/>
              <a:ext cx="751168" cy="751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  <p:sp>
          <p:nvSpPr>
            <p:cNvPr id="42" name="Oval 107">
              <a:extLst>
                <a:ext uri="{FF2B5EF4-FFF2-40B4-BE49-F238E27FC236}">
                  <a16:creationId xmlns="" xmlns:a16="http://schemas.microsoft.com/office/drawing/2014/main" id="{3D82B199-D5CF-4D4F-853D-E1887FE10D32}"/>
                </a:ext>
              </a:extLst>
            </p:cNvPr>
            <p:cNvSpPr/>
            <p:nvPr/>
          </p:nvSpPr>
          <p:spPr>
            <a:xfrm>
              <a:off x="4284021" y="3093007"/>
              <a:ext cx="670163" cy="6701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</p:grpSp>
      <p:sp>
        <p:nvSpPr>
          <p:cNvPr id="38" name="Oval 109">
            <a:extLst>
              <a:ext uri="{FF2B5EF4-FFF2-40B4-BE49-F238E27FC236}">
                <a16:creationId xmlns="" xmlns:a16="http://schemas.microsoft.com/office/drawing/2014/main" id="{7B01EFB9-8F81-4A83-B050-FAB1B59DD652}"/>
              </a:ext>
            </a:extLst>
          </p:cNvPr>
          <p:cNvSpPr/>
          <p:nvPr/>
        </p:nvSpPr>
        <p:spPr>
          <a:xfrm>
            <a:off x="7334447" y="3039606"/>
            <a:ext cx="687396" cy="7129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sp>
        <p:nvSpPr>
          <p:cNvPr id="36" name="Oval 110">
            <a:extLst>
              <a:ext uri="{FF2B5EF4-FFF2-40B4-BE49-F238E27FC236}">
                <a16:creationId xmlns="" xmlns:a16="http://schemas.microsoft.com/office/drawing/2014/main" id="{684FC514-CAA7-46B4-B5C6-192E6425A572}"/>
              </a:ext>
            </a:extLst>
          </p:cNvPr>
          <p:cNvSpPr/>
          <p:nvPr/>
        </p:nvSpPr>
        <p:spPr>
          <a:xfrm>
            <a:off x="8521070" y="4143160"/>
            <a:ext cx="687396" cy="7129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200"/>
          </a:p>
        </p:txBody>
      </p:sp>
      <p:grpSp>
        <p:nvGrpSpPr>
          <p:cNvPr id="20" name="Group 15">
            <a:extLst>
              <a:ext uri="{FF2B5EF4-FFF2-40B4-BE49-F238E27FC236}">
                <a16:creationId xmlns="" xmlns:a16="http://schemas.microsoft.com/office/drawing/2014/main" id="{B116E826-74BC-4313-9AE3-C0147EB0E5E7}"/>
              </a:ext>
            </a:extLst>
          </p:cNvPr>
          <p:cNvGrpSpPr/>
          <p:nvPr/>
        </p:nvGrpSpPr>
        <p:grpSpPr>
          <a:xfrm>
            <a:off x="9256895" y="4250271"/>
            <a:ext cx="2935105" cy="1295393"/>
            <a:chOff x="9232987" y="4012310"/>
            <a:chExt cx="2861523" cy="211768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63A81C80-FFF5-4D9E-B4F0-463CFCD7950D}"/>
                </a:ext>
              </a:extLst>
            </p:cNvPr>
            <p:cNvSpPr txBox="1"/>
            <p:nvPr/>
          </p:nvSpPr>
          <p:spPr>
            <a:xfrm>
              <a:off x="9232987" y="4012310"/>
              <a:ext cx="2403549" cy="611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chemeClr val="accent1"/>
                  </a:solidFill>
                  <a:latin typeface="+mj-lt"/>
                </a:rPr>
                <a:t>«Образование»</a:t>
              </a:r>
              <a:endParaRPr lang="id-ID" sz="24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C374962E-BCAE-474B-9E2D-3D6152B0E1F3}"/>
                </a:ext>
              </a:extLst>
            </p:cNvPr>
            <p:cNvSpPr txBox="1"/>
            <p:nvPr/>
          </p:nvSpPr>
          <p:spPr>
            <a:xfrm>
              <a:off x="9420081" y="4114014"/>
              <a:ext cx="2674429" cy="110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3390900" algn="l"/>
                </a:tabLst>
              </a:pPr>
              <a:r>
                <a:rPr lang="ru-RU" sz="1200" dirty="0" smtClean="0"/>
                <a:t>в части </a:t>
              </a:r>
              <a:r>
                <a:rPr lang="ru-RU" sz="1200" dirty="0" err="1" smtClean="0"/>
                <a:t>софинансирования</a:t>
              </a:r>
              <a:r>
                <a:rPr lang="ru-RU" sz="1200" dirty="0" smtClean="0"/>
                <a:t> мероприятий по созданию новых мест в общеобразовательных организациях</a:t>
              </a:r>
            </a:p>
          </p:txBody>
        </p:sp>
      </p:grpSp>
      <p:grpSp>
        <p:nvGrpSpPr>
          <p:cNvPr id="21" name="Group 14">
            <a:extLst>
              <a:ext uri="{FF2B5EF4-FFF2-40B4-BE49-F238E27FC236}">
                <a16:creationId xmlns="" xmlns:a16="http://schemas.microsoft.com/office/drawing/2014/main" id="{FC8FB948-8C63-42D8-928A-39CE0A9CFA57}"/>
              </a:ext>
            </a:extLst>
          </p:cNvPr>
          <p:cNvGrpSpPr/>
          <p:nvPr/>
        </p:nvGrpSpPr>
        <p:grpSpPr>
          <a:xfrm>
            <a:off x="7571383" y="1895589"/>
            <a:ext cx="4235134" cy="1054673"/>
            <a:chOff x="8191719" y="2851900"/>
            <a:chExt cx="4128961" cy="753065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22A57F49-5E25-43E3-A53E-265AF6694D8D}"/>
                </a:ext>
              </a:extLst>
            </p:cNvPr>
            <p:cNvSpPr txBox="1"/>
            <p:nvPr/>
          </p:nvSpPr>
          <p:spPr>
            <a:xfrm>
              <a:off x="8191719" y="2851900"/>
              <a:ext cx="4128961" cy="433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chemeClr val="accent1"/>
                  </a:solidFill>
                  <a:latin typeface="+mj-lt"/>
                </a:rPr>
                <a:t>«Жилье и городская среда»</a:t>
              </a:r>
              <a:endParaRPr lang="id-ID" sz="24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529943FE-ACF3-42C8-B093-ED81B090BBF2}"/>
                </a:ext>
              </a:extLst>
            </p:cNvPr>
            <p:cNvSpPr txBox="1"/>
            <p:nvPr/>
          </p:nvSpPr>
          <p:spPr>
            <a:xfrm>
              <a:off x="8191719" y="3143467"/>
              <a:ext cx="4128960" cy="461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 smtClean="0"/>
                <a:t>в части </a:t>
              </a:r>
              <a:r>
                <a:rPr lang="ru-RU" sz="1200" dirty="0" err="1" smtClean="0"/>
                <a:t>софинансирования</a:t>
              </a:r>
              <a:r>
                <a:rPr lang="ru-RU" sz="1200" dirty="0" smtClean="0"/>
                <a:t> мероприятий по благоустройству мест массового отдыха населения (городских парков), общественных и дворовых территорий</a:t>
              </a:r>
              <a:endParaRPr lang="en-US" sz="1200" dirty="0"/>
            </a:p>
          </p:txBody>
        </p:sp>
      </p:grp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30CDF617-12E7-44DC-BB78-30818E6E6D90}"/>
              </a:ext>
            </a:extLst>
          </p:cNvPr>
          <p:cNvGrpSpPr/>
          <p:nvPr/>
        </p:nvGrpSpPr>
        <p:grpSpPr>
          <a:xfrm>
            <a:off x="22243" y="1839964"/>
            <a:ext cx="4730742" cy="1506739"/>
            <a:chOff x="1199183" y="4082480"/>
            <a:chExt cx="1896070" cy="731649"/>
          </a:xfrm>
        </p:grpSpPr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78EB801A-C12D-4280-802D-BA77DACE9A5D}"/>
                </a:ext>
              </a:extLst>
            </p:cNvPr>
            <p:cNvSpPr txBox="1"/>
            <p:nvPr/>
          </p:nvSpPr>
          <p:spPr>
            <a:xfrm>
              <a:off x="1199183" y="4082480"/>
              <a:ext cx="1896070" cy="582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dirty="0" smtClean="0">
                  <a:solidFill>
                    <a:schemeClr val="accent1"/>
                  </a:solidFill>
                  <a:latin typeface="+mj-lt"/>
                </a:rPr>
                <a:t> «Безопасные и качественные </a:t>
              </a:r>
            </a:p>
            <a:p>
              <a:pPr algn="r"/>
              <a:r>
                <a:rPr lang="ru-RU" sz="2400" dirty="0" smtClean="0">
                  <a:solidFill>
                    <a:schemeClr val="accent1"/>
                  </a:solidFill>
                  <a:latin typeface="+mj-lt"/>
                </a:rPr>
                <a:t>автомобильные дороги»</a:t>
              </a:r>
              <a:endParaRPr lang="id-ID" sz="2400" dirty="0" smtClean="0">
                <a:solidFill>
                  <a:schemeClr val="accent1"/>
                </a:solidFill>
                <a:latin typeface="+mj-lt"/>
              </a:endParaRPr>
            </a:p>
            <a:p>
              <a:pPr algn="r"/>
              <a:r>
                <a:rPr lang="ru-RU" sz="2400" dirty="0" smtClean="0">
                  <a:solidFill>
                    <a:schemeClr val="accent1"/>
                  </a:solidFill>
                  <a:latin typeface="+mj-lt"/>
                </a:rPr>
                <a:t> </a:t>
              </a:r>
              <a:endParaRPr lang="id-ID" b="1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08AC37A5-1E0B-46C6-B160-5B61F69B6655}"/>
                </a:ext>
              </a:extLst>
            </p:cNvPr>
            <p:cNvSpPr txBox="1"/>
            <p:nvPr/>
          </p:nvSpPr>
          <p:spPr>
            <a:xfrm>
              <a:off x="1458348" y="4500281"/>
              <a:ext cx="1618034" cy="31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3390900" algn="l"/>
                </a:tabLst>
              </a:pPr>
              <a:r>
                <a:rPr lang="ru-RU" sz="1200" dirty="0" smtClean="0"/>
                <a:t>в части </a:t>
              </a:r>
              <a:r>
                <a:rPr lang="ru-RU" sz="1200" dirty="0" err="1" smtClean="0"/>
                <a:t>софинансирования</a:t>
              </a:r>
              <a:r>
                <a:rPr lang="ru-RU" sz="1200" dirty="0" smtClean="0"/>
                <a:t> мероприятий по проведению работ на автомобильных дорогах (улицах), входящих в состав Курской городской агломерации</a:t>
              </a:r>
              <a:endParaRPr lang="en-US" sz="1200" dirty="0" smtClean="0"/>
            </a:p>
          </p:txBody>
        </p:sp>
      </p:grpSp>
      <p:grpSp>
        <p:nvGrpSpPr>
          <p:cNvPr id="23" name="Group 7">
            <a:extLst>
              <a:ext uri="{FF2B5EF4-FFF2-40B4-BE49-F238E27FC236}">
                <a16:creationId xmlns="" xmlns:a16="http://schemas.microsoft.com/office/drawing/2014/main" id="{245AD884-297D-4CF4-9DC7-766A49D5CB4E}"/>
              </a:ext>
            </a:extLst>
          </p:cNvPr>
          <p:cNvGrpSpPr/>
          <p:nvPr/>
        </p:nvGrpSpPr>
        <p:grpSpPr>
          <a:xfrm>
            <a:off x="541866" y="4235356"/>
            <a:ext cx="2726624" cy="1233249"/>
            <a:chOff x="1833904" y="2858666"/>
            <a:chExt cx="2189443" cy="443572"/>
          </a:xfrm>
        </p:grpSpPr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71FE4349-ED14-4D72-B190-C0FD609B3808}"/>
                </a:ext>
              </a:extLst>
            </p:cNvPr>
            <p:cNvSpPr txBox="1"/>
            <p:nvPr/>
          </p:nvSpPr>
          <p:spPr>
            <a:xfrm>
              <a:off x="1889643" y="2858666"/>
              <a:ext cx="1443815" cy="166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chemeClr val="accent1"/>
                  </a:solidFill>
                  <a:latin typeface="+mj-lt"/>
                </a:rPr>
                <a:t>«Культура»</a:t>
              </a:r>
              <a:endParaRPr lang="id-ID" sz="2400" dirty="0">
                <a:solidFill>
                  <a:schemeClr val="accent1"/>
                </a:solidFill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3D1141C-7260-464F-BAE7-A519F874A81F}"/>
                </a:ext>
              </a:extLst>
            </p:cNvPr>
            <p:cNvSpPr txBox="1"/>
            <p:nvPr/>
          </p:nvSpPr>
          <p:spPr>
            <a:xfrm>
              <a:off x="1833904" y="3069767"/>
              <a:ext cx="2189443" cy="2324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tabLst>
                  <a:tab pos="3390900" algn="l"/>
                </a:tabLst>
              </a:pPr>
              <a:r>
                <a:rPr lang="ru-RU" sz="1200" dirty="0" smtClean="0">
                  <a:ea typeface="Times New Roman" pitchFamily="18" charset="0"/>
                  <a:cs typeface="Times New Roman" pitchFamily="18" charset="0"/>
                </a:rPr>
                <a:t>в части </a:t>
              </a:r>
              <a:r>
                <a:rPr lang="ru-RU" sz="1200" dirty="0" err="1" smtClean="0">
                  <a:ea typeface="Times New Roman" pitchFamily="18" charset="0"/>
                  <a:cs typeface="Times New Roman" pitchFamily="18" charset="0"/>
                </a:rPr>
                <a:t>софинансирования</a:t>
              </a:r>
              <a:r>
                <a:rPr lang="ru-RU" sz="1200" dirty="0" smtClean="0">
                  <a:ea typeface="Times New Roman" pitchFamily="18" charset="0"/>
                  <a:cs typeface="Times New Roman" pitchFamily="18" charset="0"/>
                </a:rPr>
                <a:t> мероприятий по созданию модельных библиотек</a:t>
              </a:r>
              <a:endParaRPr lang="ru-RU" sz="1200" dirty="0">
                <a:ea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AA1D8A-3DBE-4713-9F2C-865825E96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ПРОЕКТЫ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90283" y="920261"/>
            <a:ext cx="108204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>
              <a:tabLst>
                <a:tab pos="3390900" algn="l"/>
              </a:tabLst>
            </a:pPr>
            <a:r>
              <a:rPr lang="ru-RU" sz="1500" dirty="0" smtClean="0"/>
              <a:t>В соответствии с Указом Президента России от 7 мая 2018 года №204 «О национальных целях и стратегических задачах развития Российской Федерации на период до 2024 года» в 2022 году муниципальное образование «Город Курск» планирует  принять   участие  в  четырёх  национальных проектах: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738282" y="5289194"/>
            <a:ext cx="4831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hangingPunct="0">
              <a:tabLst>
                <a:tab pos="3390900" algn="l"/>
              </a:tabLst>
            </a:pPr>
            <a:r>
              <a:rPr lang="ru-RU" sz="1600" dirty="0" smtClean="0"/>
              <a:t>В рамках вышеназванных проектов  планируется финансирование из трех уровней бюджетов (федерального , областного , местного )</a:t>
            </a:r>
          </a:p>
        </p:txBody>
      </p:sp>
      <p:grpSp>
        <p:nvGrpSpPr>
          <p:cNvPr id="68" name="Group 1057"/>
          <p:cNvGrpSpPr>
            <a:grpSpLocks noChangeAspect="1"/>
          </p:cNvGrpSpPr>
          <p:nvPr/>
        </p:nvGrpSpPr>
        <p:grpSpPr bwMode="auto">
          <a:xfrm>
            <a:off x="3298365" y="4341025"/>
            <a:ext cx="388362" cy="297151"/>
            <a:chOff x="2889" y="1431"/>
            <a:chExt cx="1899" cy="1453"/>
          </a:xfrm>
          <a:solidFill>
            <a:schemeClr val="bg1"/>
          </a:solidFill>
        </p:grpSpPr>
        <p:sp>
          <p:nvSpPr>
            <p:cNvPr id="69" name="Freeform 1059"/>
            <p:cNvSpPr>
              <a:spLocks/>
            </p:cNvSpPr>
            <p:nvPr/>
          </p:nvSpPr>
          <p:spPr bwMode="auto">
            <a:xfrm>
              <a:off x="3111" y="1431"/>
              <a:ext cx="675" cy="1381"/>
            </a:xfrm>
            <a:custGeom>
              <a:avLst/>
              <a:gdLst>
                <a:gd name="T0" fmla="*/ 136 w 1349"/>
                <a:gd name="T1" fmla="*/ 0 h 2762"/>
                <a:gd name="T2" fmla="*/ 136 w 1349"/>
                <a:gd name="T3" fmla="*/ 0 h 2762"/>
                <a:gd name="T4" fmla="*/ 181 w 1349"/>
                <a:gd name="T5" fmla="*/ 0 h 2762"/>
                <a:gd name="T6" fmla="*/ 228 w 1349"/>
                <a:gd name="T7" fmla="*/ 2 h 2762"/>
                <a:gd name="T8" fmla="*/ 279 w 1349"/>
                <a:gd name="T9" fmla="*/ 5 h 2762"/>
                <a:gd name="T10" fmla="*/ 331 w 1349"/>
                <a:gd name="T11" fmla="*/ 9 h 2762"/>
                <a:gd name="T12" fmla="*/ 386 w 1349"/>
                <a:gd name="T13" fmla="*/ 16 h 2762"/>
                <a:gd name="T14" fmla="*/ 443 w 1349"/>
                <a:gd name="T15" fmla="*/ 23 h 2762"/>
                <a:gd name="T16" fmla="*/ 500 w 1349"/>
                <a:gd name="T17" fmla="*/ 33 h 2762"/>
                <a:gd name="T18" fmla="*/ 559 w 1349"/>
                <a:gd name="T19" fmla="*/ 46 h 2762"/>
                <a:gd name="T20" fmla="*/ 619 w 1349"/>
                <a:gd name="T21" fmla="*/ 60 h 2762"/>
                <a:gd name="T22" fmla="*/ 679 w 1349"/>
                <a:gd name="T23" fmla="*/ 77 h 2762"/>
                <a:gd name="T24" fmla="*/ 739 w 1349"/>
                <a:gd name="T25" fmla="*/ 98 h 2762"/>
                <a:gd name="T26" fmla="*/ 800 w 1349"/>
                <a:gd name="T27" fmla="*/ 121 h 2762"/>
                <a:gd name="T28" fmla="*/ 859 w 1349"/>
                <a:gd name="T29" fmla="*/ 146 h 2762"/>
                <a:gd name="T30" fmla="*/ 919 w 1349"/>
                <a:gd name="T31" fmla="*/ 177 h 2762"/>
                <a:gd name="T32" fmla="*/ 976 w 1349"/>
                <a:gd name="T33" fmla="*/ 210 h 2762"/>
                <a:gd name="T34" fmla="*/ 1033 w 1349"/>
                <a:gd name="T35" fmla="*/ 247 h 2762"/>
                <a:gd name="T36" fmla="*/ 1088 w 1349"/>
                <a:gd name="T37" fmla="*/ 287 h 2762"/>
                <a:gd name="T38" fmla="*/ 1142 w 1349"/>
                <a:gd name="T39" fmla="*/ 332 h 2762"/>
                <a:gd name="T40" fmla="*/ 1193 w 1349"/>
                <a:gd name="T41" fmla="*/ 382 h 2762"/>
                <a:gd name="T42" fmla="*/ 1241 w 1349"/>
                <a:gd name="T43" fmla="*/ 436 h 2762"/>
                <a:gd name="T44" fmla="*/ 1288 w 1349"/>
                <a:gd name="T45" fmla="*/ 494 h 2762"/>
                <a:gd name="T46" fmla="*/ 1330 w 1349"/>
                <a:gd name="T47" fmla="*/ 557 h 2762"/>
                <a:gd name="T48" fmla="*/ 1339 w 1349"/>
                <a:gd name="T49" fmla="*/ 579 h 2762"/>
                <a:gd name="T50" fmla="*/ 1346 w 1349"/>
                <a:gd name="T51" fmla="*/ 602 h 2762"/>
                <a:gd name="T52" fmla="*/ 1349 w 1349"/>
                <a:gd name="T53" fmla="*/ 627 h 2762"/>
                <a:gd name="T54" fmla="*/ 1349 w 1349"/>
                <a:gd name="T55" fmla="*/ 2762 h 2762"/>
                <a:gd name="T56" fmla="*/ 1286 w 1349"/>
                <a:gd name="T57" fmla="*/ 2701 h 2762"/>
                <a:gd name="T58" fmla="*/ 1221 w 1349"/>
                <a:gd name="T59" fmla="*/ 2645 h 2762"/>
                <a:gd name="T60" fmla="*/ 1154 w 1349"/>
                <a:gd name="T61" fmla="*/ 2596 h 2762"/>
                <a:gd name="T62" fmla="*/ 1085 w 1349"/>
                <a:gd name="T63" fmla="*/ 2551 h 2762"/>
                <a:gd name="T64" fmla="*/ 1013 w 1349"/>
                <a:gd name="T65" fmla="*/ 2511 h 2762"/>
                <a:gd name="T66" fmla="*/ 942 w 1349"/>
                <a:gd name="T67" fmla="*/ 2476 h 2762"/>
                <a:gd name="T68" fmla="*/ 869 w 1349"/>
                <a:gd name="T69" fmla="*/ 2444 h 2762"/>
                <a:gd name="T70" fmla="*/ 796 w 1349"/>
                <a:gd name="T71" fmla="*/ 2417 h 2762"/>
                <a:gd name="T72" fmla="*/ 724 w 1349"/>
                <a:gd name="T73" fmla="*/ 2394 h 2762"/>
                <a:gd name="T74" fmla="*/ 651 w 1349"/>
                <a:gd name="T75" fmla="*/ 2374 h 2762"/>
                <a:gd name="T76" fmla="*/ 580 w 1349"/>
                <a:gd name="T77" fmla="*/ 2358 h 2762"/>
                <a:gd name="T78" fmla="*/ 509 w 1349"/>
                <a:gd name="T79" fmla="*/ 2344 h 2762"/>
                <a:gd name="T80" fmla="*/ 441 w 1349"/>
                <a:gd name="T81" fmla="*/ 2334 h 2762"/>
                <a:gd name="T82" fmla="*/ 375 w 1349"/>
                <a:gd name="T83" fmla="*/ 2325 h 2762"/>
                <a:gd name="T84" fmla="*/ 311 w 1349"/>
                <a:gd name="T85" fmla="*/ 2319 h 2762"/>
                <a:gd name="T86" fmla="*/ 249 w 1349"/>
                <a:gd name="T87" fmla="*/ 2315 h 2762"/>
                <a:gd name="T88" fmla="*/ 191 w 1349"/>
                <a:gd name="T89" fmla="*/ 2313 h 2762"/>
                <a:gd name="T90" fmla="*/ 136 w 1349"/>
                <a:gd name="T91" fmla="*/ 2312 h 2762"/>
                <a:gd name="T92" fmla="*/ 105 w 1349"/>
                <a:gd name="T93" fmla="*/ 2308 h 2762"/>
                <a:gd name="T94" fmla="*/ 77 w 1349"/>
                <a:gd name="T95" fmla="*/ 2298 h 2762"/>
                <a:gd name="T96" fmla="*/ 52 w 1349"/>
                <a:gd name="T97" fmla="*/ 2282 h 2762"/>
                <a:gd name="T98" fmla="*/ 30 w 1349"/>
                <a:gd name="T99" fmla="*/ 2261 h 2762"/>
                <a:gd name="T100" fmla="*/ 14 w 1349"/>
                <a:gd name="T101" fmla="*/ 2235 h 2762"/>
                <a:gd name="T102" fmla="*/ 5 w 1349"/>
                <a:gd name="T103" fmla="*/ 2208 h 2762"/>
                <a:gd name="T104" fmla="*/ 0 w 1349"/>
                <a:gd name="T105" fmla="*/ 2177 h 2762"/>
                <a:gd name="T106" fmla="*/ 0 w 1349"/>
                <a:gd name="T107" fmla="*/ 136 h 2762"/>
                <a:gd name="T108" fmla="*/ 3 w 1349"/>
                <a:gd name="T109" fmla="*/ 110 h 2762"/>
                <a:gd name="T110" fmla="*/ 10 w 1349"/>
                <a:gd name="T111" fmla="*/ 83 h 2762"/>
                <a:gd name="T112" fmla="*/ 23 w 1349"/>
                <a:gd name="T113" fmla="*/ 60 h 2762"/>
                <a:gd name="T114" fmla="*/ 40 w 1349"/>
                <a:gd name="T115" fmla="*/ 39 h 2762"/>
                <a:gd name="T116" fmla="*/ 61 w 1349"/>
                <a:gd name="T117" fmla="*/ 22 h 2762"/>
                <a:gd name="T118" fmla="*/ 84 w 1349"/>
                <a:gd name="T119" fmla="*/ 10 h 2762"/>
                <a:gd name="T120" fmla="*/ 109 w 1349"/>
                <a:gd name="T121" fmla="*/ 2 h 2762"/>
                <a:gd name="T122" fmla="*/ 136 w 1349"/>
                <a:gd name="T123" fmla="*/ 0 h 2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9" h="2762">
                  <a:moveTo>
                    <a:pt x="136" y="0"/>
                  </a:moveTo>
                  <a:lnTo>
                    <a:pt x="136" y="0"/>
                  </a:lnTo>
                  <a:lnTo>
                    <a:pt x="181" y="0"/>
                  </a:lnTo>
                  <a:lnTo>
                    <a:pt x="228" y="2"/>
                  </a:lnTo>
                  <a:lnTo>
                    <a:pt x="279" y="5"/>
                  </a:lnTo>
                  <a:lnTo>
                    <a:pt x="331" y="9"/>
                  </a:lnTo>
                  <a:lnTo>
                    <a:pt x="386" y="16"/>
                  </a:lnTo>
                  <a:lnTo>
                    <a:pt x="443" y="23"/>
                  </a:lnTo>
                  <a:lnTo>
                    <a:pt x="500" y="33"/>
                  </a:lnTo>
                  <a:lnTo>
                    <a:pt x="559" y="46"/>
                  </a:lnTo>
                  <a:lnTo>
                    <a:pt x="619" y="60"/>
                  </a:lnTo>
                  <a:lnTo>
                    <a:pt x="679" y="77"/>
                  </a:lnTo>
                  <a:lnTo>
                    <a:pt x="739" y="98"/>
                  </a:lnTo>
                  <a:lnTo>
                    <a:pt x="800" y="121"/>
                  </a:lnTo>
                  <a:lnTo>
                    <a:pt x="859" y="146"/>
                  </a:lnTo>
                  <a:lnTo>
                    <a:pt x="919" y="177"/>
                  </a:lnTo>
                  <a:lnTo>
                    <a:pt x="976" y="210"/>
                  </a:lnTo>
                  <a:lnTo>
                    <a:pt x="1033" y="247"/>
                  </a:lnTo>
                  <a:lnTo>
                    <a:pt x="1088" y="287"/>
                  </a:lnTo>
                  <a:lnTo>
                    <a:pt x="1142" y="332"/>
                  </a:lnTo>
                  <a:lnTo>
                    <a:pt x="1193" y="382"/>
                  </a:lnTo>
                  <a:lnTo>
                    <a:pt x="1241" y="436"/>
                  </a:lnTo>
                  <a:lnTo>
                    <a:pt x="1288" y="494"/>
                  </a:lnTo>
                  <a:lnTo>
                    <a:pt x="1330" y="557"/>
                  </a:lnTo>
                  <a:lnTo>
                    <a:pt x="1339" y="579"/>
                  </a:lnTo>
                  <a:lnTo>
                    <a:pt x="1346" y="602"/>
                  </a:lnTo>
                  <a:lnTo>
                    <a:pt x="1349" y="627"/>
                  </a:lnTo>
                  <a:lnTo>
                    <a:pt x="1349" y="2762"/>
                  </a:lnTo>
                  <a:lnTo>
                    <a:pt x="1286" y="2701"/>
                  </a:lnTo>
                  <a:lnTo>
                    <a:pt x="1221" y="2645"/>
                  </a:lnTo>
                  <a:lnTo>
                    <a:pt x="1154" y="2596"/>
                  </a:lnTo>
                  <a:lnTo>
                    <a:pt x="1085" y="2551"/>
                  </a:lnTo>
                  <a:lnTo>
                    <a:pt x="1013" y="2511"/>
                  </a:lnTo>
                  <a:lnTo>
                    <a:pt x="942" y="2476"/>
                  </a:lnTo>
                  <a:lnTo>
                    <a:pt x="869" y="2444"/>
                  </a:lnTo>
                  <a:lnTo>
                    <a:pt x="796" y="2417"/>
                  </a:lnTo>
                  <a:lnTo>
                    <a:pt x="724" y="2394"/>
                  </a:lnTo>
                  <a:lnTo>
                    <a:pt x="651" y="2374"/>
                  </a:lnTo>
                  <a:lnTo>
                    <a:pt x="580" y="2358"/>
                  </a:lnTo>
                  <a:lnTo>
                    <a:pt x="509" y="2344"/>
                  </a:lnTo>
                  <a:lnTo>
                    <a:pt x="441" y="2334"/>
                  </a:lnTo>
                  <a:lnTo>
                    <a:pt x="375" y="2325"/>
                  </a:lnTo>
                  <a:lnTo>
                    <a:pt x="311" y="2319"/>
                  </a:lnTo>
                  <a:lnTo>
                    <a:pt x="249" y="2315"/>
                  </a:lnTo>
                  <a:lnTo>
                    <a:pt x="191" y="2313"/>
                  </a:lnTo>
                  <a:lnTo>
                    <a:pt x="136" y="2312"/>
                  </a:lnTo>
                  <a:lnTo>
                    <a:pt x="105" y="2308"/>
                  </a:lnTo>
                  <a:lnTo>
                    <a:pt x="77" y="2298"/>
                  </a:lnTo>
                  <a:lnTo>
                    <a:pt x="52" y="2282"/>
                  </a:lnTo>
                  <a:lnTo>
                    <a:pt x="30" y="2261"/>
                  </a:lnTo>
                  <a:lnTo>
                    <a:pt x="14" y="2235"/>
                  </a:lnTo>
                  <a:lnTo>
                    <a:pt x="5" y="2208"/>
                  </a:lnTo>
                  <a:lnTo>
                    <a:pt x="0" y="2177"/>
                  </a:lnTo>
                  <a:lnTo>
                    <a:pt x="0" y="136"/>
                  </a:lnTo>
                  <a:lnTo>
                    <a:pt x="3" y="110"/>
                  </a:lnTo>
                  <a:lnTo>
                    <a:pt x="10" y="83"/>
                  </a:lnTo>
                  <a:lnTo>
                    <a:pt x="23" y="60"/>
                  </a:lnTo>
                  <a:lnTo>
                    <a:pt x="40" y="39"/>
                  </a:lnTo>
                  <a:lnTo>
                    <a:pt x="61" y="22"/>
                  </a:lnTo>
                  <a:lnTo>
                    <a:pt x="84" y="10"/>
                  </a:lnTo>
                  <a:lnTo>
                    <a:pt x="109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1060"/>
            <p:cNvSpPr>
              <a:spLocks/>
            </p:cNvSpPr>
            <p:nvPr/>
          </p:nvSpPr>
          <p:spPr bwMode="auto">
            <a:xfrm>
              <a:off x="3891" y="1431"/>
              <a:ext cx="674" cy="1381"/>
            </a:xfrm>
            <a:custGeom>
              <a:avLst/>
              <a:gdLst>
                <a:gd name="T0" fmla="*/ 1211 w 1347"/>
                <a:gd name="T1" fmla="*/ 0 h 2762"/>
                <a:gd name="T2" fmla="*/ 1212 w 1347"/>
                <a:gd name="T3" fmla="*/ 0 h 2762"/>
                <a:gd name="T4" fmla="*/ 1239 w 1347"/>
                <a:gd name="T5" fmla="*/ 2 h 2762"/>
                <a:gd name="T6" fmla="*/ 1263 w 1347"/>
                <a:gd name="T7" fmla="*/ 10 h 2762"/>
                <a:gd name="T8" fmla="*/ 1287 w 1347"/>
                <a:gd name="T9" fmla="*/ 22 h 2762"/>
                <a:gd name="T10" fmla="*/ 1307 w 1347"/>
                <a:gd name="T11" fmla="*/ 39 h 2762"/>
                <a:gd name="T12" fmla="*/ 1324 w 1347"/>
                <a:gd name="T13" fmla="*/ 60 h 2762"/>
                <a:gd name="T14" fmla="*/ 1337 w 1347"/>
                <a:gd name="T15" fmla="*/ 83 h 2762"/>
                <a:gd name="T16" fmla="*/ 1345 w 1347"/>
                <a:gd name="T17" fmla="*/ 110 h 2762"/>
                <a:gd name="T18" fmla="*/ 1347 w 1347"/>
                <a:gd name="T19" fmla="*/ 136 h 2762"/>
                <a:gd name="T20" fmla="*/ 1347 w 1347"/>
                <a:gd name="T21" fmla="*/ 2177 h 2762"/>
                <a:gd name="T22" fmla="*/ 1344 w 1347"/>
                <a:gd name="T23" fmla="*/ 2207 h 2762"/>
                <a:gd name="T24" fmla="*/ 1333 w 1347"/>
                <a:gd name="T25" fmla="*/ 2235 h 2762"/>
                <a:gd name="T26" fmla="*/ 1317 w 1347"/>
                <a:gd name="T27" fmla="*/ 2261 h 2762"/>
                <a:gd name="T28" fmla="*/ 1296 w 1347"/>
                <a:gd name="T29" fmla="*/ 2282 h 2762"/>
                <a:gd name="T30" fmla="*/ 1271 w 1347"/>
                <a:gd name="T31" fmla="*/ 2298 h 2762"/>
                <a:gd name="T32" fmla="*/ 1242 w 1347"/>
                <a:gd name="T33" fmla="*/ 2308 h 2762"/>
                <a:gd name="T34" fmla="*/ 1211 w 1347"/>
                <a:gd name="T35" fmla="*/ 2312 h 2762"/>
                <a:gd name="T36" fmla="*/ 1157 w 1347"/>
                <a:gd name="T37" fmla="*/ 2313 h 2762"/>
                <a:gd name="T38" fmla="*/ 1098 w 1347"/>
                <a:gd name="T39" fmla="*/ 2315 h 2762"/>
                <a:gd name="T40" fmla="*/ 1037 w 1347"/>
                <a:gd name="T41" fmla="*/ 2319 h 2762"/>
                <a:gd name="T42" fmla="*/ 972 w 1347"/>
                <a:gd name="T43" fmla="*/ 2325 h 2762"/>
                <a:gd name="T44" fmla="*/ 907 w 1347"/>
                <a:gd name="T45" fmla="*/ 2334 h 2762"/>
                <a:gd name="T46" fmla="*/ 838 w 1347"/>
                <a:gd name="T47" fmla="*/ 2344 h 2762"/>
                <a:gd name="T48" fmla="*/ 767 w 1347"/>
                <a:gd name="T49" fmla="*/ 2358 h 2762"/>
                <a:gd name="T50" fmla="*/ 696 w 1347"/>
                <a:gd name="T51" fmla="*/ 2374 h 2762"/>
                <a:gd name="T52" fmla="*/ 623 w 1347"/>
                <a:gd name="T53" fmla="*/ 2394 h 2762"/>
                <a:gd name="T54" fmla="*/ 551 w 1347"/>
                <a:gd name="T55" fmla="*/ 2417 h 2762"/>
                <a:gd name="T56" fmla="*/ 478 w 1347"/>
                <a:gd name="T57" fmla="*/ 2444 h 2762"/>
                <a:gd name="T58" fmla="*/ 405 w 1347"/>
                <a:gd name="T59" fmla="*/ 2476 h 2762"/>
                <a:gd name="T60" fmla="*/ 334 w 1347"/>
                <a:gd name="T61" fmla="*/ 2510 h 2762"/>
                <a:gd name="T62" fmla="*/ 264 w 1347"/>
                <a:gd name="T63" fmla="*/ 2551 h 2762"/>
                <a:gd name="T64" fmla="*/ 194 w 1347"/>
                <a:gd name="T65" fmla="*/ 2596 h 2762"/>
                <a:gd name="T66" fmla="*/ 126 w 1347"/>
                <a:gd name="T67" fmla="*/ 2645 h 2762"/>
                <a:gd name="T68" fmla="*/ 62 w 1347"/>
                <a:gd name="T69" fmla="*/ 2701 h 2762"/>
                <a:gd name="T70" fmla="*/ 0 w 1347"/>
                <a:gd name="T71" fmla="*/ 2762 h 2762"/>
                <a:gd name="T72" fmla="*/ 0 w 1347"/>
                <a:gd name="T73" fmla="*/ 627 h 2762"/>
                <a:gd name="T74" fmla="*/ 2 w 1347"/>
                <a:gd name="T75" fmla="*/ 602 h 2762"/>
                <a:gd name="T76" fmla="*/ 8 w 1347"/>
                <a:gd name="T77" fmla="*/ 579 h 2762"/>
                <a:gd name="T78" fmla="*/ 18 w 1347"/>
                <a:gd name="T79" fmla="*/ 557 h 2762"/>
                <a:gd name="T80" fmla="*/ 61 w 1347"/>
                <a:gd name="T81" fmla="*/ 494 h 2762"/>
                <a:gd name="T82" fmla="*/ 107 w 1347"/>
                <a:gd name="T83" fmla="*/ 436 h 2762"/>
                <a:gd name="T84" fmla="*/ 155 w 1347"/>
                <a:gd name="T85" fmla="*/ 382 h 2762"/>
                <a:gd name="T86" fmla="*/ 206 w 1347"/>
                <a:gd name="T87" fmla="*/ 332 h 2762"/>
                <a:gd name="T88" fmla="*/ 259 w 1347"/>
                <a:gd name="T89" fmla="*/ 287 h 2762"/>
                <a:gd name="T90" fmla="*/ 314 w 1347"/>
                <a:gd name="T91" fmla="*/ 247 h 2762"/>
                <a:gd name="T92" fmla="*/ 371 w 1347"/>
                <a:gd name="T93" fmla="*/ 210 h 2762"/>
                <a:gd name="T94" fmla="*/ 430 w 1347"/>
                <a:gd name="T95" fmla="*/ 177 h 2762"/>
                <a:gd name="T96" fmla="*/ 488 w 1347"/>
                <a:gd name="T97" fmla="*/ 146 h 2762"/>
                <a:gd name="T98" fmla="*/ 548 w 1347"/>
                <a:gd name="T99" fmla="*/ 121 h 2762"/>
                <a:gd name="T100" fmla="*/ 608 w 1347"/>
                <a:gd name="T101" fmla="*/ 98 h 2762"/>
                <a:gd name="T102" fmla="*/ 669 w 1347"/>
                <a:gd name="T103" fmla="*/ 77 h 2762"/>
                <a:gd name="T104" fmla="*/ 729 w 1347"/>
                <a:gd name="T105" fmla="*/ 60 h 2762"/>
                <a:gd name="T106" fmla="*/ 789 w 1347"/>
                <a:gd name="T107" fmla="*/ 46 h 2762"/>
                <a:gd name="T108" fmla="*/ 848 w 1347"/>
                <a:gd name="T109" fmla="*/ 33 h 2762"/>
                <a:gd name="T110" fmla="*/ 906 w 1347"/>
                <a:gd name="T111" fmla="*/ 23 h 2762"/>
                <a:gd name="T112" fmla="*/ 962 w 1347"/>
                <a:gd name="T113" fmla="*/ 16 h 2762"/>
                <a:gd name="T114" fmla="*/ 1016 w 1347"/>
                <a:gd name="T115" fmla="*/ 9 h 2762"/>
                <a:gd name="T116" fmla="*/ 1069 w 1347"/>
                <a:gd name="T117" fmla="*/ 5 h 2762"/>
                <a:gd name="T118" fmla="*/ 1119 w 1347"/>
                <a:gd name="T119" fmla="*/ 2 h 2762"/>
                <a:gd name="T120" fmla="*/ 1167 w 1347"/>
                <a:gd name="T121" fmla="*/ 0 h 2762"/>
                <a:gd name="T122" fmla="*/ 1211 w 1347"/>
                <a:gd name="T123" fmla="*/ 0 h 2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7" h="2762">
                  <a:moveTo>
                    <a:pt x="1211" y="0"/>
                  </a:moveTo>
                  <a:lnTo>
                    <a:pt x="1212" y="0"/>
                  </a:lnTo>
                  <a:lnTo>
                    <a:pt x="1239" y="2"/>
                  </a:lnTo>
                  <a:lnTo>
                    <a:pt x="1263" y="10"/>
                  </a:lnTo>
                  <a:lnTo>
                    <a:pt x="1287" y="22"/>
                  </a:lnTo>
                  <a:lnTo>
                    <a:pt x="1307" y="39"/>
                  </a:lnTo>
                  <a:lnTo>
                    <a:pt x="1324" y="60"/>
                  </a:lnTo>
                  <a:lnTo>
                    <a:pt x="1337" y="83"/>
                  </a:lnTo>
                  <a:lnTo>
                    <a:pt x="1345" y="110"/>
                  </a:lnTo>
                  <a:lnTo>
                    <a:pt x="1347" y="136"/>
                  </a:lnTo>
                  <a:lnTo>
                    <a:pt x="1347" y="2177"/>
                  </a:lnTo>
                  <a:lnTo>
                    <a:pt x="1344" y="2207"/>
                  </a:lnTo>
                  <a:lnTo>
                    <a:pt x="1333" y="2235"/>
                  </a:lnTo>
                  <a:lnTo>
                    <a:pt x="1317" y="2261"/>
                  </a:lnTo>
                  <a:lnTo>
                    <a:pt x="1296" y="2282"/>
                  </a:lnTo>
                  <a:lnTo>
                    <a:pt x="1271" y="2298"/>
                  </a:lnTo>
                  <a:lnTo>
                    <a:pt x="1242" y="2308"/>
                  </a:lnTo>
                  <a:lnTo>
                    <a:pt x="1211" y="2312"/>
                  </a:lnTo>
                  <a:lnTo>
                    <a:pt x="1157" y="2313"/>
                  </a:lnTo>
                  <a:lnTo>
                    <a:pt x="1098" y="2315"/>
                  </a:lnTo>
                  <a:lnTo>
                    <a:pt x="1037" y="2319"/>
                  </a:lnTo>
                  <a:lnTo>
                    <a:pt x="972" y="2325"/>
                  </a:lnTo>
                  <a:lnTo>
                    <a:pt x="907" y="2334"/>
                  </a:lnTo>
                  <a:lnTo>
                    <a:pt x="838" y="2344"/>
                  </a:lnTo>
                  <a:lnTo>
                    <a:pt x="767" y="2358"/>
                  </a:lnTo>
                  <a:lnTo>
                    <a:pt x="696" y="2374"/>
                  </a:lnTo>
                  <a:lnTo>
                    <a:pt x="623" y="2394"/>
                  </a:lnTo>
                  <a:lnTo>
                    <a:pt x="551" y="2417"/>
                  </a:lnTo>
                  <a:lnTo>
                    <a:pt x="478" y="2444"/>
                  </a:lnTo>
                  <a:lnTo>
                    <a:pt x="405" y="2476"/>
                  </a:lnTo>
                  <a:lnTo>
                    <a:pt x="334" y="2510"/>
                  </a:lnTo>
                  <a:lnTo>
                    <a:pt x="264" y="2551"/>
                  </a:lnTo>
                  <a:lnTo>
                    <a:pt x="194" y="2596"/>
                  </a:lnTo>
                  <a:lnTo>
                    <a:pt x="126" y="2645"/>
                  </a:lnTo>
                  <a:lnTo>
                    <a:pt x="62" y="2701"/>
                  </a:lnTo>
                  <a:lnTo>
                    <a:pt x="0" y="2762"/>
                  </a:lnTo>
                  <a:lnTo>
                    <a:pt x="0" y="627"/>
                  </a:lnTo>
                  <a:lnTo>
                    <a:pt x="2" y="602"/>
                  </a:lnTo>
                  <a:lnTo>
                    <a:pt x="8" y="579"/>
                  </a:lnTo>
                  <a:lnTo>
                    <a:pt x="18" y="557"/>
                  </a:lnTo>
                  <a:lnTo>
                    <a:pt x="61" y="494"/>
                  </a:lnTo>
                  <a:lnTo>
                    <a:pt x="107" y="436"/>
                  </a:lnTo>
                  <a:lnTo>
                    <a:pt x="155" y="382"/>
                  </a:lnTo>
                  <a:lnTo>
                    <a:pt x="206" y="332"/>
                  </a:lnTo>
                  <a:lnTo>
                    <a:pt x="259" y="287"/>
                  </a:lnTo>
                  <a:lnTo>
                    <a:pt x="314" y="247"/>
                  </a:lnTo>
                  <a:lnTo>
                    <a:pt x="371" y="210"/>
                  </a:lnTo>
                  <a:lnTo>
                    <a:pt x="430" y="177"/>
                  </a:lnTo>
                  <a:lnTo>
                    <a:pt x="488" y="146"/>
                  </a:lnTo>
                  <a:lnTo>
                    <a:pt x="548" y="121"/>
                  </a:lnTo>
                  <a:lnTo>
                    <a:pt x="608" y="98"/>
                  </a:lnTo>
                  <a:lnTo>
                    <a:pt x="669" y="77"/>
                  </a:lnTo>
                  <a:lnTo>
                    <a:pt x="729" y="60"/>
                  </a:lnTo>
                  <a:lnTo>
                    <a:pt x="789" y="46"/>
                  </a:lnTo>
                  <a:lnTo>
                    <a:pt x="848" y="33"/>
                  </a:lnTo>
                  <a:lnTo>
                    <a:pt x="906" y="23"/>
                  </a:lnTo>
                  <a:lnTo>
                    <a:pt x="962" y="16"/>
                  </a:lnTo>
                  <a:lnTo>
                    <a:pt x="1016" y="9"/>
                  </a:lnTo>
                  <a:lnTo>
                    <a:pt x="1069" y="5"/>
                  </a:lnTo>
                  <a:lnTo>
                    <a:pt x="1119" y="2"/>
                  </a:lnTo>
                  <a:lnTo>
                    <a:pt x="1167" y="0"/>
                  </a:lnTo>
                  <a:lnTo>
                    <a:pt x="1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1061"/>
            <p:cNvSpPr>
              <a:spLocks/>
            </p:cNvSpPr>
            <p:nvPr/>
          </p:nvSpPr>
          <p:spPr bwMode="auto">
            <a:xfrm>
              <a:off x="3985" y="1667"/>
              <a:ext cx="803" cy="1217"/>
            </a:xfrm>
            <a:custGeom>
              <a:avLst/>
              <a:gdLst>
                <a:gd name="T0" fmla="*/ 1371 w 1605"/>
                <a:gd name="T1" fmla="*/ 0 h 2434"/>
                <a:gd name="T2" fmla="*/ 1470 w 1605"/>
                <a:gd name="T3" fmla="*/ 0 h 2434"/>
                <a:gd name="T4" fmla="*/ 1501 w 1605"/>
                <a:gd name="T5" fmla="*/ 3 h 2434"/>
                <a:gd name="T6" fmla="*/ 1529 w 1605"/>
                <a:gd name="T7" fmla="*/ 14 h 2434"/>
                <a:gd name="T8" fmla="*/ 1554 w 1605"/>
                <a:gd name="T9" fmla="*/ 30 h 2434"/>
                <a:gd name="T10" fmla="*/ 1576 w 1605"/>
                <a:gd name="T11" fmla="*/ 51 h 2434"/>
                <a:gd name="T12" fmla="*/ 1591 w 1605"/>
                <a:gd name="T13" fmla="*/ 76 h 2434"/>
                <a:gd name="T14" fmla="*/ 1602 w 1605"/>
                <a:gd name="T15" fmla="*/ 104 h 2434"/>
                <a:gd name="T16" fmla="*/ 1605 w 1605"/>
                <a:gd name="T17" fmla="*/ 135 h 2434"/>
                <a:gd name="T18" fmla="*/ 1605 w 1605"/>
                <a:gd name="T19" fmla="*/ 2298 h 2434"/>
                <a:gd name="T20" fmla="*/ 1604 w 1605"/>
                <a:gd name="T21" fmla="*/ 2322 h 2434"/>
                <a:gd name="T22" fmla="*/ 1597 w 1605"/>
                <a:gd name="T23" fmla="*/ 2345 h 2434"/>
                <a:gd name="T24" fmla="*/ 1587 w 1605"/>
                <a:gd name="T25" fmla="*/ 2367 h 2434"/>
                <a:gd name="T26" fmla="*/ 1573 w 1605"/>
                <a:gd name="T27" fmla="*/ 2387 h 2434"/>
                <a:gd name="T28" fmla="*/ 1554 w 1605"/>
                <a:gd name="T29" fmla="*/ 2404 h 2434"/>
                <a:gd name="T30" fmla="*/ 1534 w 1605"/>
                <a:gd name="T31" fmla="*/ 2418 h 2434"/>
                <a:gd name="T32" fmla="*/ 1512 w 1605"/>
                <a:gd name="T33" fmla="*/ 2427 h 2434"/>
                <a:gd name="T34" fmla="*/ 1488 w 1605"/>
                <a:gd name="T35" fmla="*/ 2433 h 2434"/>
                <a:gd name="T36" fmla="*/ 1463 w 1605"/>
                <a:gd name="T37" fmla="*/ 2434 h 2434"/>
                <a:gd name="T38" fmla="*/ 1439 w 1605"/>
                <a:gd name="T39" fmla="*/ 2430 h 2434"/>
                <a:gd name="T40" fmla="*/ 1360 w 1605"/>
                <a:gd name="T41" fmla="*/ 2413 h 2434"/>
                <a:gd name="T42" fmla="*/ 1273 w 1605"/>
                <a:gd name="T43" fmla="*/ 2396 h 2434"/>
                <a:gd name="T44" fmla="*/ 1179 w 1605"/>
                <a:gd name="T45" fmla="*/ 2380 h 2434"/>
                <a:gd name="T46" fmla="*/ 1077 w 1605"/>
                <a:gd name="T47" fmla="*/ 2365 h 2434"/>
                <a:gd name="T48" fmla="*/ 970 w 1605"/>
                <a:gd name="T49" fmla="*/ 2352 h 2434"/>
                <a:gd name="T50" fmla="*/ 858 w 1605"/>
                <a:gd name="T51" fmla="*/ 2343 h 2434"/>
                <a:gd name="T52" fmla="*/ 743 w 1605"/>
                <a:gd name="T53" fmla="*/ 2336 h 2434"/>
                <a:gd name="T54" fmla="*/ 623 w 1605"/>
                <a:gd name="T55" fmla="*/ 2333 h 2434"/>
                <a:gd name="T56" fmla="*/ 501 w 1605"/>
                <a:gd name="T57" fmla="*/ 2336 h 2434"/>
                <a:gd name="T58" fmla="*/ 377 w 1605"/>
                <a:gd name="T59" fmla="*/ 2343 h 2434"/>
                <a:gd name="T60" fmla="*/ 252 w 1605"/>
                <a:gd name="T61" fmla="*/ 2355 h 2434"/>
                <a:gd name="T62" fmla="*/ 126 w 1605"/>
                <a:gd name="T63" fmla="*/ 2375 h 2434"/>
                <a:gd name="T64" fmla="*/ 0 w 1605"/>
                <a:gd name="T65" fmla="*/ 2403 h 2434"/>
                <a:gd name="T66" fmla="*/ 60 w 1605"/>
                <a:gd name="T67" fmla="*/ 2350 h 2434"/>
                <a:gd name="T68" fmla="*/ 124 w 1605"/>
                <a:gd name="T69" fmla="*/ 2302 h 2434"/>
                <a:gd name="T70" fmla="*/ 188 w 1605"/>
                <a:gd name="T71" fmla="*/ 2260 h 2434"/>
                <a:gd name="T72" fmla="*/ 255 w 1605"/>
                <a:gd name="T73" fmla="*/ 2223 h 2434"/>
                <a:gd name="T74" fmla="*/ 323 w 1605"/>
                <a:gd name="T75" fmla="*/ 2190 h 2434"/>
                <a:gd name="T76" fmla="*/ 391 w 1605"/>
                <a:gd name="T77" fmla="*/ 2161 h 2434"/>
                <a:gd name="T78" fmla="*/ 460 w 1605"/>
                <a:gd name="T79" fmla="*/ 2137 h 2434"/>
                <a:gd name="T80" fmla="*/ 530 w 1605"/>
                <a:gd name="T81" fmla="*/ 2116 h 2434"/>
                <a:gd name="T82" fmla="*/ 598 w 1605"/>
                <a:gd name="T83" fmla="*/ 2099 h 2434"/>
                <a:gd name="T84" fmla="*/ 666 w 1605"/>
                <a:gd name="T85" fmla="*/ 2085 h 2434"/>
                <a:gd name="T86" fmla="*/ 731 w 1605"/>
                <a:gd name="T87" fmla="*/ 2074 h 2434"/>
                <a:gd name="T88" fmla="*/ 796 w 1605"/>
                <a:gd name="T89" fmla="*/ 2066 h 2434"/>
                <a:gd name="T90" fmla="*/ 857 w 1605"/>
                <a:gd name="T91" fmla="*/ 2060 h 2434"/>
                <a:gd name="T92" fmla="*/ 917 w 1605"/>
                <a:gd name="T93" fmla="*/ 2055 h 2434"/>
                <a:gd name="T94" fmla="*/ 972 w 1605"/>
                <a:gd name="T95" fmla="*/ 2053 h 2434"/>
                <a:gd name="T96" fmla="*/ 1024 w 1605"/>
                <a:gd name="T97" fmla="*/ 2052 h 2434"/>
                <a:gd name="T98" fmla="*/ 1071 w 1605"/>
                <a:gd name="T99" fmla="*/ 2050 h 2434"/>
                <a:gd name="T100" fmla="*/ 1116 w 1605"/>
                <a:gd name="T101" fmla="*/ 2040 h 2434"/>
                <a:gd name="T102" fmla="*/ 1159 w 1605"/>
                <a:gd name="T103" fmla="*/ 2025 h 2434"/>
                <a:gd name="T104" fmla="*/ 1199 w 1605"/>
                <a:gd name="T105" fmla="*/ 2005 h 2434"/>
                <a:gd name="T106" fmla="*/ 1236 w 1605"/>
                <a:gd name="T107" fmla="*/ 1979 h 2434"/>
                <a:gd name="T108" fmla="*/ 1270 w 1605"/>
                <a:gd name="T109" fmla="*/ 1950 h 2434"/>
                <a:gd name="T110" fmla="*/ 1298 w 1605"/>
                <a:gd name="T111" fmla="*/ 1917 h 2434"/>
                <a:gd name="T112" fmla="*/ 1324 w 1605"/>
                <a:gd name="T113" fmla="*/ 1880 h 2434"/>
                <a:gd name="T114" fmla="*/ 1343 w 1605"/>
                <a:gd name="T115" fmla="*/ 1839 h 2434"/>
                <a:gd name="T116" fmla="*/ 1358 w 1605"/>
                <a:gd name="T117" fmla="*/ 1797 h 2434"/>
                <a:gd name="T118" fmla="*/ 1368 w 1605"/>
                <a:gd name="T119" fmla="*/ 1752 h 2434"/>
                <a:gd name="T120" fmla="*/ 1371 w 1605"/>
                <a:gd name="T121" fmla="*/ 1706 h 2434"/>
                <a:gd name="T122" fmla="*/ 1371 w 1605"/>
                <a:gd name="T123" fmla="*/ 0 h 2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05" h="2434">
                  <a:moveTo>
                    <a:pt x="1371" y="0"/>
                  </a:moveTo>
                  <a:lnTo>
                    <a:pt x="1470" y="0"/>
                  </a:lnTo>
                  <a:lnTo>
                    <a:pt x="1501" y="3"/>
                  </a:lnTo>
                  <a:lnTo>
                    <a:pt x="1529" y="14"/>
                  </a:lnTo>
                  <a:lnTo>
                    <a:pt x="1554" y="30"/>
                  </a:lnTo>
                  <a:lnTo>
                    <a:pt x="1576" y="51"/>
                  </a:lnTo>
                  <a:lnTo>
                    <a:pt x="1591" y="76"/>
                  </a:lnTo>
                  <a:lnTo>
                    <a:pt x="1602" y="104"/>
                  </a:lnTo>
                  <a:lnTo>
                    <a:pt x="1605" y="135"/>
                  </a:lnTo>
                  <a:lnTo>
                    <a:pt x="1605" y="2298"/>
                  </a:lnTo>
                  <a:lnTo>
                    <a:pt x="1604" y="2322"/>
                  </a:lnTo>
                  <a:lnTo>
                    <a:pt x="1597" y="2345"/>
                  </a:lnTo>
                  <a:lnTo>
                    <a:pt x="1587" y="2367"/>
                  </a:lnTo>
                  <a:lnTo>
                    <a:pt x="1573" y="2387"/>
                  </a:lnTo>
                  <a:lnTo>
                    <a:pt x="1554" y="2404"/>
                  </a:lnTo>
                  <a:lnTo>
                    <a:pt x="1534" y="2418"/>
                  </a:lnTo>
                  <a:lnTo>
                    <a:pt x="1512" y="2427"/>
                  </a:lnTo>
                  <a:lnTo>
                    <a:pt x="1488" y="2433"/>
                  </a:lnTo>
                  <a:lnTo>
                    <a:pt x="1463" y="2434"/>
                  </a:lnTo>
                  <a:lnTo>
                    <a:pt x="1439" y="2430"/>
                  </a:lnTo>
                  <a:lnTo>
                    <a:pt x="1360" y="2413"/>
                  </a:lnTo>
                  <a:lnTo>
                    <a:pt x="1273" y="2396"/>
                  </a:lnTo>
                  <a:lnTo>
                    <a:pt x="1179" y="2380"/>
                  </a:lnTo>
                  <a:lnTo>
                    <a:pt x="1077" y="2365"/>
                  </a:lnTo>
                  <a:lnTo>
                    <a:pt x="970" y="2352"/>
                  </a:lnTo>
                  <a:lnTo>
                    <a:pt x="858" y="2343"/>
                  </a:lnTo>
                  <a:lnTo>
                    <a:pt x="743" y="2336"/>
                  </a:lnTo>
                  <a:lnTo>
                    <a:pt x="623" y="2333"/>
                  </a:lnTo>
                  <a:lnTo>
                    <a:pt x="501" y="2336"/>
                  </a:lnTo>
                  <a:lnTo>
                    <a:pt x="377" y="2343"/>
                  </a:lnTo>
                  <a:lnTo>
                    <a:pt x="252" y="2355"/>
                  </a:lnTo>
                  <a:lnTo>
                    <a:pt x="126" y="2375"/>
                  </a:lnTo>
                  <a:lnTo>
                    <a:pt x="0" y="2403"/>
                  </a:lnTo>
                  <a:lnTo>
                    <a:pt x="60" y="2350"/>
                  </a:lnTo>
                  <a:lnTo>
                    <a:pt x="124" y="2302"/>
                  </a:lnTo>
                  <a:lnTo>
                    <a:pt x="188" y="2260"/>
                  </a:lnTo>
                  <a:lnTo>
                    <a:pt x="255" y="2223"/>
                  </a:lnTo>
                  <a:lnTo>
                    <a:pt x="323" y="2190"/>
                  </a:lnTo>
                  <a:lnTo>
                    <a:pt x="391" y="2161"/>
                  </a:lnTo>
                  <a:lnTo>
                    <a:pt x="460" y="2137"/>
                  </a:lnTo>
                  <a:lnTo>
                    <a:pt x="530" y="2116"/>
                  </a:lnTo>
                  <a:lnTo>
                    <a:pt x="598" y="2099"/>
                  </a:lnTo>
                  <a:lnTo>
                    <a:pt x="666" y="2085"/>
                  </a:lnTo>
                  <a:lnTo>
                    <a:pt x="731" y="2074"/>
                  </a:lnTo>
                  <a:lnTo>
                    <a:pt x="796" y="2066"/>
                  </a:lnTo>
                  <a:lnTo>
                    <a:pt x="857" y="2060"/>
                  </a:lnTo>
                  <a:lnTo>
                    <a:pt x="917" y="2055"/>
                  </a:lnTo>
                  <a:lnTo>
                    <a:pt x="972" y="2053"/>
                  </a:lnTo>
                  <a:lnTo>
                    <a:pt x="1024" y="2052"/>
                  </a:lnTo>
                  <a:lnTo>
                    <a:pt x="1071" y="2050"/>
                  </a:lnTo>
                  <a:lnTo>
                    <a:pt x="1116" y="2040"/>
                  </a:lnTo>
                  <a:lnTo>
                    <a:pt x="1159" y="2025"/>
                  </a:lnTo>
                  <a:lnTo>
                    <a:pt x="1199" y="2005"/>
                  </a:lnTo>
                  <a:lnTo>
                    <a:pt x="1236" y="1979"/>
                  </a:lnTo>
                  <a:lnTo>
                    <a:pt x="1270" y="1950"/>
                  </a:lnTo>
                  <a:lnTo>
                    <a:pt x="1298" y="1917"/>
                  </a:lnTo>
                  <a:lnTo>
                    <a:pt x="1324" y="1880"/>
                  </a:lnTo>
                  <a:lnTo>
                    <a:pt x="1343" y="1839"/>
                  </a:lnTo>
                  <a:lnTo>
                    <a:pt x="1358" y="1797"/>
                  </a:lnTo>
                  <a:lnTo>
                    <a:pt x="1368" y="1752"/>
                  </a:lnTo>
                  <a:lnTo>
                    <a:pt x="1371" y="1706"/>
                  </a:lnTo>
                  <a:lnTo>
                    <a:pt x="1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1062"/>
            <p:cNvSpPr>
              <a:spLocks/>
            </p:cNvSpPr>
            <p:nvPr/>
          </p:nvSpPr>
          <p:spPr bwMode="auto">
            <a:xfrm>
              <a:off x="2889" y="1667"/>
              <a:ext cx="802" cy="1217"/>
            </a:xfrm>
            <a:custGeom>
              <a:avLst/>
              <a:gdLst>
                <a:gd name="T0" fmla="*/ 136 w 1605"/>
                <a:gd name="T1" fmla="*/ 0 h 2434"/>
                <a:gd name="T2" fmla="*/ 234 w 1605"/>
                <a:gd name="T3" fmla="*/ 0 h 2434"/>
                <a:gd name="T4" fmla="*/ 234 w 1605"/>
                <a:gd name="T5" fmla="*/ 1706 h 2434"/>
                <a:gd name="T6" fmla="*/ 237 w 1605"/>
                <a:gd name="T7" fmla="*/ 1752 h 2434"/>
                <a:gd name="T8" fmla="*/ 247 w 1605"/>
                <a:gd name="T9" fmla="*/ 1797 h 2434"/>
                <a:gd name="T10" fmla="*/ 262 w 1605"/>
                <a:gd name="T11" fmla="*/ 1839 h 2434"/>
                <a:gd name="T12" fmla="*/ 281 w 1605"/>
                <a:gd name="T13" fmla="*/ 1880 h 2434"/>
                <a:gd name="T14" fmla="*/ 307 w 1605"/>
                <a:gd name="T15" fmla="*/ 1917 h 2434"/>
                <a:gd name="T16" fmla="*/ 335 w 1605"/>
                <a:gd name="T17" fmla="*/ 1950 h 2434"/>
                <a:gd name="T18" fmla="*/ 369 w 1605"/>
                <a:gd name="T19" fmla="*/ 1979 h 2434"/>
                <a:gd name="T20" fmla="*/ 406 w 1605"/>
                <a:gd name="T21" fmla="*/ 2005 h 2434"/>
                <a:gd name="T22" fmla="*/ 446 w 1605"/>
                <a:gd name="T23" fmla="*/ 2025 h 2434"/>
                <a:gd name="T24" fmla="*/ 489 w 1605"/>
                <a:gd name="T25" fmla="*/ 2040 h 2434"/>
                <a:gd name="T26" fmla="*/ 534 w 1605"/>
                <a:gd name="T27" fmla="*/ 2050 h 2434"/>
                <a:gd name="T28" fmla="*/ 581 w 1605"/>
                <a:gd name="T29" fmla="*/ 2052 h 2434"/>
                <a:gd name="T30" fmla="*/ 633 w 1605"/>
                <a:gd name="T31" fmla="*/ 2053 h 2434"/>
                <a:gd name="T32" fmla="*/ 689 w 1605"/>
                <a:gd name="T33" fmla="*/ 2055 h 2434"/>
                <a:gd name="T34" fmla="*/ 748 w 1605"/>
                <a:gd name="T35" fmla="*/ 2060 h 2434"/>
                <a:gd name="T36" fmla="*/ 810 w 1605"/>
                <a:gd name="T37" fmla="*/ 2066 h 2434"/>
                <a:gd name="T38" fmla="*/ 874 w 1605"/>
                <a:gd name="T39" fmla="*/ 2074 h 2434"/>
                <a:gd name="T40" fmla="*/ 941 w 1605"/>
                <a:gd name="T41" fmla="*/ 2085 h 2434"/>
                <a:gd name="T42" fmla="*/ 1007 w 1605"/>
                <a:gd name="T43" fmla="*/ 2099 h 2434"/>
                <a:gd name="T44" fmla="*/ 1075 w 1605"/>
                <a:gd name="T45" fmla="*/ 2116 h 2434"/>
                <a:gd name="T46" fmla="*/ 1145 w 1605"/>
                <a:gd name="T47" fmla="*/ 2137 h 2434"/>
                <a:gd name="T48" fmla="*/ 1214 w 1605"/>
                <a:gd name="T49" fmla="*/ 2161 h 2434"/>
                <a:gd name="T50" fmla="*/ 1283 w 1605"/>
                <a:gd name="T51" fmla="*/ 2189 h 2434"/>
                <a:gd name="T52" fmla="*/ 1351 w 1605"/>
                <a:gd name="T53" fmla="*/ 2223 h 2434"/>
                <a:gd name="T54" fmla="*/ 1417 w 1605"/>
                <a:gd name="T55" fmla="*/ 2260 h 2434"/>
                <a:gd name="T56" fmla="*/ 1482 w 1605"/>
                <a:gd name="T57" fmla="*/ 2302 h 2434"/>
                <a:gd name="T58" fmla="*/ 1545 w 1605"/>
                <a:gd name="T59" fmla="*/ 2350 h 2434"/>
                <a:gd name="T60" fmla="*/ 1605 w 1605"/>
                <a:gd name="T61" fmla="*/ 2403 h 2434"/>
                <a:gd name="T62" fmla="*/ 1479 w 1605"/>
                <a:gd name="T63" fmla="*/ 2375 h 2434"/>
                <a:gd name="T64" fmla="*/ 1353 w 1605"/>
                <a:gd name="T65" fmla="*/ 2355 h 2434"/>
                <a:gd name="T66" fmla="*/ 1229 w 1605"/>
                <a:gd name="T67" fmla="*/ 2343 h 2434"/>
                <a:gd name="T68" fmla="*/ 1104 w 1605"/>
                <a:gd name="T69" fmla="*/ 2336 h 2434"/>
                <a:gd name="T70" fmla="*/ 982 w 1605"/>
                <a:gd name="T71" fmla="*/ 2333 h 2434"/>
                <a:gd name="T72" fmla="*/ 863 w 1605"/>
                <a:gd name="T73" fmla="*/ 2336 h 2434"/>
                <a:gd name="T74" fmla="*/ 747 w 1605"/>
                <a:gd name="T75" fmla="*/ 2343 h 2434"/>
                <a:gd name="T76" fmla="*/ 635 w 1605"/>
                <a:gd name="T77" fmla="*/ 2352 h 2434"/>
                <a:gd name="T78" fmla="*/ 529 w 1605"/>
                <a:gd name="T79" fmla="*/ 2365 h 2434"/>
                <a:gd name="T80" fmla="*/ 428 w 1605"/>
                <a:gd name="T81" fmla="*/ 2380 h 2434"/>
                <a:gd name="T82" fmla="*/ 333 w 1605"/>
                <a:gd name="T83" fmla="*/ 2396 h 2434"/>
                <a:gd name="T84" fmla="*/ 246 w 1605"/>
                <a:gd name="T85" fmla="*/ 2413 h 2434"/>
                <a:gd name="T86" fmla="*/ 166 w 1605"/>
                <a:gd name="T87" fmla="*/ 2430 h 2434"/>
                <a:gd name="T88" fmla="*/ 142 w 1605"/>
                <a:gd name="T89" fmla="*/ 2434 h 2434"/>
                <a:gd name="T90" fmla="*/ 118 w 1605"/>
                <a:gd name="T91" fmla="*/ 2433 h 2434"/>
                <a:gd name="T92" fmla="*/ 93 w 1605"/>
                <a:gd name="T93" fmla="*/ 2427 h 2434"/>
                <a:gd name="T94" fmla="*/ 71 w 1605"/>
                <a:gd name="T95" fmla="*/ 2418 h 2434"/>
                <a:gd name="T96" fmla="*/ 51 w 1605"/>
                <a:gd name="T97" fmla="*/ 2404 h 2434"/>
                <a:gd name="T98" fmla="*/ 33 w 1605"/>
                <a:gd name="T99" fmla="*/ 2387 h 2434"/>
                <a:gd name="T100" fmla="*/ 20 w 1605"/>
                <a:gd name="T101" fmla="*/ 2367 h 2434"/>
                <a:gd name="T102" fmla="*/ 8 w 1605"/>
                <a:gd name="T103" fmla="*/ 2345 h 2434"/>
                <a:gd name="T104" fmla="*/ 2 w 1605"/>
                <a:gd name="T105" fmla="*/ 2322 h 2434"/>
                <a:gd name="T106" fmla="*/ 0 w 1605"/>
                <a:gd name="T107" fmla="*/ 2298 h 2434"/>
                <a:gd name="T108" fmla="*/ 0 w 1605"/>
                <a:gd name="T109" fmla="*/ 135 h 2434"/>
                <a:gd name="T110" fmla="*/ 3 w 1605"/>
                <a:gd name="T111" fmla="*/ 104 h 2434"/>
                <a:gd name="T112" fmla="*/ 14 w 1605"/>
                <a:gd name="T113" fmla="*/ 76 h 2434"/>
                <a:gd name="T114" fmla="*/ 30 w 1605"/>
                <a:gd name="T115" fmla="*/ 51 h 2434"/>
                <a:gd name="T116" fmla="*/ 51 w 1605"/>
                <a:gd name="T117" fmla="*/ 30 h 2434"/>
                <a:gd name="T118" fmla="*/ 76 w 1605"/>
                <a:gd name="T119" fmla="*/ 14 h 2434"/>
                <a:gd name="T120" fmla="*/ 105 w 1605"/>
                <a:gd name="T121" fmla="*/ 3 h 2434"/>
                <a:gd name="T122" fmla="*/ 136 w 1605"/>
                <a:gd name="T123" fmla="*/ 0 h 2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05" h="2434">
                  <a:moveTo>
                    <a:pt x="136" y="0"/>
                  </a:moveTo>
                  <a:lnTo>
                    <a:pt x="234" y="0"/>
                  </a:lnTo>
                  <a:lnTo>
                    <a:pt x="234" y="1706"/>
                  </a:lnTo>
                  <a:lnTo>
                    <a:pt x="237" y="1752"/>
                  </a:lnTo>
                  <a:lnTo>
                    <a:pt x="247" y="1797"/>
                  </a:lnTo>
                  <a:lnTo>
                    <a:pt x="262" y="1839"/>
                  </a:lnTo>
                  <a:lnTo>
                    <a:pt x="281" y="1880"/>
                  </a:lnTo>
                  <a:lnTo>
                    <a:pt x="307" y="1917"/>
                  </a:lnTo>
                  <a:lnTo>
                    <a:pt x="335" y="1950"/>
                  </a:lnTo>
                  <a:lnTo>
                    <a:pt x="369" y="1979"/>
                  </a:lnTo>
                  <a:lnTo>
                    <a:pt x="406" y="2005"/>
                  </a:lnTo>
                  <a:lnTo>
                    <a:pt x="446" y="2025"/>
                  </a:lnTo>
                  <a:lnTo>
                    <a:pt x="489" y="2040"/>
                  </a:lnTo>
                  <a:lnTo>
                    <a:pt x="534" y="2050"/>
                  </a:lnTo>
                  <a:lnTo>
                    <a:pt x="581" y="2052"/>
                  </a:lnTo>
                  <a:lnTo>
                    <a:pt x="633" y="2053"/>
                  </a:lnTo>
                  <a:lnTo>
                    <a:pt x="689" y="2055"/>
                  </a:lnTo>
                  <a:lnTo>
                    <a:pt x="748" y="2060"/>
                  </a:lnTo>
                  <a:lnTo>
                    <a:pt x="810" y="2066"/>
                  </a:lnTo>
                  <a:lnTo>
                    <a:pt x="874" y="2074"/>
                  </a:lnTo>
                  <a:lnTo>
                    <a:pt x="941" y="2085"/>
                  </a:lnTo>
                  <a:lnTo>
                    <a:pt x="1007" y="2099"/>
                  </a:lnTo>
                  <a:lnTo>
                    <a:pt x="1075" y="2116"/>
                  </a:lnTo>
                  <a:lnTo>
                    <a:pt x="1145" y="2137"/>
                  </a:lnTo>
                  <a:lnTo>
                    <a:pt x="1214" y="2161"/>
                  </a:lnTo>
                  <a:lnTo>
                    <a:pt x="1283" y="2189"/>
                  </a:lnTo>
                  <a:lnTo>
                    <a:pt x="1351" y="2223"/>
                  </a:lnTo>
                  <a:lnTo>
                    <a:pt x="1417" y="2260"/>
                  </a:lnTo>
                  <a:lnTo>
                    <a:pt x="1482" y="2302"/>
                  </a:lnTo>
                  <a:lnTo>
                    <a:pt x="1545" y="2350"/>
                  </a:lnTo>
                  <a:lnTo>
                    <a:pt x="1605" y="2403"/>
                  </a:lnTo>
                  <a:lnTo>
                    <a:pt x="1479" y="2375"/>
                  </a:lnTo>
                  <a:lnTo>
                    <a:pt x="1353" y="2355"/>
                  </a:lnTo>
                  <a:lnTo>
                    <a:pt x="1229" y="2343"/>
                  </a:lnTo>
                  <a:lnTo>
                    <a:pt x="1104" y="2336"/>
                  </a:lnTo>
                  <a:lnTo>
                    <a:pt x="982" y="2333"/>
                  </a:lnTo>
                  <a:lnTo>
                    <a:pt x="863" y="2336"/>
                  </a:lnTo>
                  <a:lnTo>
                    <a:pt x="747" y="2343"/>
                  </a:lnTo>
                  <a:lnTo>
                    <a:pt x="635" y="2352"/>
                  </a:lnTo>
                  <a:lnTo>
                    <a:pt x="529" y="2365"/>
                  </a:lnTo>
                  <a:lnTo>
                    <a:pt x="428" y="2380"/>
                  </a:lnTo>
                  <a:lnTo>
                    <a:pt x="333" y="2396"/>
                  </a:lnTo>
                  <a:lnTo>
                    <a:pt x="246" y="2413"/>
                  </a:lnTo>
                  <a:lnTo>
                    <a:pt x="166" y="2430"/>
                  </a:lnTo>
                  <a:lnTo>
                    <a:pt x="142" y="2434"/>
                  </a:lnTo>
                  <a:lnTo>
                    <a:pt x="118" y="2433"/>
                  </a:lnTo>
                  <a:lnTo>
                    <a:pt x="93" y="2427"/>
                  </a:lnTo>
                  <a:lnTo>
                    <a:pt x="71" y="2418"/>
                  </a:lnTo>
                  <a:lnTo>
                    <a:pt x="51" y="2404"/>
                  </a:lnTo>
                  <a:lnTo>
                    <a:pt x="33" y="2387"/>
                  </a:lnTo>
                  <a:lnTo>
                    <a:pt x="20" y="2367"/>
                  </a:lnTo>
                  <a:lnTo>
                    <a:pt x="8" y="2345"/>
                  </a:lnTo>
                  <a:lnTo>
                    <a:pt x="2" y="2322"/>
                  </a:lnTo>
                  <a:lnTo>
                    <a:pt x="0" y="2298"/>
                  </a:lnTo>
                  <a:lnTo>
                    <a:pt x="0" y="135"/>
                  </a:lnTo>
                  <a:lnTo>
                    <a:pt x="3" y="104"/>
                  </a:lnTo>
                  <a:lnTo>
                    <a:pt x="14" y="76"/>
                  </a:lnTo>
                  <a:lnTo>
                    <a:pt x="30" y="51"/>
                  </a:lnTo>
                  <a:lnTo>
                    <a:pt x="51" y="30"/>
                  </a:lnTo>
                  <a:lnTo>
                    <a:pt x="76" y="14"/>
                  </a:lnTo>
                  <a:lnTo>
                    <a:pt x="105" y="3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3" name="Group 989"/>
          <p:cNvGrpSpPr>
            <a:grpSpLocks noChangeAspect="1"/>
          </p:cNvGrpSpPr>
          <p:nvPr/>
        </p:nvGrpSpPr>
        <p:grpSpPr bwMode="auto">
          <a:xfrm>
            <a:off x="8684854" y="4364270"/>
            <a:ext cx="418502" cy="298473"/>
            <a:chOff x="639" y="2817"/>
            <a:chExt cx="1440" cy="1027"/>
          </a:xfrm>
          <a:solidFill>
            <a:schemeClr val="bg1"/>
          </a:solidFill>
        </p:grpSpPr>
        <p:sp>
          <p:nvSpPr>
            <p:cNvPr id="74" name="Freeform 991"/>
            <p:cNvSpPr>
              <a:spLocks/>
            </p:cNvSpPr>
            <p:nvPr/>
          </p:nvSpPr>
          <p:spPr bwMode="auto">
            <a:xfrm>
              <a:off x="1441" y="2824"/>
              <a:ext cx="251" cy="251"/>
            </a:xfrm>
            <a:custGeom>
              <a:avLst/>
              <a:gdLst>
                <a:gd name="T0" fmla="*/ 377 w 754"/>
                <a:gd name="T1" fmla="*/ 0 h 752"/>
                <a:gd name="T2" fmla="*/ 432 w 754"/>
                <a:gd name="T3" fmla="*/ 3 h 752"/>
                <a:gd name="T4" fmla="*/ 486 w 754"/>
                <a:gd name="T5" fmla="*/ 15 h 752"/>
                <a:gd name="T6" fmla="*/ 536 w 754"/>
                <a:gd name="T7" fmla="*/ 35 h 752"/>
                <a:gd name="T8" fmla="*/ 581 w 754"/>
                <a:gd name="T9" fmla="*/ 60 h 752"/>
                <a:gd name="T10" fmla="*/ 623 w 754"/>
                <a:gd name="T11" fmla="*/ 92 h 752"/>
                <a:gd name="T12" fmla="*/ 661 w 754"/>
                <a:gd name="T13" fmla="*/ 129 h 752"/>
                <a:gd name="T14" fmla="*/ 693 w 754"/>
                <a:gd name="T15" fmla="*/ 171 h 752"/>
                <a:gd name="T16" fmla="*/ 719 w 754"/>
                <a:gd name="T17" fmla="*/ 218 h 752"/>
                <a:gd name="T18" fmla="*/ 737 w 754"/>
                <a:gd name="T19" fmla="*/ 268 h 752"/>
                <a:gd name="T20" fmla="*/ 749 w 754"/>
                <a:gd name="T21" fmla="*/ 320 h 752"/>
                <a:gd name="T22" fmla="*/ 754 w 754"/>
                <a:gd name="T23" fmla="*/ 377 h 752"/>
                <a:gd name="T24" fmla="*/ 749 w 754"/>
                <a:gd name="T25" fmla="*/ 432 h 752"/>
                <a:gd name="T26" fmla="*/ 737 w 754"/>
                <a:gd name="T27" fmla="*/ 485 h 752"/>
                <a:gd name="T28" fmla="*/ 719 w 754"/>
                <a:gd name="T29" fmla="*/ 535 h 752"/>
                <a:gd name="T30" fmla="*/ 693 w 754"/>
                <a:gd name="T31" fmla="*/ 581 h 752"/>
                <a:gd name="T32" fmla="*/ 661 w 754"/>
                <a:gd name="T33" fmla="*/ 623 h 752"/>
                <a:gd name="T34" fmla="*/ 623 w 754"/>
                <a:gd name="T35" fmla="*/ 661 h 752"/>
                <a:gd name="T36" fmla="*/ 581 w 754"/>
                <a:gd name="T37" fmla="*/ 692 h 752"/>
                <a:gd name="T38" fmla="*/ 536 w 754"/>
                <a:gd name="T39" fmla="*/ 718 h 752"/>
                <a:gd name="T40" fmla="*/ 486 w 754"/>
                <a:gd name="T41" fmla="*/ 736 h 752"/>
                <a:gd name="T42" fmla="*/ 432 w 754"/>
                <a:gd name="T43" fmla="*/ 748 h 752"/>
                <a:gd name="T44" fmla="*/ 377 w 754"/>
                <a:gd name="T45" fmla="*/ 752 h 752"/>
                <a:gd name="T46" fmla="*/ 321 w 754"/>
                <a:gd name="T47" fmla="*/ 748 h 752"/>
                <a:gd name="T48" fmla="*/ 268 w 754"/>
                <a:gd name="T49" fmla="*/ 736 h 752"/>
                <a:gd name="T50" fmla="*/ 219 w 754"/>
                <a:gd name="T51" fmla="*/ 718 h 752"/>
                <a:gd name="T52" fmla="*/ 172 w 754"/>
                <a:gd name="T53" fmla="*/ 692 h 752"/>
                <a:gd name="T54" fmla="*/ 130 w 754"/>
                <a:gd name="T55" fmla="*/ 661 h 752"/>
                <a:gd name="T56" fmla="*/ 93 w 754"/>
                <a:gd name="T57" fmla="*/ 623 h 752"/>
                <a:gd name="T58" fmla="*/ 62 w 754"/>
                <a:gd name="T59" fmla="*/ 581 h 752"/>
                <a:gd name="T60" fmla="*/ 35 w 754"/>
                <a:gd name="T61" fmla="*/ 535 h 752"/>
                <a:gd name="T62" fmla="*/ 16 w 754"/>
                <a:gd name="T63" fmla="*/ 485 h 752"/>
                <a:gd name="T64" fmla="*/ 4 w 754"/>
                <a:gd name="T65" fmla="*/ 432 h 752"/>
                <a:gd name="T66" fmla="*/ 0 w 754"/>
                <a:gd name="T67" fmla="*/ 377 h 752"/>
                <a:gd name="T68" fmla="*/ 4 w 754"/>
                <a:gd name="T69" fmla="*/ 320 h 752"/>
                <a:gd name="T70" fmla="*/ 16 w 754"/>
                <a:gd name="T71" fmla="*/ 268 h 752"/>
                <a:gd name="T72" fmla="*/ 35 w 754"/>
                <a:gd name="T73" fmla="*/ 218 h 752"/>
                <a:gd name="T74" fmla="*/ 62 w 754"/>
                <a:gd name="T75" fmla="*/ 171 h 752"/>
                <a:gd name="T76" fmla="*/ 93 w 754"/>
                <a:gd name="T77" fmla="*/ 129 h 752"/>
                <a:gd name="T78" fmla="*/ 130 w 754"/>
                <a:gd name="T79" fmla="*/ 92 h 752"/>
                <a:gd name="T80" fmla="*/ 172 w 754"/>
                <a:gd name="T81" fmla="*/ 60 h 752"/>
                <a:gd name="T82" fmla="*/ 219 w 754"/>
                <a:gd name="T83" fmla="*/ 35 h 752"/>
                <a:gd name="T84" fmla="*/ 268 w 754"/>
                <a:gd name="T85" fmla="*/ 15 h 752"/>
                <a:gd name="T86" fmla="*/ 321 w 754"/>
                <a:gd name="T87" fmla="*/ 3 h 752"/>
                <a:gd name="T88" fmla="*/ 377 w 754"/>
                <a:gd name="T89" fmla="*/ 0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54" h="752">
                  <a:moveTo>
                    <a:pt x="377" y="0"/>
                  </a:moveTo>
                  <a:lnTo>
                    <a:pt x="432" y="3"/>
                  </a:lnTo>
                  <a:lnTo>
                    <a:pt x="486" y="15"/>
                  </a:lnTo>
                  <a:lnTo>
                    <a:pt x="536" y="35"/>
                  </a:lnTo>
                  <a:lnTo>
                    <a:pt x="581" y="60"/>
                  </a:lnTo>
                  <a:lnTo>
                    <a:pt x="623" y="92"/>
                  </a:lnTo>
                  <a:lnTo>
                    <a:pt x="661" y="129"/>
                  </a:lnTo>
                  <a:lnTo>
                    <a:pt x="693" y="171"/>
                  </a:lnTo>
                  <a:lnTo>
                    <a:pt x="719" y="218"/>
                  </a:lnTo>
                  <a:lnTo>
                    <a:pt x="737" y="268"/>
                  </a:lnTo>
                  <a:lnTo>
                    <a:pt x="749" y="320"/>
                  </a:lnTo>
                  <a:lnTo>
                    <a:pt x="754" y="377"/>
                  </a:lnTo>
                  <a:lnTo>
                    <a:pt x="749" y="432"/>
                  </a:lnTo>
                  <a:lnTo>
                    <a:pt x="737" y="485"/>
                  </a:lnTo>
                  <a:lnTo>
                    <a:pt x="719" y="535"/>
                  </a:lnTo>
                  <a:lnTo>
                    <a:pt x="693" y="581"/>
                  </a:lnTo>
                  <a:lnTo>
                    <a:pt x="661" y="623"/>
                  </a:lnTo>
                  <a:lnTo>
                    <a:pt x="623" y="661"/>
                  </a:lnTo>
                  <a:lnTo>
                    <a:pt x="581" y="692"/>
                  </a:lnTo>
                  <a:lnTo>
                    <a:pt x="536" y="718"/>
                  </a:lnTo>
                  <a:lnTo>
                    <a:pt x="486" y="736"/>
                  </a:lnTo>
                  <a:lnTo>
                    <a:pt x="432" y="748"/>
                  </a:lnTo>
                  <a:lnTo>
                    <a:pt x="377" y="752"/>
                  </a:lnTo>
                  <a:lnTo>
                    <a:pt x="321" y="748"/>
                  </a:lnTo>
                  <a:lnTo>
                    <a:pt x="268" y="736"/>
                  </a:lnTo>
                  <a:lnTo>
                    <a:pt x="219" y="718"/>
                  </a:lnTo>
                  <a:lnTo>
                    <a:pt x="172" y="692"/>
                  </a:lnTo>
                  <a:lnTo>
                    <a:pt x="130" y="661"/>
                  </a:lnTo>
                  <a:lnTo>
                    <a:pt x="93" y="623"/>
                  </a:lnTo>
                  <a:lnTo>
                    <a:pt x="62" y="581"/>
                  </a:lnTo>
                  <a:lnTo>
                    <a:pt x="35" y="535"/>
                  </a:lnTo>
                  <a:lnTo>
                    <a:pt x="16" y="485"/>
                  </a:lnTo>
                  <a:lnTo>
                    <a:pt x="4" y="432"/>
                  </a:lnTo>
                  <a:lnTo>
                    <a:pt x="0" y="377"/>
                  </a:lnTo>
                  <a:lnTo>
                    <a:pt x="4" y="320"/>
                  </a:lnTo>
                  <a:lnTo>
                    <a:pt x="16" y="268"/>
                  </a:lnTo>
                  <a:lnTo>
                    <a:pt x="35" y="218"/>
                  </a:lnTo>
                  <a:lnTo>
                    <a:pt x="62" y="171"/>
                  </a:lnTo>
                  <a:lnTo>
                    <a:pt x="93" y="129"/>
                  </a:lnTo>
                  <a:lnTo>
                    <a:pt x="130" y="92"/>
                  </a:lnTo>
                  <a:lnTo>
                    <a:pt x="172" y="60"/>
                  </a:lnTo>
                  <a:lnTo>
                    <a:pt x="219" y="35"/>
                  </a:lnTo>
                  <a:lnTo>
                    <a:pt x="268" y="15"/>
                  </a:lnTo>
                  <a:lnTo>
                    <a:pt x="321" y="3"/>
                  </a:lnTo>
                  <a:lnTo>
                    <a:pt x="3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992"/>
            <p:cNvSpPr>
              <a:spLocks noEditPoints="1"/>
            </p:cNvSpPr>
            <p:nvPr/>
          </p:nvSpPr>
          <p:spPr bwMode="auto">
            <a:xfrm>
              <a:off x="1305" y="3096"/>
              <a:ext cx="774" cy="748"/>
            </a:xfrm>
            <a:custGeom>
              <a:avLst/>
              <a:gdLst>
                <a:gd name="T0" fmla="*/ 1690 w 2322"/>
                <a:gd name="T1" fmla="*/ 795 h 2243"/>
                <a:gd name="T2" fmla="*/ 1598 w 2322"/>
                <a:gd name="T3" fmla="*/ 864 h 2243"/>
                <a:gd name="T4" fmla="*/ 1597 w 2322"/>
                <a:gd name="T5" fmla="*/ 907 h 2243"/>
                <a:gd name="T6" fmla="*/ 1751 w 2322"/>
                <a:gd name="T7" fmla="*/ 742 h 2243"/>
                <a:gd name="T8" fmla="*/ 1052 w 2322"/>
                <a:gd name="T9" fmla="*/ 0 h 2243"/>
                <a:gd name="T10" fmla="*/ 1140 w 2322"/>
                <a:gd name="T11" fmla="*/ 32 h 2243"/>
                <a:gd name="T12" fmla="*/ 1474 w 2322"/>
                <a:gd name="T13" fmla="*/ 347 h 2243"/>
                <a:gd name="T14" fmla="*/ 1682 w 2322"/>
                <a:gd name="T15" fmla="*/ 617 h 2243"/>
                <a:gd name="T16" fmla="*/ 1797 w 2322"/>
                <a:gd name="T17" fmla="*/ 653 h 2243"/>
                <a:gd name="T18" fmla="*/ 1927 w 2322"/>
                <a:gd name="T19" fmla="*/ 592 h 2243"/>
                <a:gd name="T20" fmla="*/ 2009 w 2322"/>
                <a:gd name="T21" fmla="*/ 592 h 2243"/>
                <a:gd name="T22" fmla="*/ 2318 w 2322"/>
                <a:gd name="T23" fmla="*/ 913 h 2243"/>
                <a:gd name="T24" fmla="*/ 2297 w 2322"/>
                <a:gd name="T25" fmla="*/ 993 h 2243"/>
                <a:gd name="T26" fmla="*/ 1784 w 2322"/>
                <a:gd name="T27" fmla="*/ 1473 h 2243"/>
                <a:gd name="T28" fmla="*/ 1454 w 2322"/>
                <a:gd name="T29" fmla="*/ 1177 h 2243"/>
                <a:gd name="T30" fmla="*/ 1432 w 2322"/>
                <a:gd name="T31" fmla="*/ 1097 h 2243"/>
                <a:gd name="T32" fmla="*/ 1522 w 2322"/>
                <a:gd name="T33" fmla="*/ 972 h 2243"/>
                <a:gd name="T34" fmla="*/ 1466 w 2322"/>
                <a:gd name="T35" fmla="*/ 845 h 2243"/>
                <a:gd name="T36" fmla="*/ 1283 w 2322"/>
                <a:gd name="T37" fmla="*/ 613 h 2243"/>
                <a:gd name="T38" fmla="*/ 1427 w 2322"/>
                <a:gd name="T39" fmla="*/ 1402 h 2243"/>
                <a:gd name="T40" fmla="*/ 1466 w 2322"/>
                <a:gd name="T41" fmla="*/ 1512 h 2243"/>
                <a:gd name="T42" fmla="*/ 1671 w 2322"/>
                <a:gd name="T43" fmla="*/ 2054 h 2243"/>
                <a:gd name="T44" fmla="*/ 1602 w 2322"/>
                <a:gd name="T45" fmla="*/ 2163 h 2243"/>
                <a:gd name="T46" fmla="*/ 1505 w 2322"/>
                <a:gd name="T47" fmla="*/ 2193 h 2243"/>
                <a:gd name="T48" fmla="*/ 1389 w 2322"/>
                <a:gd name="T49" fmla="*/ 2146 h 2243"/>
                <a:gd name="T50" fmla="*/ 1143 w 2322"/>
                <a:gd name="T51" fmla="*/ 1612 h 2243"/>
                <a:gd name="T52" fmla="*/ 1093 w 2322"/>
                <a:gd name="T53" fmla="*/ 1455 h 2243"/>
                <a:gd name="T54" fmla="*/ 906 w 2322"/>
                <a:gd name="T55" fmla="*/ 1434 h 2243"/>
                <a:gd name="T56" fmla="*/ 903 w 2322"/>
                <a:gd name="T57" fmla="*/ 1558 h 2243"/>
                <a:gd name="T58" fmla="*/ 896 w 2322"/>
                <a:gd name="T59" fmla="*/ 2164 h 2243"/>
                <a:gd name="T60" fmla="*/ 793 w 2322"/>
                <a:gd name="T61" fmla="*/ 2239 h 2243"/>
                <a:gd name="T62" fmla="*/ 690 w 2322"/>
                <a:gd name="T63" fmla="*/ 2231 h 2243"/>
                <a:gd name="T64" fmla="*/ 601 w 2322"/>
                <a:gd name="T65" fmla="*/ 2144 h 2243"/>
                <a:gd name="T66" fmla="*/ 567 w 2322"/>
                <a:gd name="T67" fmla="*/ 1534 h 2243"/>
                <a:gd name="T68" fmla="*/ 573 w 2322"/>
                <a:gd name="T69" fmla="*/ 1376 h 2243"/>
                <a:gd name="T70" fmla="*/ 616 w 2322"/>
                <a:gd name="T71" fmla="*/ 864 h 2243"/>
                <a:gd name="T72" fmla="*/ 601 w 2322"/>
                <a:gd name="T73" fmla="*/ 762 h 2243"/>
                <a:gd name="T74" fmla="*/ 580 w 2322"/>
                <a:gd name="T75" fmla="*/ 640 h 2243"/>
                <a:gd name="T76" fmla="*/ 565 w 2322"/>
                <a:gd name="T77" fmla="*/ 564 h 2243"/>
                <a:gd name="T78" fmla="*/ 501 w 2322"/>
                <a:gd name="T79" fmla="*/ 680 h 2243"/>
                <a:gd name="T80" fmla="*/ 412 w 2322"/>
                <a:gd name="T81" fmla="*/ 796 h 2243"/>
                <a:gd name="T82" fmla="*/ 191 w 2322"/>
                <a:gd name="T83" fmla="*/ 989 h 2243"/>
                <a:gd name="T84" fmla="*/ 73 w 2322"/>
                <a:gd name="T85" fmla="*/ 968 h 2243"/>
                <a:gd name="T86" fmla="*/ 4 w 2322"/>
                <a:gd name="T87" fmla="*/ 869 h 2243"/>
                <a:gd name="T88" fmla="*/ 23 w 2322"/>
                <a:gd name="T89" fmla="*/ 749 h 2243"/>
                <a:gd name="T90" fmla="*/ 210 w 2322"/>
                <a:gd name="T91" fmla="*/ 541 h 2243"/>
                <a:gd name="T92" fmla="*/ 445 w 2322"/>
                <a:gd name="T93" fmla="*/ 88 h 2243"/>
                <a:gd name="T94" fmla="*/ 530 w 2322"/>
                <a:gd name="T95" fmla="*/ 11 h 2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22" h="2243">
                  <a:moveTo>
                    <a:pt x="1713" y="719"/>
                  </a:moveTo>
                  <a:lnTo>
                    <a:pt x="1711" y="736"/>
                  </a:lnTo>
                  <a:lnTo>
                    <a:pt x="1703" y="766"/>
                  </a:lnTo>
                  <a:lnTo>
                    <a:pt x="1690" y="795"/>
                  </a:lnTo>
                  <a:lnTo>
                    <a:pt x="1671" y="818"/>
                  </a:lnTo>
                  <a:lnTo>
                    <a:pt x="1648" y="841"/>
                  </a:lnTo>
                  <a:lnTo>
                    <a:pt x="1624" y="855"/>
                  </a:lnTo>
                  <a:lnTo>
                    <a:pt x="1598" y="864"/>
                  </a:lnTo>
                  <a:lnTo>
                    <a:pt x="1571" y="869"/>
                  </a:lnTo>
                  <a:lnTo>
                    <a:pt x="1578" y="886"/>
                  </a:lnTo>
                  <a:lnTo>
                    <a:pt x="1592" y="902"/>
                  </a:lnTo>
                  <a:lnTo>
                    <a:pt x="1597" y="907"/>
                  </a:lnTo>
                  <a:lnTo>
                    <a:pt x="1602" y="911"/>
                  </a:lnTo>
                  <a:lnTo>
                    <a:pt x="1760" y="754"/>
                  </a:lnTo>
                  <a:lnTo>
                    <a:pt x="1756" y="748"/>
                  </a:lnTo>
                  <a:lnTo>
                    <a:pt x="1751" y="742"/>
                  </a:lnTo>
                  <a:lnTo>
                    <a:pt x="1733" y="728"/>
                  </a:lnTo>
                  <a:lnTo>
                    <a:pt x="1713" y="719"/>
                  </a:lnTo>
                  <a:close/>
                  <a:moveTo>
                    <a:pt x="587" y="0"/>
                  </a:moveTo>
                  <a:lnTo>
                    <a:pt x="1052" y="0"/>
                  </a:lnTo>
                  <a:lnTo>
                    <a:pt x="1078" y="3"/>
                  </a:lnTo>
                  <a:lnTo>
                    <a:pt x="1101" y="9"/>
                  </a:lnTo>
                  <a:lnTo>
                    <a:pt x="1122" y="20"/>
                  </a:lnTo>
                  <a:lnTo>
                    <a:pt x="1140" y="32"/>
                  </a:lnTo>
                  <a:lnTo>
                    <a:pt x="1153" y="42"/>
                  </a:lnTo>
                  <a:lnTo>
                    <a:pt x="1419" y="290"/>
                  </a:lnTo>
                  <a:lnTo>
                    <a:pt x="1445" y="316"/>
                  </a:lnTo>
                  <a:lnTo>
                    <a:pt x="1474" y="347"/>
                  </a:lnTo>
                  <a:lnTo>
                    <a:pt x="1503" y="379"/>
                  </a:lnTo>
                  <a:lnTo>
                    <a:pt x="1530" y="411"/>
                  </a:lnTo>
                  <a:lnTo>
                    <a:pt x="1552" y="441"/>
                  </a:lnTo>
                  <a:lnTo>
                    <a:pt x="1682" y="617"/>
                  </a:lnTo>
                  <a:lnTo>
                    <a:pt x="1713" y="619"/>
                  </a:lnTo>
                  <a:lnTo>
                    <a:pt x="1742" y="626"/>
                  </a:lnTo>
                  <a:lnTo>
                    <a:pt x="1771" y="638"/>
                  </a:lnTo>
                  <a:lnTo>
                    <a:pt x="1797" y="653"/>
                  </a:lnTo>
                  <a:lnTo>
                    <a:pt x="1819" y="673"/>
                  </a:lnTo>
                  <a:lnTo>
                    <a:pt x="1830" y="684"/>
                  </a:lnTo>
                  <a:lnTo>
                    <a:pt x="1910" y="605"/>
                  </a:lnTo>
                  <a:lnTo>
                    <a:pt x="1927" y="592"/>
                  </a:lnTo>
                  <a:lnTo>
                    <a:pt x="1946" y="583"/>
                  </a:lnTo>
                  <a:lnTo>
                    <a:pt x="1967" y="580"/>
                  </a:lnTo>
                  <a:lnTo>
                    <a:pt x="1989" y="583"/>
                  </a:lnTo>
                  <a:lnTo>
                    <a:pt x="2009" y="592"/>
                  </a:lnTo>
                  <a:lnTo>
                    <a:pt x="2026" y="605"/>
                  </a:lnTo>
                  <a:lnTo>
                    <a:pt x="2297" y="876"/>
                  </a:lnTo>
                  <a:lnTo>
                    <a:pt x="2310" y="893"/>
                  </a:lnTo>
                  <a:lnTo>
                    <a:pt x="2318" y="913"/>
                  </a:lnTo>
                  <a:lnTo>
                    <a:pt x="2322" y="935"/>
                  </a:lnTo>
                  <a:lnTo>
                    <a:pt x="2318" y="956"/>
                  </a:lnTo>
                  <a:lnTo>
                    <a:pt x="2310" y="975"/>
                  </a:lnTo>
                  <a:lnTo>
                    <a:pt x="2297" y="993"/>
                  </a:lnTo>
                  <a:lnTo>
                    <a:pt x="1842" y="1448"/>
                  </a:lnTo>
                  <a:lnTo>
                    <a:pt x="1825" y="1461"/>
                  </a:lnTo>
                  <a:lnTo>
                    <a:pt x="1805" y="1470"/>
                  </a:lnTo>
                  <a:lnTo>
                    <a:pt x="1784" y="1473"/>
                  </a:lnTo>
                  <a:lnTo>
                    <a:pt x="1762" y="1470"/>
                  </a:lnTo>
                  <a:lnTo>
                    <a:pt x="1742" y="1461"/>
                  </a:lnTo>
                  <a:lnTo>
                    <a:pt x="1725" y="1448"/>
                  </a:lnTo>
                  <a:lnTo>
                    <a:pt x="1454" y="1177"/>
                  </a:lnTo>
                  <a:lnTo>
                    <a:pt x="1441" y="1160"/>
                  </a:lnTo>
                  <a:lnTo>
                    <a:pt x="1432" y="1140"/>
                  </a:lnTo>
                  <a:lnTo>
                    <a:pt x="1429" y="1118"/>
                  </a:lnTo>
                  <a:lnTo>
                    <a:pt x="1432" y="1097"/>
                  </a:lnTo>
                  <a:lnTo>
                    <a:pt x="1441" y="1078"/>
                  </a:lnTo>
                  <a:lnTo>
                    <a:pt x="1454" y="1061"/>
                  </a:lnTo>
                  <a:lnTo>
                    <a:pt x="1533" y="981"/>
                  </a:lnTo>
                  <a:lnTo>
                    <a:pt x="1522" y="972"/>
                  </a:lnTo>
                  <a:lnTo>
                    <a:pt x="1499" y="944"/>
                  </a:lnTo>
                  <a:lnTo>
                    <a:pt x="1482" y="913"/>
                  </a:lnTo>
                  <a:lnTo>
                    <a:pt x="1471" y="880"/>
                  </a:lnTo>
                  <a:lnTo>
                    <a:pt x="1466" y="845"/>
                  </a:lnTo>
                  <a:lnTo>
                    <a:pt x="1444" y="828"/>
                  </a:lnTo>
                  <a:lnTo>
                    <a:pt x="1425" y="805"/>
                  </a:lnTo>
                  <a:lnTo>
                    <a:pt x="1296" y="630"/>
                  </a:lnTo>
                  <a:lnTo>
                    <a:pt x="1283" y="613"/>
                  </a:lnTo>
                  <a:lnTo>
                    <a:pt x="1268" y="595"/>
                  </a:lnTo>
                  <a:lnTo>
                    <a:pt x="1251" y="575"/>
                  </a:lnTo>
                  <a:lnTo>
                    <a:pt x="1420" y="1376"/>
                  </a:lnTo>
                  <a:lnTo>
                    <a:pt x="1427" y="1402"/>
                  </a:lnTo>
                  <a:lnTo>
                    <a:pt x="1436" y="1430"/>
                  </a:lnTo>
                  <a:lnTo>
                    <a:pt x="1445" y="1460"/>
                  </a:lnTo>
                  <a:lnTo>
                    <a:pt x="1455" y="1489"/>
                  </a:lnTo>
                  <a:lnTo>
                    <a:pt x="1466" y="1512"/>
                  </a:lnTo>
                  <a:lnTo>
                    <a:pt x="1660" y="1957"/>
                  </a:lnTo>
                  <a:lnTo>
                    <a:pt x="1670" y="1990"/>
                  </a:lnTo>
                  <a:lnTo>
                    <a:pt x="1674" y="2021"/>
                  </a:lnTo>
                  <a:lnTo>
                    <a:pt x="1671" y="2054"/>
                  </a:lnTo>
                  <a:lnTo>
                    <a:pt x="1662" y="2087"/>
                  </a:lnTo>
                  <a:lnTo>
                    <a:pt x="1647" y="2116"/>
                  </a:lnTo>
                  <a:lnTo>
                    <a:pt x="1627" y="2142"/>
                  </a:lnTo>
                  <a:lnTo>
                    <a:pt x="1602" y="2163"/>
                  </a:lnTo>
                  <a:lnTo>
                    <a:pt x="1573" y="2178"/>
                  </a:lnTo>
                  <a:lnTo>
                    <a:pt x="1542" y="2189"/>
                  </a:lnTo>
                  <a:lnTo>
                    <a:pt x="1510" y="2193"/>
                  </a:lnTo>
                  <a:lnTo>
                    <a:pt x="1505" y="2193"/>
                  </a:lnTo>
                  <a:lnTo>
                    <a:pt x="1472" y="2190"/>
                  </a:lnTo>
                  <a:lnTo>
                    <a:pt x="1442" y="2181"/>
                  </a:lnTo>
                  <a:lnTo>
                    <a:pt x="1413" y="2165"/>
                  </a:lnTo>
                  <a:lnTo>
                    <a:pt x="1389" y="2146"/>
                  </a:lnTo>
                  <a:lnTo>
                    <a:pt x="1368" y="2121"/>
                  </a:lnTo>
                  <a:lnTo>
                    <a:pt x="1352" y="2092"/>
                  </a:lnTo>
                  <a:lnTo>
                    <a:pt x="1157" y="1647"/>
                  </a:lnTo>
                  <a:lnTo>
                    <a:pt x="1143" y="1612"/>
                  </a:lnTo>
                  <a:lnTo>
                    <a:pt x="1128" y="1572"/>
                  </a:lnTo>
                  <a:lnTo>
                    <a:pt x="1115" y="1532"/>
                  </a:lnTo>
                  <a:lnTo>
                    <a:pt x="1103" y="1491"/>
                  </a:lnTo>
                  <a:lnTo>
                    <a:pt x="1093" y="1455"/>
                  </a:lnTo>
                  <a:lnTo>
                    <a:pt x="1001" y="1070"/>
                  </a:lnTo>
                  <a:lnTo>
                    <a:pt x="937" y="1070"/>
                  </a:lnTo>
                  <a:lnTo>
                    <a:pt x="908" y="1406"/>
                  </a:lnTo>
                  <a:lnTo>
                    <a:pt x="906" y="1434"/>
                  </a:lnTo>
                  <a:lnTo>
                    <a:pt x="904" y="1465"/>
                  </a:lnTo>
                  <a:lnTo>
                    <a:pt x="903" y="1498"/>
                  </a:lnTo>
                  <a:lnTo>
                    <a:pt x="903" y="1530"/>
                  </a:lnTo>
                  <a:lnTo>
                    <a:pt x="903" y="1558"/>
                  </a:lnTo>
                  <a:lnTo>
                    <a:pt x="921" y="2070"/>
                  </a:lnTo>
                  <a:lnTo>
                    <a:pt x="919" y="2104"/>
                  </a:lnTo>
                  <a:lnTo>
                    <a:pt x="911" y="2135"/>
                  </a:lnTo>
                  <a:lnTo>
                    <a:pt x="896" y="2164"/>
                  </a:lnTo>
                  <a:lnTo>
                    <a:pt x="877" y="2190"/>
                  </a:lnTo>
                  <a:lnTo>
                    <a:pt x="852" y="2211"/>
                  </a:lnTo>
                  <a:lnTo>
                    <a:pt x="824" y="2228"/>
                  </a:lnTo>
                  <a:lnTo>
                    <a:pt x="793" y="2239"/>
                  </a:lnTo>
                  <a:lnTo>
                    <a:pt x="759" y="2243"/>
                  </a:lnTo>
                  <a:lnTo>
                    <a:pt x="754" y="2243"/>
                  </a:lnTo>
                  <a:lnTo>
                    <a:pt x="720" y="2240"/>
                  </a:lnTo>
                  <a:lnTo>
                    <a:pt x="690" y="2231"/>
                  </a:lnTo>
                  <a:lnTo>
                    <a:pt x="661" y="2216"/>
                  </a:lnTo>
                  <a:lnTo>
                    <a:pt x="636" y="2197"/>
                  </a:lnTo>
                  <a:lnTo>
                    <a:pt x="616" y="2172"/>
                  </a:lnTo>
                  <a:lnTo>
                    <a:pt x="601" y="2144"/>
                  </a:lnTo>
                  <a:lnTo>
                    <a:pt x="590" y="2114"/>
                  </a:lnTo>
                  <a:lnTo>
                    <a:pt x="586" y="2082"/>
                  </a:lnTo>
                  <a:lnTo>
                    <a:pt x="568" y="1570"/>
                  </a:lnTo>
                  <a:lnTo>
                    <a:pt x="567" y="1534"/>
                  </a:lnTo>
                  <a:lnTo>
                    <a:pt x="568" y="1494"/>
                  </a:lnTo>
                  <a:lnTo>
                    <a:pt x="568" y="1452"/>
                  </a:lnTo>
                  <a:lnTo>
                    <a:pt x="570" y="1411"/>
                  </a:lnTo>
                  <a:lnTo>
                    <a:pt x="573" y="1376"/>
                  </a:lnTo>
                  <a:lnTo>
                    <a:pt x="618" y="875"/>
                  </a:lnTo>
                  <a:lnTo>
                    <a:pt x="618" y="872"/>
                  </a:lnTo>
                  <a:lnTo>
                    <a:pt x="618" y="868"/>
                  </a:lnTo>
                  <a:lnTo>
                    <a:pt x="616" y="864"/>
                  </a:lnTo>
                  <a:lnTo>
                    <a:pt x="614" y="845"/>
                  </a:lnTo>
                  <a:lnTo>
                    <a:pt x="610" y="820"/>
                  </a:lnTo>
                  <a:lnTo>
                    <a:pt x="606" y="792"/>
                  </a:lnTo>
                  <a:lnTo>
                    <a:pt x="601" y="762"/>
                  </a:lnTo>
                  <a:lnTo>
                    <a:pt x="595" y="731"/>
                  </a:lnTo>
                  <a:lnTo>
                    <a:pt x="589" y="699"/>
                  </a:lnTo>
                  <a:lnTo>
                    <a:pt x="584" y="669"/>
                  </a:lnTo>
                  <a:lnTo>
                    <a:pt x="580" y="640"/>
                  </a:lnTo>
                  <a:lnTo>
                    <a:pt x="574" y="614"/>
                  </a:lnTo>
                  <a:lnTo>
                    <a:pt x="570" y="592"/>
                  </a:lnTo>
                  <a:lnTo>
                    <a:pt x="568" y="575"/>
                  </a:lnTo>
                  <a:lnTo>
                    <a:pt x="565" y="564"/>
                  </a:lnTo>
                  <a:lnTo>
                    <a:pt x="565" y="561"/>
                  </a:lnTo>
                  <a:lnTo>
                    <a:pt x="536" y="618"/>
                  </a:lnTo>
                  <a:lnTo>
                    <a:pt x="521" y="648"/>
                  </a:lnTo>
                  <a:lnTo>
                    <a:pt x="501" y="680"/>
                  </a:lnTo>
                  <a:lnTo>
                    <a:pt x="480" y="711"/>
                  </a:lnTo>
                  <a:lnTo>
                    <a:pt x="457" y="742"/>
                  </a:lnTo>
                  <a:lnTo>
                    <a:pt x="434" y="771"/>
                  </a:lnTo>
                  <a:lnTo>
                    <a:pt x="412" y="796"/>
                  </a:lnTo>
                  <a:lnTo>
                    <a:pt x="275" y="943"/>
                  </a:lnTo>
                  <a:lnTo>
                    <a:pt x="250" y="964"/>
                  </a:lnTo>
                  <a:lnTo>
                    <a:pt x="222" y="979"/>
                  </a:lnTo>
                  <a:lnTo>
                    <a:pt x="191" y="989"/>
                  </a:lnTo>
                  <a:lnTo>
                    <a:pt x="158" y="993"/>
                  </a:lnTo>
                  <a:lnTo>
                    <a:pt x="128" y="990"/>
                  </a:lnTo>
                  <a:lnTo>
                    <a:pt x="99" y="981"/>
                  </a:lnTo>
                  <a:lnTo>
                    <a:pt x="73" y="968"/>
                  </a:lnTo>
                  <a:lnTo>
                    <a:pt x="49" y="949"/>
                  </a:lnTo>
                  <a:lnTo>
                    <a:pt x="28" y="926"/>
                  </a:lnTo>
                  <a:lnTo>
                    <a:pt x="13" y="898"/>
                  </a:lnTo>
                  <a:lnTo>
                    <a:pt x="4" y="869"/>
                  </a:lnTo>
                  <a:lnTo>
                    <a:pt x="0" y="838"/>
                  </a:lnTo>
                  <a:lnTo>
                    <a:pt x="1" y="807"/>
                  </a:lnTo>
                  <a:lnTo>
                    <a:pt x="9" y="777"/>
                  </a:lnTo>
                  <a:lnTo>
                    <a:pt x="23" y="749"/>
                  </a:lnTo>
                  <a:lnTo>
                    <a:pt x="43" y="724"/>
                  </a:lnTo>
                  <a:lnTo>
                    <a:pt x="179" y="579"/>
                  </a:lnTo>
                  <a:lnTo>
                    <a:pt x="193" y="562"/>
                  </a:lnTo>
                  <a:lnTo>
                    <a:pt x="210" y="541"/>
                  </a:lnTo>
                  <a:lnTo>
                    <a:pt x="226" y="517"/>
                  </a:lnTo>
                  <a:lnTo>
                    <a:pt x="241" y="495"/>
                  </a:lnTo>
                  <a:lnTo>
                    <a:pt x="251" y="475"/>
                  </a:lnTo>
                  <a:lnTo>
                    <a:pt x="445" y="88"/>
                  </a:lnTo>
                  <a:lnTo>
                    <a:pt x="460" y="63"/>
                  </a:lnTo>
                  <a:lnTo>
                    <a:pt x="480" y="41"/>
                  </a:lnTo>
                  <a:lnTo>
                    <a:pt x="504" y="24"/>
                  </a:lnTo>
                  <a:lnTo>
                    <a:pt x="530" y="11"/>
                  </a:lnTo>
                  <a:lnTo>
                    <a:pt x="557" y="3"/>
                  </a:lnTo>
                  <a:lnTo>
                    <a:pt x="5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993"/>
            <p:cNvSpPr>
              <a:spLocks noEditPoints="1"/>
            </p:cNvSpPr>
            <p:nvPr/>
          </p:nvSpPr>
          <p:spPr bwMode="auto">
            <a:xfrm>
              <a:off x="639" y="2817"/>
              <a:ext cx="668" cy="838"/>
            </a:xfrm>
            <a:custGeom>
              <a:avLst/>
              <a:gdLst>
                <a:gd name="T0" fmla="*/ 1314 w 2003"/>
                <a:gd name="T1" fmla="*/ 1458 h 2513"/>
                <a:gd name="T2" fmla="*/ 1337 w 2003"/>
                <a:gd name="T3" fmla="*/ 1776 h 2513"/>
                <a:gd name="T4" fmla="*/ 1656 w 2003"/>
                <a:gd name="T5" fmla="*/ 1754 h 2513"/>
                <a:gd name="T6" fmla="*/ 1632 w 2003"/>
                <a:gd name="T7" fmla="*/ 1434 h 2513"/>
                <a:gd name="T8" fmla="*/ 834 w 2003"/>
                <a:gd name="T9" fmla="*/ 1446 h 2513"/>
                <a:gd name="T10" fmla="*/ 842 w 2003"/>
                <a:gd name="T11" fmla="*/ 2172 h 2513"/>
                <a:gd name="T12" fmla="*/ 1169 w 2003"/>
                <a:gd name="T13" fmla="*/ 2165 h 2513"/>
                <a:gd name="T14" fmla="*/ 1161 w 2003"/>
                <a:gd name="T15" fmla="*/ 1438 h 2513"/>
                <a:gd name="T16" fmla="*/ 360 w 2003"/>
                <a:gd name="T17" fmla="*/ 1438 h 2513"/>
                <a:gd name="T18" fmla="*/ 352 w 2003"/>
                <a:gd name="T19" fmla="*/ 1765 h 2513"/>
                <a:gd name="T20" fmla="*/ 679 w 2003"/>
                <a:gd name="T21" fmla="*/ 1773 h 2513"/>
                <a:gd name="T22" fmla="*/ 687 w 2003"/>
                <a:gd name="T23" fmla="*/ 1446 h 2513"/>
                <a:gd name="T24" fmla="*/ 1337 w 2003"/>
                <a:gd name="T25" fmla="*/ 962 h 2513"/>
                <a:gd name="T26" fmla="*/ 1314 w 2003"/>
                <a:gd name="T27" fmla="*/ 1281 h 2513"/>
                <a:gd name="T28" fmla="*/ 1632 w 2003"/>
                <a:gd name="T29" fmla="*/ 1303 h 2513"/>
                <a:gd name="T30" fmla="*/ 1656 w 2003"/>
                <a:gd name="T31" fmla="*/ 985 h 2513"/>
                <a:gd name="T32" fmla="*/ 1337 w 2003"/>
                <a:gd name="T33" fmla="*/ 962 h 2513"/>
                <a:gd name="T34" fmla="*/ 831 w 2003"/>
                <a:gd name="T35" fmla="*/ 985 h 2513"/>
                <a:gd name="T36" fmla="*/ 854 w 2003"/>
                <a:gd name="T37" fmla="*/ 1303 h 2513"/>
                <a:gd name="T38" fmla="*/ 1173 w 2003"/>
                <a:gd name="T39" fmla="*/ 1281 h 2513"/>
                <a:gd name="T40" fmla="*/ 1149 w 2003"/>
                <a:gd name="T41" fmla="*/ 962 h 2513"/>
                <a:gd name="T42" fmla="*/ 352 w 2003"/>
                <a:gd name="T43" fmla="*/ 973 h 2513"/>
                <a:gd name="T44" fmla="*/ 360 w 2003"/>
                <a:gd name="T45" fmla="*/ 1301 h 2513"/>
                <a:gd name="T46" fmla="*/ 687 w 2003"/>
                <a:gd name="T47" fmla="*/ 1293 h 2513"/>
                <a:gd name="T48" fmla="*/ 679 w 2003"/>
                <a:gd name="T49" fmla="*/ 966 h 2513"/>
                <a:gd name="T50" fmla="*/ 1325 w 2003"/>
                <a:gd name="T51" fmla="*/ 488 h 2513"/>
                <a:gd name="T52" fmla="*/ 1317 w 2003"/>
                <a:gd name="T53" fmla="*/ 814 h 2513"/>
                <a:gd name="T54" fmla="*/ 1644 w 2003"/>
                <a:gd name="T55" fmla="*/ 823 h 2513"/>
                <a:gd name="T56" fmla="*/ 1652 w 2003"/>
                <a:gd name="T57" fmla="*/ 496 h 2513"/>
                <a:gd name="T58" fmla="*/ 854 w 2003"/>
                <a:gd name="T59" fmla="*/ 484 h 2513"/>
                <a:gd name="T60" fmla="*/ 831 w 2003"/>
                <a:gd name="T61" fmla="*/ 803 h 2513"/>
                <a:gd name="T62" fmla="*/ 1149 w 2003"/>
                <a:gd name="T63" fmla="*/ 826 h 2513"/>
                <a:gd name="T64" fmla="*/ 1173 w 2003"/>
                <a:gd name="T65" fmla="*/ 506 h 2513"/>
                <a:gd name="T66" fmla="*/ 854 w 2003"/>
                <a:gd name="T67" fmla="*/ 484 h 2513"/>
                <a:gd name="T68" fmla="*/ 350 w 2003"/>
                <a:gd name="T69" fmla="*/ 506 h 2513"/>
                <a:gd name="T70" fmla="*/ 372 w 2003"/>
                <a:gd name="T71" fmla="*/ 826 h 2513"/>
                <a:gd name="T72" fmla="*/ 691 w 2003"/>
                <a:gd name="T73" fmla="*/ 803 h 2513"/>
                <a:gd name="T74" fmla="*/ 668 w 2003"/>
                <a:gd name="T75" fmla="*/ 484 h 2513"/>
                <a:gd name="T76" fmla="*/ 1478 w 2003"/>
                <a:gd name="T77" fmla="*/ 2 h 2513"/>
                <a:gd name="T78" fmla="*/ 1536 w 2003"/>
                <a:gd name="T79" fmla="*/ 60 h 2513"/>
                <a:gd name="T80" fmla="*/ 1780 w 2003"/>
                <a:gd name="T81" fmla="*/ 227 h 2513"/>
                <a:gd name="T82" fmla="*/ 1838 w 2003"/>
                <a:gd name="T83" fmla="*/ 284 h 2513"/>
                <a:gd name="T84" fmla="*/ 1951 w 2003"/>
                <a:gd name="T85" fmla="*/ 2094 h 2513"/>
                <a:gd name="T86" fmla="*/ 2003 w 2003"/>
                <a:gd name="T87" fmla="*/ 2167 h 2513"/>
                <a:gd name="T88" fmla="*/ 1971 w 2003"/>
                <a:gd name="T89" fmla="*/ 2498 h 2513"/>
                <a:gd name="T90" fmla="*/ 54 w 2003"/>
                <a:gd name="T91" fmla="*/ 2509 h 2513"/>
                <a:gd name="T92" fmla="*/ 0 w 2003"/>
                <a:gd name="T93" fmla="*/ 2436 h 2513"/>
                <a:gd name="T94" fmla="*/ 31 w 2003"/>
                <a:gd name="T95" fmla="*/ 2104 h 2513"/>
                <a:gd name="T96" fmla="*/ 162 w 2003"/>
                <a:gd name="T97" fmla="*/ 306 h 2513"/>
                <a:gd name="T98" fmla="*/ 203 w 2003"/>
                <a:gd name="T99" fmla="*/ 235 h 2513"/>
                <a:gd name="T100" fmla="*/ 466 w 2003"/>
                <a:gd name="T101" fmla="*/ 81 h 2513"/>
                <a:gd name="T102" fmla="*/ 507 w 2003"/>
                <a:gd name="T103" fmla="*/ 10 h 2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03" h="2513">
                  <a:moveTo>
                    <a:pt x="1337" y="1434"/>
                  </a:moveTo>
                  <a:lnTo>
                    <a:pt x="1325" y="1438"/>
                  </a:lnTo>
                  <a:lnTo>
                    <a:pt x="1317" y="1446"/>
                  </a:lnTo>
                  <a:lnTo>
                    <a:pt x="1314" y="1458"/>
                  </a:lnTo>
                  <a:lnTo>
                    <a:pt x="1314" y="1754"/>
                  </a:lnTo>
                  <a:lnTo>
                    <a:pt x="1317" y="1765"/>
                  </a:lnTo>
                  <a:lnTo>
                    <a:pt x="1325" y="1773"/>
                  </a:lnTo>
                  <a:lnTo>
                    <a:pt x="1337" y="1776"/>
                  </a:lnTo>
                  <a:lnTo>
                    <a:pt x="1632" y="1776"/>
                  </a:lnTo>
                  <a:lnTo>
                    <a:pt x="1644" y="1773"/>
                  </a:lnTo>
                  <a:lnTo>
                    <a:pt x="1652" y="1765"/>
                  </a:lnTo>
                  <a:lnTo>
                    <a:pt x="1656" y="1754"/>
                  </a:lnTo>
                  <a:lnTo>
                    <a:pt x="1656" y="1458"/>
                  </a:lnTo>
                  <a:lnTo>
                    <a:pt x="1652" y="1446"/>
                  </a:lnTo>
                  <a:lnTo>
                    <a:pt x="1644" y="1438"/>
                  </a:lnTo>
                  <a:lnTo>
                    <a:pt x="1632" y="1434"/>
                  </a:lnTo>
                  <a:lnTo>
                    <a:pt x="1337" y="1434"/>
                  </a:lnTo>
                  <a:close/>
                  <a:moveTo>
                    <a:pt x="854" y="1434"/>
                  </a:moveTo>
                  <a:lnTo>
                    <a:pt x="842" y="1438"/>
                  </a:lnTo>
                  <a:lnTo>
                    <a:pt x="834" y="1446"/>
                  </a:lnTo>
                  <a:lnTo>
                    <a:pt x="831" y="1458"/>
                  </a:lnTo>
                  <a:lnTo>
                    <a:pt x="831" y="2154"/>
                  </a:lnTo>
                  <a:lnTo>
                    <a:pt x="834" y="2165"/>
                  </a:lnTo>
                  <a:lnTo>
                    <a:pt x="842" y="2172"/>
                  </a:lnTo>
                  <a:lnTo>
                    <a:pt x="854" y="2176"/>
                  </a:lnTo>
                  <a:lnTo>
                    <a:pt x="1149" y="2176"/>
                  </a:lnTo>
                  <a:lnTo>
                    <a:pt x="1161" y="2172"/>
                  </a:lnTo>
                  <a:lnTo>
                    <a:pt x="1169" y="2165"/>
                  </a:lnTo>
                  <a:lnTo>
                    <a:pt x="1173" y="2154"/>
                  </a:lnTo>
                  <a:lnTo>
                    <a:pt x="1173" y="1458"/>
                  </a:lnTo>
                  <a:lnTo>
                    <a:pt x="1169" y="1446"/>
                  </a:lnTo>
                  <a:lnTo>
                    <a:pt x="1161" y="1438"/>
                  </a:lnTo>
                  <a:lnTo>
                    <a:pt x="1149" y="1434"/>
                  </a:lnTo>
                  <a:lnTo>
                    <a:pt x="854" y="1434"/>
                  </a:lnTo>
                  <a:close/>
                  <a:moveTo>
                    <a:pt x="372" y="1434"/>
                  </a:moveTo>
                  <a:lnTo>
                    <a:pt x="360" y="1438"/>
                  </a:lnTo>
                  <a:lnTo>
                    <a:pt x="352" y="1446"/>
                  </a:lnTo>
                  <a:lnTo>
                    <a:pt x="350" y="1458"/>
                  </a:lnTo>
                  <a:lnTo>
                    <a:pt x="350" y="1754"/>
                  </a:lnTo>
                  <a:lnTo>
                    <a:pt x="352" y="1765"/>
                  </a:lnTo>
                  <a:lnTo>
                    <a:pt x="360" y="1773"/>
                  </a:lnTo>
                  <a:lnTo>
                    <a:pt x="372" y="1776"/>
                  </a:lnTo>
                  <a:lnTo>
                    <a:pt x="668" y="1776"/>
                  </a:lnTo>
                  <a:lnTo>
                    <a:pt x="679" y="1773"/>
                  </a:lnTo>
                  <a:lnTo>
                    <a:pt x="687" y="1765"/>
                  </a:lnTo>
                  <a:lnTo>
                    <a:pt x="691" y="1754"/>
                  </a:lnTo>
                  <a:lnTo>
                    <a:pt x="691" y="1458"/>
                  </a:lnTo>
                  <a:lnTo>
                    <a:pt x="687" y="1446"/>
                  </a:lnTo>
                  <a:lnTo>
                    <a:pt x="679" y="1438"/>
                  </a:lnTo>
                  <a:lnTo>
                    <a:pt x="668" y="1434"/>
                  </a:lnTo>
                  <a:lnTo>
                    <a:pt x="372" y="1434"/>
                  </a:lnTo>
                  <a:close/>
                  <a:moveTo>
                    <a:pt x="1337" y="962"/>
                  </a:moveTo>
                  <a:lnTo>
                    <a:pt x="1325" y="966"/>
                  </a:lnTo>
                  <a:lnTo>
                    <a:pt x="1317" y="973"/>
                  </a:lnTo>
                  <a:lnTo>
                    <a:pt x="1314" y="985"/>
                  </a:lnTo>
                  <a:lnTo>
                    <a:pt x="1314" y="1281"/>
                  </a:lnTo>
                  <a:lnTo>
                    <a:pt x="1317" y="1293"/>
                  </a:lnTo>
                  <a:lnTo>
                    <a:pt x="1325" y="1301"/>
                  </a:lnTo>
                  <a:lnTo>
                    <a:pt x="1337" y="1303"/>
                  </a:lnTo>
                  <a:lnTo>
                    <a:pt x="1632" y="1303"/>
                  </a:lnTo>
                  <a:lnTo>
                    <a:pt x="1644" y="1301"/>
                  </a:lnTo>
                  <a:lnTo>
                    <a:pt x="1652" y="1293"/>
                  </a:lnTo>
                  <a:lnTo>
                    <a:pt x="1656" y="1281"/>
                  </a:lnTo>
                  <a:lnTo>
                    <a:pt x="1656" y="985"/>
                  </a:lnTo>
                  <a:lnTo>
                    <a:pt x="1652" y="973"/>
                  </a:lnTo>
                  <a:lnTo>
                    <a:pt x="1644" y="966"/>
                  </a:lnTo>
                  <a:lnTo>
                    <a:pt x="1632" y="962"/>
                  </a:lnTo>
                  <a:lnTo>
                    <a:pt x="1337" y="962"/>
                  </a:lnTo>
                  <a:close/>
                  <a:moveTo>
                    <a:pt x="854" y="962"/>
                  </a:moveTo>
                  <a:lnTo>
                    <a:pt x="842" y="966"/>
                  </a:lnTo>
                  <a:lnTo>
                    <a:pt x="834" y="973"/>
                  </a:lnTo>
                  <a:lnTo>
                    <a:pt x="831" y="985"/>
                  </a:lnTo>
                  <a:lnTo>
                    <a:pt x="831" y="1281"/>
                  </a:lnTo>
                  <a:lnTo>
                    <a:pt x="834" y="1293"/>
                  </a:lnTo>
                  <a:lnTo>
                    <a:pt x="842" y="1301"/>
                  </a:lnTo>
                  <a:lnTo>
                    <a:pt x="854" y="1303"/>
                  </a:lnTo>
                  <a:lnTo>
                    <a:pt x="1149" y="1303"/>
                  </a:lnTo>
                  <a:lnTo>
                    <a:pt x="1161" y="1301"/>
                  </a:lnTo>
                  <a:lnTo>
                    <a:pt x="1169" y="1293"/>
                  </a:lnTo>
                  <a:lnTo>
                    <a:pt x="1173" y="1281"/>
                  </a:lnTo>
                  <a:lnTo>
                    <a:pt x="1173" y="985"/>
                  </a:lnTo>
                  <a:lnTo>
                    <a:pt x="1169" y="973"/>
                  </a:lnTo>
                  <a:lnTo>
                    <a:pt x="1161" y="966"/>
                  </a:lnTo>
                  <a:lnTo>
                    <a:pt x="1149" y="962"/>
                  </a:lnTo>
                  <a:lnTo>
                    <a:pt x="854" y="962"/>
                  </a:lnTo>
                  <a:close/>
                  <a:moveTo>
                    <a:pt x="372" y="962"/>
                  </a:moveTo>
                  <a:lnTo>
                    <a:pt x="360" y="966"/>
                  </a:lnTo>
                  <a:lnTo>
                    <a:pt x="352" y="973"/>
                  </a:lnTo>
                  <a:lnTo>
                    <a:pt x="350" y="985"/>
                  </a:lnTo>
                  <a:lnTo>
                    <a:pt x="350" y="1281"/>
                  </a:lnTo>
                  <a:lnTo>
                    <a:pt x="352" y="1293"/>
                  </a:lnTo>
                  <a:lnTo>
                    <a:pt x="360" y="1301"/>
                  </a:lnTo>
                  <a:lnTo>
                    <a:pt x="372" y="1303"/>
                  </a:lnTo>
                  <a:lnTo>
                    <a:pt x="668" y="1303"/>
                  </a:lnTo>
                  <a:lnTo>
                    <a:pt x="679" y="1301"/>
                  </a:lnTo>
                  <a:lnTo>
                    <a:pt x="687" y="1293"/>
                  </a:lnTo>
                  <a:lnTo>
                    <a:pt x="691" y="1281"/>
                  </a:lnTo>
                  <a:lnTo>
                    <a:pt x="691" y="985"/>
                  </a:lnTo>
                  <a:lnTo>
                    <a:pt x="687" y="973"/>
                  </a:lnTo>
                  <a:lnTo>
                    <a:pt x="679" y="966"/>
                  </a:lnTo>
                  <a:lnTo>
                    <a:pt x="668" y="962"/>
                  </a:lnTo>
                  <a:lnTo>
                    <a:pt x="372" y="962"/>
                  </a:lnTo>
                  <a:close/>
                  <a:moveTo>
                    <a:pt x="1337" y="484"/>
                  </a:moveTo>
                  <a:lnTo>
                    <a:pt x="1325" y="488"/>
                  </a:lnTo>
                  <a:lnTo>
                    <a:pt x="1317" y="496"/>
                  </a:lnTo>
                  <a:lnTo>
                    <a:pt x="1314" y="506"/>
                  </a:lnTo>
                  <a:lnTo>
                    <a:pt x="1314" y="803"/>
                  </a:lnTo>
                  <a:lnTo>
                    <a:pt x="1317" y="814"/>
                  </a:lnTo>
                  <a:lnTo>
                    <a:pt x="1325" y="823"/>
                  </a:lnTo>
                  <a:lnTo>
                    <a:pt x="1337" y="826"/>
                  </a:lnTo>
                  <a:lnTo>
                    <a:pt x="1632" y="826"/>
                  </a:lnTo>
                  <a:lnTo>
                    <a:pt x="1644" y="823"/>
                  </a:lnTo>
                  <a:lnTo>
                    <a:pt x="1652" y="814"/>
                  </a:lnTo>
                  <a:lnTo>
                    <a:pt x="1656" y="803"/>
                  </a:lnTo>
                  <a:lnTo>
                    <a:pt x="1656" y="506"/>
                  </a:lnTo>
                  <a:lnTo>
                    <a:pt x="1652" y="496"/>
                  </a:lnTo>
                  <a:lnTo>
                    <a:pt x="1644" y="488"/>
                  </a:lnTo>
                  <a:lnTo>
                    <a:pt x="1632" y="484"/>
                  </a:lnTo>
                  <a:lnTo>
                    <a:pt x="1337" y="484"/>
                  </a:lnTo>
                  <a:close/>
                  <a:moveTo>
                    <a:pt x="854" y="484"/>
                  </a:moveTo>
                  <a:lnTo>
                    <a:pt x="842" y="488"/>
                  </a:lnTo>
                  <a:lnTo>
                    <a:pt x="834" y="496"/>
                  </a:lnTo>
                  <a:lnTo>
                    <a:pt x="831" y="506"/>
                  </a:lnTo>
                  <a:lnTo>
                    <a:pt x="831" y="803"/>
                  </a:lnTo>
                  <a:lnTo>
                    <a:pt x="834" y="814"/>
                  </a:lnTo>
                  <a:lnTo>
                    <a:pt x="842" y="823"/>
                  </a:lnTo>
                  <a:lnTo>
                    <a:pt x="854" y="826"/>
                  </a:lnTo>
                  <a:lnTo>
                    <a:pt x="1149" y="826"/>
                  </a:lnTo>
                  <a:lnTo>
                    <a:pt x="1161" y="823"/>
                  </a:lnTo>
                  <a:lnTo>
                    <a:pt x="1169" y="814"/>
                  </a:lnTo>
                  <a:lnTo>
                    <a:pt x="1173" y="803"/>
                  </a:lnTo>
                  <a:lnTo>
                    <a:pt x="1173" y="506"/>
                  </a:lnTo>
                  <a:lnTo>
                    <a:pt x="1169" y="496"/>
                  </a:lnTo>
                  <a:lnTo>
                    <a:pt x="1161" y="488"/>
                  </a:lnTo>
                  <a:lnTo>
                    <a:pt x="1149" y="484"/>
                  </a:lnTo>
                  <a:lnTo>
                    <a:pt x="854" y="484"/>
                  </a:lnTo>
                  <a:close/>
                  <a:moveTo>
                    <a:pt x="372" y="484"/>
                  </a:moveTo>
                  <a:lnTo>
                    <a:pt x="360" y="488"/>
                  </a:lnTo>
                  <a:lnTo>
                    <a:pt x="352" y="496"/>
                  </a:lnTo>
                  <a:lnTo>
                    <a:pt x="350" y="506"/>
                  </a:lnTo>
                  <a:lnTo>
                    <a:pt x="350" y="803"/>
                  </a:lnTo>
                  <a:lnTo>
                    <a:pt x="352" y="814"/>
                  </a:lnTo>
                  <a:lnTo>
                    <a:pt x="360" y="823"/>
                  </a:lnTo>
                  <a:lnTo>
                    <a:pt x="372" y="826"/>
                  </a:lnTo>
                  <a:lnTo>
                    <a:pt x="668" y="826"/>
                  </a:lnTo>
                  <a:lnTo>
                    <a:pt x="679" y="823"/>
                  </a:lnTo>
                  <a:lnTo>
                    <a:pt x="687" y="814"/>
                  </a:lnTo>
                  <a:lnTo>
                    <a:pt x="691" y="803"/>
                  </a:lnTo>
                  <a:lnTo>
                    <a:pt x="691" y="506"/>
                  </a:lnTo>
                  <a:lnTo>
                    <a:pt x="687" y="496"/>
                  </a:lnTo>
                  <a:lnTo>
                    <a:pt x="679" y="488"/>
                  </a:lnTo>
                  <a:lnTo>
                    <a:pt x="668" y="484"/>
                  </a:lnTo>
                  <a:lnTo>
                    <a:pt x="372" y="484"/>
                  </a:lnTo>
                  <a:close/>
                  <a:moveTo>
                    <a:pt x="547" y="0"/>
                  </a:moveTo>
                  <a:lnTo>
                    <a:pt x="1456" y="0"/>
                  </a:lnTo>
                  <a:lnTo>
                    <a:pt x="1478" y="2"/>
                  </a:lnTo>
                  <a:lnTo>
                    <a:pt x="1498" y="10"/>
                  </a:lnTo>
                  <a:lnTo>
                    <a:pt x="1513" y="23"/>
                  </a:lnTo>
                  <a:lnTo>
                    <a:pt x="1526" y="40"/>
                  </a:lnTo>
                  <a:lnTo>
                    <a:pt x="1536" y="60"/>
                  </a:lnTo>
                  <a:lnTo>
                    <a:pt x="1538" y="81"/>
                  </a:lnTo>
                  <a:lnTo>
                    <a:pt x="1538" y="225"/>
                  </a:lnTo>
                  <a:lnTo>
                    <a:pt x="1759" y="225"/>
                  </a:lnTo>
                  <a:lnTo>
                    <a:pt x="1780" y="227"/>
                  </a:lnTo>
                  <a:lnTo>
                    <a:pt x="1800" y="235"/>
                  </a:lnTo>
                  <a:lnTo>
                    <a:pt x="1817" y="248"/>
                  </a:lnTo>
                  <a:lnTo>
                    <a:pt x="1830" y="265"/>
                  </a:lnTo>
                  <a:lnTo>
                    <a:pt x="1838" y="284"/>
                  </a:lnTo>
                  <a:lnTo>
                    <a:pt x="1841" y="306"/>
                  </a:lnTo>
                  <a:lnTo>
                    <a:pt x="1841" y="2090"/>
                  </a:lnTo>
                  <a:lnTo>
                    <a:pt x="1926" y="2090"/>
                  </a:lnTo>
                  <a:lnTo>
                    <a:pt x="1951" y="2094"/>
                  </a:lnTo>
                  <a:lnTo>
                    <a:pt x="1971" y="2104"/>
                  </a:lnTo>
                  <a:lnTo>
                    <a:pt x="1989" y="2121"/>
                  </a:lnTo>
                  <a:lnTo>
                    <a:pt x="1999" y="2142"/>
                  </a:lnTo>
                  <a:lnTo>
                    <a:pt x="2003" y="2167"/>
                  </a:lnTo>
                  <a:lnTo>
                    <a:pt x="2003" y="2436"/>
                  </a:lnTo>
                  <a:lnTo>
                    <a:pt x="1999" y="2459"/>
                  </a:lnTo>
                  <a:lnTo>
                    <a:pt x="1989" y="2481"/>
                  </a:lnTo>
                  <a:lnTo>
                    <a:pt x="1971" y="2498"/>
                  </a:lnTo>
                  <a:lnTo>
                    <a:pt x="1951" y="2509"/>
                  </a:lnTo>
                  <a:lnTo>
                    <a:pt x="1926" y="2513"/>
                  </a:lnTo>
                  <a:lnTo>
                    <a:pt x="79" y="2513"/>
                  </a:lnTo>
                  <a:lnTo>
                    <a:pt x="54" y="2509"/>
                  </a:lnTo>
                  <a:lnTo>
                    <a:pt x="31" y="2498"/>
                  </a:lnTo>
                  <a:lnTo>
                    <a:pt x="16" y="2481"/>
                  </a:lnTo>
                  <a:lnTo>
                    <a:pt x="4" y="2459"/>
                  </a:lnTo>
                  <a:lnTo>
                    <a:pt x="0" y="2436"/>
                  </a:lnTo>
                  <a:lnTo>
                    <a:pt x="0" y="2167"/>
                  </a:lnTo>
                  <a:lnTo>
                    <a:pt x="4" y="2142"/>
                  </a:lnTo>
                  <a:lnTo>
                    <a:pt x="16" y="2121"/>
                  </a:lnTo>
                  <a:lnTo>
                    <a:pt x="31" y="2104"/>
                  </a:lnTo>
                  <a:lnTo>
                    <a:pt x="54" y="2094"/>
                  </a:lnTo>
                  <a:lnTo>
                    <a:pt x="79" y="2090"/>
                  </a:lnTo>
                  <a:lnTo>
                    <a:pt x="162" y="2090"/>
                  </a:lnTo>
                  <a:lnTo>
                    <a:pt x="162" y="306"/>
                  </a:lnTo>
                  <a:lnTo>
                    <a:pt x="165" y="284"/>
                  </a:lnTo>
                  <a:lnTo>
                    <a:pt x="174" y="265"/>
                  </a:lnTo>
                  <a:lnTo>
                    <a:pt x="186" y="248"/>
                  </a:lnTo>
                  <a:lnTo>
                    <a:pt x="203" y="235"/>
                  </a:lnTo>
                  <a:lnTo>
                    <a:pt x="223" y="227"/>
                  </a:lnTo>
                  <a:lnTo>
                    <a:pt x="243" y="225"/>
                  </a:lnTo>
                  <a:lnTo>
                    <a:pt x="466" y="225"/>
                  </a:lnTo>
                  <a:lnTo>
                    <a:pt x="466" y="81"/>
                  </a:lnTo>
                  <a:lnTo>
                    <a:pt x="469" y="60"/>
                  </a:lnTo>
                  <a:lnTo>
                    <a:pt x="477" y="40"/>
                  </a:lnTo>
                  <a:lnTo>
                    <a:pt x="490" y="23"/>
                  </a:lnTo>
                  <a:lnTo>
                    <a:pt x="507" y="10"/>
                  </a:lnTo>
                  <a:lnTo>
                    <a:pt x="525" y="2"/>
                  </a:lnTo>
                  <a:lnTo>
                    <a:pt x="5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7" name="Group 484"/>
          <p:cNvGrpSpPr/>
          <p:nvPr/>
        </p:nvGrpSpPr>
        <p:grpSpPr>
          <a:xfrm flipH="1">
            <a:off x="7545538" y="3213040"/>
            <a:ext cx="329932" cy="327754"/>
            <a:chOff x="2921000" y="3198813"/>
            <a:chExt cx="481013" cy="477838"/>
          </a:xfrm>
          <a:solidFill>
            <a:schemeClr val="bg1"/>
          </a:solidFill>
        </p:grpSpPr>
        <p:sp>
          <p:nvSpPr>
            <p:cNvPr id="78" name="Freeform 374"/>
            <p:cNvSpPr>
              <a:spLocks noEditPoints="1"/>
            </p:cNvSpPr>
            <p:nvPr/>
          </p:nvSpPr>
          <p:spPr bwMode="auto">
            <a:xfrm>
              <a:off x="2921000" y="3198813"/>
              <a:ext cx="481013" cy="477838"/>
            </a:xfrm>
            <a:custGeom>
              <a:avLst/>
              <a:gdLst>
                <a:gd name="T0" fmla="*/ 304 w 3331"/>
                <a:gd name="T1" fmla="*/ 3008 h 3310"/>
                <a:gd name="T2" fmla="*/ 1438 w 3331"/>
                <a:gd name="T3" fmla="*/ 1805 h 3310"/>
                <a:gd name="T4" fmla="*/ 2385 w 3331"/>
                <a:gd name="T5" fmla="*/ 1389 h 3310"/>
                <a:gd name="T6" fmla="*/ 1742 w 3331"/>
                <a:gd name="T7" fmla="*/ 3008 h 3310"/>
                <a:gd name="T8" fmla="*/ 3028 w 3331"/>
                <a:gd name="T9" fmla="*/ 1743 h 3310"/>
                <a:gd name="T10" fmla="*/ 1174 w 3331"/>
                <a:gd name="T11" fmla="*/ 301 h 3310"/>
                <a:gd name="T12" fmla="*/ 1551 w 3331"/>
                <a:gd name="T13" fmla="*/ 1504 h 3310"/>
                <a:gd name="T14" fmla="*/ 2340 w 3331"/>
                <a:gd name="T15" fmla="*/ 1074 h 3310"/>
                <a:gd name="T16" fmla="*/ 2400 w 3331"/>
                <a:gd name="T17" fmla="*/ 1068 h 3310"/>
                <a:gd name="T18" fmla="*/ 2458 w 3331"/>
                <a:gd name="T19" fmla="*/ 1086 h 3310"/>
                <a:gd name="T20" fmla="*/ 3029 w 3331"/>
                <a:gd name="T21" fmla="*/ 301 h 3310"/>
                <a:gd name="T22" fmla="*/ 1022 w 3331"/>
                <a:gd name="T23" fmla="*/ 0 h 3310"/>
                <a:gd name="T24" fmla="*/ 3210 w 3331"/>
                <a:gd name="T25" fmla="*/ 3 h 3310"/>
                <a:gd name="T26" fmla="*/ 3264 w 3331"/>
                <a:gd name="T27" fmla="*/ 26 h 3310"/>
                <a:gd name="T28" fmla="*/ 3305 w 3331"/>
                <a:gd name="T29" fmla="*/ 67 h 3310"/>
                <a:gd name="T30" fmla="*/ 3328 w 3331"/>
                <a:gd name="T31" fmla="*/ 120 h 3310"/>
                <a:gd name="T32" fmla="*/ 3331 w 3331"/>
                <a:gd name="T33" fmla="*/ 3159 h 3310"/>
                <a:gd name="T34" fmla="*/ 3320 w 3331"/>
                <a:gd name="T35" fmla="*/ 3217 h 3310"/>
                <a:gd name="T36" fmla="*/ 3287 w 3331"/>
                <a:gd name="T37" fmla="*/ 3265 h 3310"/>
                <a:gd name="T38" fmla="*/ 3239 w 3331"/>
                <a:gd name="T39" fmla="*/ 3297 h 3310"/>
                <a:gd name="T40" fmla="*/ 3180 w 3331"/>
                <a:gd name="T41" fmla="*/ 3310 h 3310"/>
                <a:gd name="T42" fmla="*/ 121 w 3331"/>
                <a:gd name="T43" fmla="*/ 3307 h 3310"/>
                <a:gd name="T44" fmla="*/ 67 w 3331"/>
                <a:gd name="T45" fmla="*/ 3284 h 3310"/>
                <a:gd name="T46" fmla="*/ 26 w 3331"/>
                <a:gd name="T47" fmla="*/ 3243 h 3310"/>
                <a:gd name="T48" fmla="*/ 3 w 3331"/>
                <a:gd name="T49" fmla="*/ 3189 h 3310"/>
                <a:gd name="T50" fmla="*/ 0 w 3331"/>
                <a:gd name="T51" fmla="*/ 1655 h 3310"/>
                <a:gd name="T52" fmla="*/ 13 w 3331"/>
                <a:gd name="T53" fmla="*/ 1596 h 3310"/>
                <a:gd name="T54" fmla="*/ 45 w 3331"/>
                <a:gd name="T55" fmla="*/ 1548 h 3310"/>
                <a:gd name="T56" fmla="*/ 93 w 3331"/>
                <a:gd name="T57" fmla="*/ 1516 h 3310"/>
                <a:gd name="T58" fmla="*/ 152 w 3331"/>
                <a:gd name="T59" fmla="*/ 1504 h 3310"/>
                <a:gd name="T60" fmla="*/ 871 w 3331"/>
                <a:gd name="T61" fmla="*/ 150 h 3310"/>
                <a:gd name="T62" fmla="*/ 883 w 3331"/>
                <a:gd name="T63" fmla="*/ 92 h 3310"/>
                <a:gd name="T64" fmla="*/ 915 w 3331"/>
                <a:gd name="T65" fmla="*/ 44 h 3310"/>
                <a:gd name="T66" fmla="*/ 963 w 3331"/>
                <a:gd name="T67" fmla="*/ 12 h 3310"/>
                <a:gd name="T68" fmla="*/ 1022 w 3331"/>
                <a:gd name="T69" fmla="*/ 0 h 3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31" h="3310">
                  <a:moveTo>
                    <a:pt x="304" y="1805"/>
                  </a:moveTo>
                  <a:lnTo>
                    <a:pt x="304" y="3008"/>
                  </a:lnTo>
                  <a:lnTo>
                    <a:pt x="1438" y="3008"/>
                  </a:lnTo>
                  <a:lnTo>
                    <a:pt x="1438" y="1805"/>
                  </a:lnTo>
                  <a:lnTo>
                    <a:pt x="304" y="1805"/>
                  </a:lnTo>
                  <a:close/>
                  <a:moveTo>
                    <a:pt x="2385" y="1389"/>
                  </a:moveTo>
                  <a:lnTo>
                    <a:pt x="1742" y="1743"/>
                  </a:lnTo>
                  <a:lnTo>
                    <a:pt x="1742" y="3008"/>
                  </a:lnTo>
                  <a:lnTo>
                    <a:pt x="3028" y="3008"/>
                  </a:lnTo>
                  <a:lnTo>
                    <a:pt x="3028" y="1743"/>
                  </a:lnTo>
                  <a:lnTo>
                    <a:pt x="2385" y="1389"/>
                  </a:lnTo>
                  <a:close/>
                  <a:moveTo>
                    <a:pt x="1174" y="301"/>
                  </a:moveTo>
                  <a:lnTo>
                    <a:pt x="1174" y="1504"/>
                  </a:lnTo>
                  <a:lnTo>
                    <a:pt x="1551" y="1504"/>
                  </a:lnTo>
                  <a:lnTo>
                    <a:pt x="2312" y="1086"/>
                  </a:lnTo>
                  <a:lnTo>
                    <a:pt x="2340" y="1074"/>
                  </a:lnTo>
                  <a:lnTo>
                    <a:pt x="2369" y="1068"/>
                  </a:lnTo>
                  <a:lnTo>
                    <a:pt x="2400" y="1068"/>
                  </a:lnTo>
                  <a:lnTo>
                    <a:pt x="2430" y="1074"/>
                  </a:lnTo>
                  <a:lnTo>
                    <a:pt x="2458" y="1086"/>
                  </a:lnTo>
                  <a:lnTo>
                    <a:pt x="3029" y="1399"/>
                  </a:lnTo>
                  <a:lnTo>
                    <a:pt x="3029" y="301"/>
                  </a:lnTo>
                  <a:lnTo>
                    <a:pt x="1174" y="301"/>
                  </a:lnTo>
                  <a:close/>
                  <a:moveTo>
                    <a:pt x="1022" y="0"/>
                  </a:moveTo>
                  <a:lnTo>
                    <a:pt x="3180" y="0"/>
                  </a:lnTo>
                  <a:lnTo>
                    <a:pt x="3210" y="3"/>
                  </a:lnTo>
                  <a:lnTo>
                    <a:pt x="3239" y="12"/>
                  </a:lnTo>
                  <a:lnTo>
                    <a:pt x="3264" y="26"/>
                  </a:lnTo>
                  <a:lnTo>
                    <a:pt x="3287" y="44"/>
                  </a:lnTo>
                  <a:lnTo>
                    <a:pt x="3305" y="67"/>
                  </a:lnTo>
                  <a:lnTo>
                    <a:pt x="3320" y="92"/>
                  </a:lnTo>
                  <a:lnTo>
                    <a:pt x="3328" y="120"/>
                  </a:lnTo>
                  <a:lnTo>
                    <a:pt x="3331" y="150"/>
                  </a:lnTo>
                  <a:lnTo>
                    <a:pt x="3331" y="3159"/>
                  </a:lnTo>
                  <a:lnTo>
                    <a:pt x="3328" y="3189"/>
                  </a:lnTo>
                  <a:lnTo>
                    <a:pt x="3320" y="3217"/>
                  </a:lnTo>
                  <a:lnTo>
                    <a:pt x="3305" y="3243"/>
                  </a:lnTo>
                  <a:lnTo>
                    <a:pt x="3287" y="3265"/>
                  </a:lnTo>
                  <a:lnTo>
                    <a:pt x="3264" y="3284"/>
                  </a:lnTo>
                  <a:lnTo>
                    <a:pt x="3239" y="3297"/>
                  </a:lnTo>
                  <a:lnTo>
                    <a:pt x="3210" y="3307"/>
                  </a:lnTo>
                  <a:lnTo>
                    <a:pt x="3180" y="3310"/>
                  </a:lnTo>
                  <a:lnTo>
                    <a:pt x="152" y="3310"/>
                  </a:lnTo>
                  <a:lnTo>
                    <a:pt x="121" y="3307"/>
                  </a:lnTo>
                  <a:lnTo>
                    <a:pt x="93" y="3297"/>
                  </a:lnTo>
                  <a:lnTo>
                    <a:pt x="67" y="3284"/>
                  </a:lnTo>
                  <a:lnTo>
                    <a:pt x="45" y="3265"/>
                  </a:lnTo>
                  <a:lnTo>
                    <a:pt x="26" y="3243"/>
                  </a:lnTo>
                  <a:lnTo>
                    <a:pt x="13" y="3217"/>
                  </a:lnTo>
                  <a:lnTo>
                    <a:pt x="3" y="3189"/>
                  </a:lnTo>
                  <a:lnTo>
                    <a:pt x="0" y="3159"/>
                  </a:lnTo>
                  <a:lnTo>
                    <a:pt x="0" y="1655"/>
                  </a:lnTo>
                  <a:lnTo>
                    <a:pt x="3" y="1624"/>
                  </a:lnTo>
                  <a:lnTo>
                    <a:pt x="13" y="1596"/>
                  </a:lnTo>
                  <a:lnTo>
                    <a:pt x="26" y="1571"/>
                  </a:lnTo>
                  <a:lnTo>
                    <a:pt x="45" y="1548"/>
                  </a:lnTo>
                  <a:lnTo>
                    <a:pt x="67" y="1530"/>
                  </a:lnTo>
                  <a:lnTo>
                    <a:pt x="93" y="1516"/>
                  </a:lnTo>
                  <a:lnTo>
                    <a:pt x="121" y="1507"/>
                  </a:lnTo>
                  <a:lnTo>
                    <a:pt x="152" y="1504"/>
                  </a:lnTo>
                  <a:lnTo>
                    <a:pt x="871" y="1504"/>
                  </a:lnTo>
                  <a:lnTo>
                    <a:pt x="871" y="150"/>
                  </a:lnTo>
                  <a:lnTo>
                    <a:pt x="874" y="120"/>
                  </a:lnTo>
                  <a:lnTo>
                    <a:pt x="883" y="92"/>
                  </a:lnTo>
                  <a:lnTo>
                    <a:pt x="897" y="67"/>
                  </a:lnTo>
                  <a:lnTo>
                    <a:pt x="915" y="44"/>
                  </a:lnTo>
                  <a:lnTo>
                    <a:pt x="938" y="26"/>
                  </a:lnTo>
                  <a:lnTo>
                    <a:pt x="963" y="12"/>
                  </a:lnTo>
                  <a:lnTo>
                    <a:pt x="991" y="3"/>
                  </a:lnTo>
                  <a:lnTo>
                    <a:pt x="10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375"/>
            <p:cNvSpPr>
              <a:spLocks/>
            </p:cNvSpPr>
            <p:nvPr/>
          </p:nvSpPr>
          <p:spPr bwMode="auto">
            <a:xfrm>
              <a:off x="2986088" y="3486150"/>
              <a:ext cx="44450" cy="44450"/>
            </a:xfrm>
            <a:custGeom>
              <a:avLst/>
              <a:gdLst>
                <a:gd name="T0" fmla="*/ 38 w 303"/>
                <a:gd name="T1" fmla="*/ 0 h 301"/>
                <a:gd name="T2" fmla="*/ 265 w 303"/>
                <a:gd name="T3" fmla="*/ 0 h 301"/>
                <a:gd name="T4" fmla="*/ 280 w 303"/>
                <a:gd name="T5" fmla="*/ 3 h 301"/>
                <a:gd name="T6" fmla="*/ 292 w 303"/>
                <a:gd name="T7" fmla="*/ 11 h 301"/>
                <a:gd name="T8" fmla="*/ 301 w 303"/>
                <a:gd name="T9" fmla="*/ 23 h 301"/>
                <a:gd name="T10" fmla="*/ 303 w 303"/>
                <a:gd name="T11" fmla="*/ 37 h 301"/>
                <a:gd name="T12" fmla="*/ 303 w 303"/>
                <a:gd name="T13" fmla="*/ 263 h 301"/>
                <a:gd name="T14" fmla="*/ 300 w 303"/>
                <a:gd name="T15" fmla="*/ 278 h 301"/>
                <a:gd name="T16" fmla="*/ 292 w 303"/>
                <a:gd name="T17" fmla="*/ 290 h 301"/>
                <a:gd name="T18" fmla="*/ 280 w 303"/>
                <a:gd name="T19" fmla="*/ 297 h 301"/>
                <a:gd name="T20" fmla="*/ 265 w 303"/>
                <a:gd name="T21" fmla="*/ 301 h 301"/>
                <a:gd name="T22" fmla="*/ 38 w 303"/>
                <a:gd name="T23" fmla="*/ 301 h 301"/>
                <a:gd name="T24" fmla="*/ 23 w 303"/>
                <a:gd name="T25" fmla="*/ 297 h 301"/>
                <a:gd name="T26" fmla="*/ 12 w 303"/>
                <a:gd name="T27" fmla="*/ 290 h 301"/>
                <a:gd name="T28" fmla="*/ 3 w 303"/>
                <a:gd name="T29" fmla="*/ 278 h 301"/>
                <a:gd name="T30" fmla="*/ 0 w 303"/>
                <a:gd name="T31" fmla="*/ 263 h 301"/>
                <a:gd name="T32" fmla="*/ 0 w 303"/>
                <a:gd name="T33" fmla="*/ 37 h 301"/>
                <a:gd name="T34" fmla="*/ 3 w 303"/>
                <a:gd name="T35" fmla="*/ 23 h 301"/>
                <a:gd name="T36" fmla="*/ 12 w 303"/>
                <a:gd name="T37" fmla="*/ 11 h 301"/>
                <a:gd name="T38" fmla="*/ 23 w 303"/>
                <a:gd name="T39" fmla="*/ 3 h 301"/>
                <a:gd name="T40" fmla="*/ 38 w 303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01">
                  <a:moveTo>
                    <a:pt x="38" y="0"/>
                  </a:moveTo>
                  <a:lnTo>
                    <a:pt x="265" y="0"/>
                  </a:lnTo>
                  <a:lnTo>
                    <a:pt x="280" y="3"/>
                  </a:lnTo>
                  <a:lnTo>
                    <a:pt x="292" y="11"/>
                  </a:lnTo>
                  <a:lnTo>
                    <a:pt x="301" y="23"/>
                  </a:lnTo>
                  <a:lnTo>
                    <a:pt x="303" y="37"/>
                  </a:lnTo>
                  <a:lnTo>
                    <a:pt x="303" y="263"/>
                  </a:lnTo>
                  <a:lnTo>
                    <a:pt x="300" y="278"/>
                  </a:lnTo>
                  <a:lnTo>
                    <a:pt x="292" y="290"/>
                  </a:lnTo>
                  <a:lnTo>
                    <a:pt x="280" y="297"/>
                  </a:lnTo>
                  <a:lnTo>
                    <a:pt x="265" y="301"/>
                  </a:lnTo>
                  <a:lnTo>
                    <a:pt x="38" y="301"/>
                  </a:lnTo>
                  <a:lnTo>
                    <a:pt x="23" y="297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376"/>
            <p:cNvSpPr>
              <a:spLocks/>
            </p:cNvSpPr>
            <p:nvPr/>
          </p:nvSpPr>
          <p:spPr bwMode="auto">
            <a:xfrm>
              <a:off x="3062288" y="3486150"/>
              <a:ext cx="44450" cy="44450"/>
            </a:xfrm>
            <a:custGeom>
              <a:avLst/>
              <a:gdLst>
                <a:gd name="T0" fmla="*/ 38 w 304"/>
                <a:gd name="T1" fmla="*/ 0 h 301"/>
                <a:gd name="T2" fmla="*/ 266 w 304"/>
                <a:gd name="T3" fmla="*/ 0 h 301"/>
                <a:gd name="T4" fmla="*/ 281 w 304"/>
                <a:gd name="T5" fmla="*/ 3 h 301"/>
                <a:gd name="T6" fmla="*/ 292 w 304"/>
                <a:gd name="T7" fmla="*/ 11 h 301"/>
                <a:gd name="T8" fmla="*/ 301 w 304"/>
                <a:gd name="T9" fmla="*/ 23 h 301"/>
                <a:gd name="T10" fmla="*/ 304 w 304"/>
                <a:gd name="T11" fmla="*/ 37 h 301"/>
                <a:gd name="T12" fmla="*/ 304 w 304"/>
                <a:gd name="T13" fmla="*/ 263 h 301"/>
                <a:gd name="T14" fmla="*/ 301 w 304"/>
                <a:gd name="T15" fmla="*/ 278 h 301"/>
                <a:gd name="T16" fmla="*/ 292 w 304"/>
                <a:gd name="T17" fmla="*/ 290 h 301"/>
                <a:gd name="T18" fmla="*/ 281 w 304"/>
                <a:gd name="T19" fmla="*/ 297 h 301"/>
                <a:gd name="T20" fmla="*/ 266 w 304"/>
                <a:gd name="T21" fmla="*/ 301 h 301"/>
                <a:gd name="T22" fmla="*/ 38 w 304"/>
                <a:gd name="T23" fmla="*/ 301 h 301"/>
                <a:gd name="T24" fmla="*/ 23 w 304"/>
                <a:gd name="T25" fmla="*/ 297 h 301"/>
                <a:gd name="T26" fmla="*/ 12 w 304"/>
                <a:gd name="T27" fmla="*/ 290 h 301"/>
                <a:gd name="T28" fmla="*/ 3 w 304"/>
                <a:gd name="T29" fmla="*/ 278 h 301"/>
                <a:gd name="T30" fmla="*/ 0 w 304"/>
                <a:gd name="T31" fmla="*/ 263 h 301"/>
                <a:gd name="T32" fmla="*/ 0 w 304"/>
                <a:gd name="T33" fmla="*/ 37 h 301"/>
                <a:gd name="T34" fmla="*/ 3 w 304"/>
                <a:gd name="T35" fmla="*/ 23 h 301"/>
                <a:gd name="T36" fmla="*/ 12 w 304"/>
                <a:gd name="T37" fmla="*/ 11 h 301"/>
                <a:gd name="T38" fmla="*/ 23 w 304"/>
                <a:gd name="T39" fmla="*/ 3 h 301"/>
                <a:gd name="T40" fmla="*/ 38 w 304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1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1"/>
                  </a:lnTo>
                  <a:lnTo>
                    <a:pt x="301" y="23"/>
                  </a:lnTo>
                  <a:lnTo>
                    <a:pt x="304" y="37"/>
                  </a:lnTo>
                  <a:lnTo>
                    <a:pt x="304" y="263"/>
                  </a:lnTo>
                  <a:lnTo>
                    <a:pt x="301" y="278"/>
                  </a:lnTo>
                  <a:lnTo>
                    <a:pt x="292" y="290"/>
                  </a:lnTo>
                  <a:lnTo>
                    <a:pt x="281" y="297"/>
                  </a:lnTo>
                  <a:lnTo>
                    <a:pt x="266" y="301"/>
                  </a:lnTo>
                  <a:lnTo>
                    <a:pt x="38" y="301"/>
                  </a:lnTo>
                  <a:lnTo>
                    <a:pt x="23" y="297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377"/>
            <p:cNvSpPr>
              <a:spLocks/>
            </p:cNvSpPr>
            <p:nvPr/>
          </p:nvSpPr>
          <p:spPr bwMode="auto">
            <a:xfrm>
              <a:off x="2986088" y="3562350"/>
              <a:ext cx="44450" cy="44450"/>
            </a:xfrm>
            <a:custGeom>
              <a:avLst/>
              <a:gdLst>
                <a:gd name="T0" fmla="*/ 38 w 303"/>
                <a:gd name="T1" fmla="*/ 0 h 302"/>
                <a:gd name="T2" fmla="*/ 265 w 303"/>
                <a:gd name="T3" fmla="*/ 0 h 302"/>
                <a:gd name="T4" fmla="*/ 280 w 303"/>
                <a:gd name="T5" fmla="*/ 3 h 302"/>
                <a:gd name="T6" fmla="*/ 292 w 303"/>
                <a:gd name="T7" fmla="*/ 12 h 302"/>
                <a:gd name="T8" fmla="*/ 301 w 303"/>
                <a:gd name="T9" fmla="*/ 23 h 302"/>
                <a:gd name="T10" fmla="*/ 303 w 303"/>
                <a:gd name="T11" fmla="*/ 38 h 302"/>
                <a:gd name="T12" fmla="*/ 303 w 303"/>
                <a:gd name="T13" fmla="*/ 263 h 302"/>
                <a:gd name="T14" fmla="*/ 300 w 303"/>
                <a:gd name="T15" fmla="*/ 278 h 302"/>
                <a:gd name="T16" fmla="*/ 292 w 303"/>
                <a:gd name="T17" fmla="*/ 290 h 302"/>
                <a:gd name="T18" fmla="*/ 280 w 303"/>
                <a:gd name="T19" fmla="*/ 299 h 302"/>
                <a:gd name="T20" fmla="*/ 265 w 303"/>
                <a:gd name="T21" fmla="*/ 302 h 302"/>
                <a:gd name="T22" fmla="*/ 38 w 303"/>
                <a:gd name="T23" fmla="*/ 302 h 302"/>
                <a:gd name="T24" fmla="*/ 23 w 303"/>
                <a:gd name="T25" fmla="*/ 299 h 302"/>
                <a:gd name="T26" fmla="*/ 12 w 303"/>
                <a:gd name="T27" fmla="*/ 290 h 302"/>
                <a:gd name="T28" fmla="*/ 3 w 303"/>
                <a:gd name="T29" fmla="*/ 278 h 302"/>
                <a:gd name="T30" fmla="*/ 0 w 303"/>
                <a:gd name="T31" fmla="*/ 263 h 302"/>
                <a:gd name="T32" fmla="*/ 0 w 303"/>
                <a:gd name="T33" fmla="*/ 38 h 302"/>
                <a:gd name="T34" fmla="*/ 3 w 303"/>
                <a:gd name="T35" fmla="*/ 23 h 302"/>
                <a:gd name="T36" fmla="*/ 12 w 303"/>
                <a:gd name="T37" fmla="*/ 12 h 302"/>
                <a:gd name="T38" fmla="*/ 23 w 303"/>
                <a:gd name="T39" fmla="*/ 3 h 302"/>
                <a:gd name="T40" fmla="*/ 38 w 303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302">
                  <a:moveTo>
                    <a:pt x="38" y="0"/>
                  </a:moveTo>
                  <a:lnTo>
                    <a:pt x="265" y="0"/>
                  </a:lnTo>
                  <a:lnTo>
                    <a:pt x="280" y="3"/>
                  </a:lnTo>
                  <a:lnTo>
                    <a:pt x="292" y="12"/>
                  </a:lnTo>
                  <a:lnTo>
                    <a:pt x="301" y="23"/>
                  </a:lnTo>
                  <a:lnTo>
                    <a:pt x="303" y="38"/>
                  </a:lnTo>
                  <a:lnTo>
                    <a:pt x="303" y="263"/>
                  </a:lnTo>
                  <a:lnTo>
                    <a:pt x="300" y="278"/>
                  </a:lnTo>
                  <a:lnTo>
                    <a:pt x="292" y="290"/>
                  </a:lnTo>
                  <a:lnTo>
                    <a:pt x="280" y="299"/>
                  </a:lnTo>
                  <a:lnTo>
                    <a:pt x="265" y="302"/>
                  </a:lnTo>
                  <a:lnTo>
                    <a:pt x="38" y="302"/>
                  </a:lnTo>
                  <a:lnTo>
                    <a:pt x="23" y="299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378"/>
            <p:cNvSpPr>
              <a:spLocks/>
            </p:cNvSpPr>
            <p:nvPr/>
          </p:nvSpPr>
          <p:spPr bwMode="auto">
            <a:xfrm>
              <a:off x="3062288" y="3562350"/>
              <a:ext cx="44450" cy="44450"/>
            </a:xfrm>
            <a:custGeom>
              <a:avLst/>
              <a:gdLst>
                <a:gd name="T0" fmla="*/ 38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1 w 304"/>
                <a:gd name="T9" fmla="*/ 23 h 302"/>
                <a:gd name="T10" fmla="*/ 304 w 304"/>
                <a:gd name="T11" fmla="*/ 38 h 302"/>
                <a:gd name="T12" fmla="*/ 304 w 304"/>
                <a:gd name="T13" fmla="*/ 263 h 302"/>
                <a:gd name="T14" fmla="*/ 301 w 304"/>
                <a:gd name="T15" fmla="*/ 278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8 w 304"/>
                <a:gd name="T23" fmla="*/ 302 h 302"/>
                <a:gd name="T24" fmla="*/ 23 w 304"/>
                <a:gd name="T25" fmla="*/ 299 h 302"/>
                <a:gd name="T26" fmla="*/ 12 w 304"/>
                <a:gd name="T27" fmla="*/ 290 h 302"/>
                <a:gd name="T28" fmla="*/ 3 w 304"/>
                <a:gd name="T29" fmla="*/ 278 h 302"/>
                <a:gd name="T30" fmla="*/ 0 w 304"/>
                <a:gd name="T31" fmla="*/ 263 h 302"/>
                <a:gd name="T32" fmla="*/ 0 w 304"/>
                <a:gd name="T33" fmla="*/ 38 h 302"/>
                <a:gd name="T34" fmla="*/ 3 w 304"/>
                <a:gd name="T35" fmla="*/ 23 h 302"/>
                <a:gd name="T36" fmla="*/ 12 w 304"/>
                <a:gd name="T37" fmla="*/ 12 h 302"/>
                <a:gd name="T38" fmla="*/ 23 w 304"/>
                <a:gd name="T39" fmla="*/ 3 h 302"/>
                <a:gd name="T40" fmla="*/ 38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1" y="23"/>
                  </a:lnTo>
                  <a:lnTo>
                    <a:pt x="304" y="38"/>
                  </a:lnTo>
                  <a:lnTo>
                    <a:pt x="304" y="263"/>
                  </a:lnTo>
                  <a:lnTo>
                    <a:pt x="301" y="278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8" y="302"/>
                  </a:lnTo>
                  <a:lnTo>
                    <a:pt x="23" y="299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379"/>
            <p:cNvSpPr>
              <a:spLocks/>
            </p:cNvSpPr>
            <p:nvPr/>
          </p:nvSpPr>
          <p:spPr bwMode="auto">
            <a:xfrm>
              <a:off x="3205163" y="3486150"/>
              <a:ext cx="42863" cy="44450"/>
            </a:xfrm>
            <a:custGeom>
              <a:avLst/>
              <a:gdLst>
                <a:gd name="T0" fmla="*/ 38 w 304"/>
                <a:gd name="T1" fmla="*/ 0 h 301"/>
                <a:gd name="T2" fmla="*/ 266 w 304"/>
                <a:gd name="T3" fmla="*/ 0 h 301"/>
                <a:gd name="T4" fmla="*/ 281 w 304"/>
                <a:gd name="T5" fmla="*/ 3 h 301"/>
                <a:gd name="T6" fmla="*/ 292 w 304"/>
                <a:gd name="T7" fmla="*/ 11 h 301"/>
                <a:gd name="T8" fmla="*/ 301 w 304"/>
                <a:gd name="T9" fmla="*/ 23 h 301"/>
                <a:gd name="T10" fmla="*/ 304 w 304"/>
                <a:gd name="T11" fmla="*/ 37 h 301"/>
                <a:gd name="T12" fmla="*/ 304 w 304"/>
                <a:gd name="T13" fmla="*/ 263 h 301"/>
                <a:gd name="T14" fmla="*/ 301 w 304"/>
                <a:gd name="T15" fmla="*/ 278 h 301"/>
                <a:gd name="T16" fmla="*/ 292 w 304"/>
                <a:gd name="T17" fmla="*/ 290 h 301"/>
                <a:gd name="T18" fmla="*/ 281 w 304"/>
                <a:gd name="T19" fmla="*/ 297 h 301"/>
                <a:gd name="T20" fmla="*/ 266 w 304"/>
                <a:gd name="T21" fmla="*/ 301 h 301"/>
                <a:gd name="T22" fmla="*/ 38 w 304"/>
                <a:gd name="T23" fmla="*/ 301 h 301"/>
                <a:gd name="T24" fmla="*/ 23 w 304"/>
                <a:gd name="T25" fmla="*/ 297 h 301"/>
                <a:gd name="T26" fmla="*/ 12 w 304"/>
                <a:gd name="T27" fmla="*/ 290 h 301"/>
                <a:gd name="T28" fmla="*/ 3 w 304"/>
                <a:gd name="T29" fmla="*/ 278 h 301"/>
                <a:gd name="T30" fmla="*/ 0 w 304"/>
                <a:gd name="T31" fmla="*/ 263 h 301"/>
                <a:gd name="T32" fmla="*/ 0 w 304"/>
                <a:gd name="T33" fmla="*/ 37 h 301"/>
                <a:gd name="T34" fmla="*/ 3 w 304"/>
                <a:gd name="T35" fmla="*/ 23 h 301"/>
                <a:gd name="T36" fmla="*/ 12 w 304"/>
                <a:gd name="T37" fmla="*/ 11 h 301"/>
                <a:gd name="T38" fmla="*/ 23 w 304"/>
                <a:gd name="T39" fmla="*/ 3 h 301"/>
                <a:gd name="T40" fmla="*/ 38 w 304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1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1"/>
                  </a:lnTo>
                  <a:lnTo>
                    <a:pt x="301" y="23"/>
                  </a:lnTo>
                  <a:lnTo>
                    <a:pt x="304" y="37"/>
                  </a:lnTo>
                  <a:lnTo>
                    <a:pt x="304" y="263"/>
                  </a:lnTo>
                  <a:lnTo>
                    <a:pt x="301" y="278"/>
                  </a:lnTo>
                  <a:lnTo>
                    <a:pt x="292" y="290"/>
                  </a:lnTo>
                  <a:lnTo>
                    <a:pt x="281" y="297"/>
                  </a:lnTo>
                  <a:lnTo>
                    <a:pt x="266" y="301"/>
                  </a:lnTo>
                  <a:lnTo>
                    <a:pt x="38" y="301"/>
                  </a:lnTo>
                  <a:lnTo>
                    <a:pt x="23" y="297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380"/>
            <p:cNvSpPr>
              <a:spLocks/>
            </p:cNvSpPr>
            <p:nvPr/>
          </p:nvSpPr>
          <p:spPr bwMode="auto">
            <a:xfrm>
              <a:off x="3281363" y="3486150"/>
              <a:ext cx="44450" cy="44450"/>
            </a:xfrm>
            <a:custGeom>
              <a:avLst/>
              <a:gdLst>
                <a:gd name="T0" fmla="*/ 39 w 304"/>
                <a:gd name="T1" fmla="*/ 0 h 301"/>
                <a:gd name="T2" fmla="*/ 266 w 304"/>
                <a:gd name="T3" fmla="*/ 0 h 301"/>
                <a:gd name="T4" fmla="*/ 281 w 304"/>
                <a:gd name="T5" fmla="*/ 3 h 301"/>
                <a:gd name="T6" fmla="*/ 292 w 304"/>
                <a:gd name="T7" fmla="*/ 11 h 301"/>
                <a:gd name="T8" fmla="*/ 300 w 304"/>
                <a:gd name="T9" fmla="*/ 23 h 301"/>
                <a:gd name="T10" fmla="*/ 304 w 304"/>
                <a:gd name="T11" fmla="*/ 37 h 301"/>
                <a:gd name="T12" fmla="*/ 304 w 304"/>
                <a:gd name="T13" fmla="*/ 263 h 301"/>
                <a:gd name="T14" fmla="*/ 300 w 304"/>
                <a:gd name="T15" fmla="*/ 278 h 301"/>
                <a:gd name="T16" fmla="*/ 292 w 304"/>
                <a:gd name="T17" fmla="*/ 290 h 301"/>
                <a:gd name="T18" fmla="*/ 281 w 304"/>
                <a:gd name="T19" fmla="*/ 297 h 301"/>
                <a:gd name="T20" fmla="*/ 266 w 304"/>
                <a:gd name="T21" fmla="*/ 301 h 301"/>
                <a:gd name="T22" fmla="*/ 39 w 304"/>
                <a:gd name="T23" fmla="*/ 301 h 301"/>
                <a:gd name="T24" fmla="*/ 24 w 304"/>
                <a:gd name="T25" fmla="*/ 297 h 301"/>
                <a:gd name="T26" fmla="*/ 12 w 304"/>
                <a:gd name="T27" fmla="*/ 290 h 301"/>
                <a:gd name="T28" fmla="*/ 3 w 304"/>
                <a:gd name="T29" fmla="*/ 278 h 301"/>
                <a:gd name="T30" fmla="*/ 0 w 304"/>
                <a:gd name="T31" fmla="*/ 263 h 301"/>
                <a:gd name="T32" fmla="*/ 0 w 304"/>
                <a:gd name="T33" fmla="*/ 37 h 301"/>
                <a:gd name="T34" fmla="*/ 3 w 304"/>
                <a:gd name="T35" fmla="*/ 23 h 301"/>
                <a:gd name="T36" fmla="*/ 12 w 304"/>
                <a:gd name="T37" fmla="*/ 11 h 301"/>
                <a:gd name="T38" fmla="*/ 24 w 304"/>
                <a:gd name="T39" fmla="*/ 3 h 301"/>
                <a:gd name="T40" fmla="*/ 39 w 304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1">
                  <a:moveTo>
                    <a:pt x="39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1"/>
                  </a:lnTo>
                  <a:lnTo>
                    <a:pt x="300" y="23"/>
                  </a:lnTo>
                  <a:lnTo>
                    <a:pt x="304" y="37"/>
                  </a:lnTo>
                  <a:lnTo>
                    <a:pt x="304" y="263"/>
                  </a:lnTo>
                  <a:lnTo>
                    <a:pt x="300" y="278"/>
                  </a:lnTo>
                  <a:lnTo>
                    <a:pt x="292" y="290"/>
                  </a:lnTo>
                  <a:lnTo>
                    <a:pt x="281" y="297"/>
                  </a:lnTo>
                  <a:lnTo>
                    <a:pt x="266" y="301"/>
                  </a:lnTo>
                  <a:lnTo>
                    <a:pt x="39" y="301"/>
                  </a:lnTo>
                  <a:lnTo>
                    <a:pt x="24" y="297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7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381"/>
            <p:cNvSpPr>
              <a:spLocks/>
            </p:cNvSpPr>
            <p:nvPr/>
          </p:nvSpPr>
          <p:spPr bwMode="auto">
            <a:xfrm>
              <a:off x="3205163" y="3562350"/>
              <a:ext cx="42863" cy="44450"/>
            </a:xfrm>
            <a:custGeom>
              <a:avLst/>
              <a:gdLst>
                <a:gd name="T0" fmla="*/ 38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1 w 304"/>
                <a:gd name="T9" fmla="*/ 23 h 302"/>
                <a:gd name="T10" fmla="*/ 304 w 304"/>
                <a:gd name="T11" fmla="*/ 38 h 302"/>
                <a:gd name="T12" fmla="*/ 304 w 304"/>
                <a:gd name="T13" fmla="*/ 263 h 302"/>
                <a:gd name="T14" fmla="*/ 301 w 304"/>
                <a:gd name="T15" fmla="*/ 278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8 w 304"/>
                <a:gd name="T23" fmla="*/ 302 h 302"/>
                <a:gd name="T24" fmla="*/ 23 w 304"/>
                <a:gd name="T25" fmla="*/ 299 h 302"/>
                <a:gd name="T26" fmla="*/ 12 w 304"/>
                <a:gd name="T27" fmla="*/ 290 h 302"/>
                <a:gd name="T28" fmla="*/ 3 w 304"/>
                <a:gd name="T29" fmla="*/ 278 h 302"/>
                <a:gd name="T30" fmla="*/ 0 w 304"/>
                <a:gd name="T31" fmla="*/ 263 h 302"/>
                <a:gd name="T32" fmla="*/ 0 w 304"/>
                <a:gd name="T33" fmla="*/ 38 h 302"/>
                <a:gd name="T34" fmla="*/ 3 w 304"/>
                <a:gd name="T35" fmla="*/ 23 h 302"/>
                <a:gd name="T36" fmla="*/ 12 w 304"/>
                <a:gd name="T37" fmla="*/ 12 h 302"/>
                <a:gd name="T38" fmla="*/ 23 w 304"/>
                <a:gd name="T39" fmla="*/ 3 h 302"/>
                <a:gd name="T40" fmla="*/ 38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1" y="23"/>
                  </a:lnTo>
                  <a:lnTo>
                    <a:pt x="304" y="38"/>
                  </a:lnTo>
                  <a:lnTo>
                    <a:pt x="304" y="263"/>
                  </a:lnTo>
                  <a:lnTo>
                    <a:pt x="301" y="278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8" y="302"/>
                  </a:lnTo>
                  <a:lnTo>
                    <a:pt x="23" y="299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382"/>
            <p:cNvSpPr>
              <a:spLocks/>
            </p:cNvSpPr>
            <p:nvPr/>
          </p:nvSpPr>
          <p:spPr bwMode="auto">
            <a:xfrm>
              <a:off x="3281363" y="3562350"/>
              <a:ext cx="44450" cy="44450"/>
            </a:xfrm>
            <a:custGeom>
              <a:avLst/>
              <a:gdLst>
                <a:gd name="T0" fmla="*/ 39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0 w 304"/>
                <a:gd name="T9" fmla="*/ 23 h 302"/>
                <a:gd name="T10" fmla="*/ 304 w 304"/>
                <a:gd name="T11" fmla="*/ 38 h 302"/>
                <a:gd name="T12" fmla="*/ 304 w 304"/>
                <a:gd name="T13" fmla="*/ 263 h 302"/>
                <a:gd name="T14" fmla="*/ 300 w 304"/>
                <a:gd name="T15" fmla="*/ 278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9 w 304"/>
                <a:gd name="T23" fmla="*/ 302 h 302"/>
                <a:gd name="T24" fmla="*/ 24 w 304"/>
                <a:gd name="T25" fmla="*/ 299 h 302"/>
                <a:gd name="T26" fmla="*/ 12 w 304"/>
                <a:gd name="T27" fmla="*/ 290 h 302"/>
                <a:gd name="T28" fmla="*/ 3 w 304"/>
                <a:gd name="T29" fmla="*/ 278 h 302"/>
                <a:gd name="T30" fmla="*/ 0 w 304"/>
                <a:gd name="T31" fmla="*/ 263 h 302"/>
                <a:gd name="T32" fmla="*/ 0 w 304"/>
                <a:gd name="T33" fmla="*/ 38 h 302"/>
                <a:gd name="T34" fmla="*/ 3 w 304"/>
                <a:gd name="T35" fmla="*/ 23 h 302"/>
                <a:gd name="T36" fmla="*/ 12 w 304"/>
                <a:gd name="T37" fmla="*/ 12 h 302"/>
                <a:gd name="T38" fmla="*/ 24 w 304"/>
                <a:gd name="T39" fmla="*/ 3 h 302"/>
                <a:gd name="T40" fmla="*/ 39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9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0" y="23"/>
                  </a:lnTo>
                  <a:lnTo>
                    <a:pt x="304" y="38"/>
                  </a:lnTo>
                  <a:lnTo>
                    <a:pt x="304" y="263"/>
                  </a:lnTo>
                  <a:lnTo>
                    <a:pt x="300" y="278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9" y="302"/>
                  </a:lnTo>
                  <a:lnTo>
                    <a:pt x="24" y="299"/>
                  </a:lnTo>
                  <a:lnTo>
                    <a:pt x="12" y="290"/>
                  </a:lnTo>
                  <a:lnTo>
                    <a:pt x="3" y="278"/>
                  </a:lnTo>
                  <a:lnTo>
                    <a:pt x="0" y="263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383"/>
            <p:cNvSpPr>
              <a:spLocks/>
            </p:cNvSpPr>
            <p:nvPr/>
          </p:nvSpPr>
          <p:spPr bwMode="auto">
            <a:xfrm>
              <a:off x="3128963" y="3276600"/>
              <a:ext cx="42863" cy="44450"/>
            </a:xfrm>
            <a:custGeom>
              <a:avLst/>
              <a:gdLst>
                <a:gd name="T0" fmla="*/ 38 w 304"/>
                <a:gd name="T1" fmla="*/ 0 h 302"/>
                <a:gd name="T2" fmla="*/ 265 w 304"/>
                <a:gd name="T3" fmla="*/ 0 h 302"/>
                <a:gd name="T4" fmla="*/ 280 w 304"/>
                <a:gd name="T5" fmla="*/ 3 h 302"/>
                <a:gd name="T6" fmla="*/ 293 w 304"/>
                <a:gd name="T7" fmla="*/ 12 h 302"/>
                <a:gd name="T8" fmla="*/ 301 w 304"/>
                <a:gd name="T9" fmla="*/ 24 h 302"/>
                <a:gd name="T10" fmla="*/ 304 w 304"/>
                <a:gd name="T11" fmla="*/ 39 h 302"/>
                <a:gd name="T12" fmla="*/ 304 w 304"/>
                <a:gd name="T13" fmla="*/ 264 h 302"/>
                <a:gd name="T14" fmla="*/ 301 w 304"/>
                <a:gd name="T15" fmla="*/ 279 h 302"/>
                <a:gd name="T16" fmla="*/ 293 w 304"/>
                <a:gd name="T17" fmla="*/ 290 h 302"/>
                <a:gd name="T18" fmla="*/ 280 w 304"/>
                <a:gd name="T19" fmla="*/ 299 h 302"/>
                <a:gd name="T20" fmla="*/ 265 w 304"/>
                <a:gd name="T21" fmla="*/ 302 h 302"/>
                <a:gd name="T22" fmla="*/ 38 w 304"/>
                <a:gd name="T23" fmla="*/ 302 h 302"/>
                <a:gd name="T24" fmla="*/ 24 w 304"/>
                <a:gd name="T25" fmla="*/ 299 h 302"/>
                <a:gd name="T26" fmla="*/ 12 w 304"/>
                <a:gd name="T27" fmla="*/ 290 h 302"/>
                <a:gd name="T28" fmla="*/ 4 w 304"/>
                <a:gd name="T29" fmla="*/ 279 h 302"/>
                <a:gd name="T30" fmla="*/ 0 w 304"/>
                <a:gd name="T31" fmla="*/ 264 h 302"/>
                <a:gd name="T32" fmla="*/ 0 w 304"/>
                <a:gd name="T33" fmla="*/ 39 h 302"/>
                <a:gd name="T34" fmla="*/ 4 w 304"/>
                <a:gd name="T35" fmla="*/ 24 h 302"/>
                <a:gd name="T36" fmla="*/ 12 w 304"/>
                <a:gd name="T37" fmla="*/ 12 h 302"/>
                <a:gd name="T38" fmla="*/ 24 w 304"/>
                <a:gd name="T39" fmla="*/ 3 h 302"/>
                <a:gd name="T40" fmla="*/ 38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8" y="0"/>
                  </a:moveTo>
                  <a:lnTo>
                    <a:pt x="265" y="0"/>
                  </a:lnTo>
                  <a:lnTo>
                    <a:pt x="280" y="3"/>
                  </a:lnTo>
                  <a:lnTo>
                    <a:pt x="293" y="12"/>
                  </a:lnTo>
                  <a:lnTo>
                    <a:pt x="301" y="24"/>
                  </a:lnTo>
                  <a:lnTo>
                    <a:pt x="304" y="39"/>
                  </a:lnTo>
                  <a:lnTo>
                    <a:pt x="304" y="264"/>
                  </a:lnTo>
                  <a:lnTo>
                    <a:pt x="301" y="279"/>
                  </a:lnTo>
                  <a:lnTo>
                    <a:pt x="293" y="290"/>
                  </a:lnTo>
                  <a:lnTo>
                    <a:pt x="280" y="299"/>
                  </a:lnTo>
                  <a:lnTo>
                    <a:pt x="265" y="302"/>
                  </a:lnTo>
                  <a:lnTo>
                    <a:pt x="38" y="302"/>
                  </a:lnTo>
                  <a:lnTo>
                    <a:pt x="24" y="299"/>
                  </a:lnTo>
                  <a:lnTo>
                    <a:pt x="12" y="290"/>
                  </a:lnTo>
                  <a:lnTo>
                    <a:pt x="4" y="279"/>
                  </a:lnTo>
                  <a:lnTo>
                    <a:pt x="0" y="264"/>
                  </a:lnTo>
                  <a:lnTo>
                    <a:pt x="0" y="39"/>
                  </a:lnTo>
                  <a:lnTo>
                    <a:pt x="4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384"/>
            <p:cNvSpPr>
              <a:spLocks/>
            </p:cNvSpPr>
            <p:nvPr/>
          </p:nvSpPr>
          <p:spPr bwMode="auto">
            <a:xfrm>
              <a:off x="3205163" y="3276600"/>
              <a:ext cx="42863" cy="44450"/>
            </a:xfrm>
            <a:custGeom>
              <a:avLst/>
              <a:gdLst>
                <a:gd name="T0" fmla="*/ 38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1 w 304"/>
                <a:gd name="T9" fmla="*/ 24 h 302"/>
                <a:gd name="T10" fmla="*/ 304 w 304"/>
                <a:gd name="T11" fmla="*/ 39 h 302"/>
                <a:gd name="T12" fmla="*/ 304 w 304"/>
                <a:gd name="T13" fmla="*/ 264 h 302"/>
                <a:gd name="T14" fmla="*/ 301 w 304"/>
                <a:gd name="T15" fmla="*/ 279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8 w 304"/>
                <a:gd name="T23" fmla="*/ 302 h 302"/>
                <a:gd name="T24" fmla="*/ 23 w 304"/>
                <a:gd name="T25" fmla="*/ 299 h 302"/>
                <a:gd name="T26" fmla="*/ 12 w 304"/>
                <a:gd name="T27" fmla="*/ 290 h 302"/>
                <a:gd name="T28" fmla="*/ 3 w 304"/>
                <a:gd name="T29" fmla="*/ 279 h 302"/>
                <a:gd name="T30" fmla="*/ 0 w 304"/>
                <a:gd name="T31" fmla="*/ 264 h 302"/>
                <a:gd name="T32" fmla="*/ 0 w 304"/>
                <a:gd name="T33" fmla="*/ 39 h 302"/>
                <a:gd name="T34" fmla="*/ 3 w 304"/>
                <a:gd name="T35" fmla="*/ 24 h 302"/>
                <a:gd name="T36" fmla="*/ 12 w 304"/>
                <a:gd name="T37" fmla="*/ 12 h 302"/>
                <a:gd name="T38" fmla="*/ 23 w 304"/>
                <a:gd name="T39" fmla="*/ 3 h 302"/>
                <a:gd name="T40" fmla="*/ 38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8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1" y="24"/>
                  </a:lnTo>
                  <a:lnTo>
                    <a:pt x="304" y="39"/>
                  </a:lnTo>
                  <a:lnTo>
                    <a:pt x="304" y="264"/>
                  </a:lnTo>
                  <a:lnTo>
                    <a:pt x="301" y="279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8" y="302"/>
                  </a:lnTo>
                  <a:lnTo>
                    <a:pt x="23" y="299"/>
                  </a:lnTo>
                  <a:lnTo>
                    <a:pt x="12" y="290"/>
                  </a:lnTo>
                  <a:lnTo>
                    <a:pt x="3" y="279"/>
                  </a:lnTo>
                  <a:lnTo>
                    <a:pt x="0" y="264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3" y="3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385"/>
            <p:cNvSpPr>
              <a:spLocks/>
            </p:cNvSpPr>
            <p:nvPr/>
          </p:nvSpPr>
          <p:spPr bwMode="auto">
            <a:xfrm>
              <a:off x="3128963" y="3352800"/>
              <a:ext cx="42863" cy="44450"/>
            </a:xfrm>
            <a:custGeom>
              <a:avLst/>
              <a:gdLst>
                <a:gd name="T0" fmla="*/ 38 w 304"/>
                <a:gd name="T1" fmla="*/ 0 h 301"/>
                <a:gd name="T2" fmla="*/ 265 w 304"/>
                <a:gd name="T3" fmla="*/ 0 h 301"/>
                <a:gd name="T4" fmla="*/ 280 w 304"/>
                <a:gd name="T5" fmla="*/ 4 h 301"/>
                <a:gd name="T6" fmla="*/ 293 w 304"/>
                <a:gd name="T7" fmla="*/ 11 h 301"/>
                <a:gd name="T8" fmla="*/ 301 w 304"/>
                <a:gd name="T9" fmla="*/ 23 h 301"/>
                <a:gd name="T10" fmla="*/ 304 w 304"/>
                <a:gd name="T11" fmla="*/ 38 h 301"/>
                <a:gd name="T12" fmla="*/ 304 w 304"/>
                <a:gd name="T13" fmla="*/ 264 h 301"/>
                <a:gd name="T14" fmla="*/ 301 w 304"/>
                <a:gd name="T15" fmla="*/ 278 h 301"/>
                <a:gd name="T16" fmla="*/ 293 w 304"/>
                <a:gd name="T17" fmla="*/ 290 h 301"/>
                <a:gd name="T18" fmla="*/ 280 w 304"/>
                <a:gd name="T19" fmla="*/ 298 h 301"/>
                <a:gd name="T20" fmla="*/ 265 w 304"/>
                <a:gd name="T21" fmla="*/ 301 h 301"/>
                <a:gd name="T22" fmla="*/ 38 w 304"/>
                <a:gd name="T23" fmla="*/ 301 h 301"/>
                <a:gd name="T24" fmla="*/ 24 w 304"/>
                <a:gd name="T25" fmla="*/ 298 h 301"/>
                <a:gd name="T26" fmla="*/ 12 w 304"/>
                <a:gd name="T27" fmla="*/ 290 h 301"/>
                <a:gd name="T28" fmla="*/ 4 w 304"/>
                <a:gd name="T29" fmla="*/ 278 h 301"/>
                <a:gd name="T30" fmla="*/ 0 w 304"/>
                <a:gd name="T31" fmla="*/ 264 h 301"/>
                <a:gd name="T32" fmla="*/ 0 w 304"/>
                <a:gd name="T33" fmla="*/ 38 h 301"/>
                <a:gd name="T34" fmla="*/ 4 w 304"/>
                <a:gd name="T35" fmla="*/ 23 h 301"/>
                <a:gd name="T36" fmla="*/ 12 w 304"/>
                <a:gd name="T37" fmla="*/ 11 h 301"/>
                <a:gd name="T38" fmla="*/ 24 w 304"/>
                <a:gd name="T39" fmla="*/ 4 h 301"/>
                <a:gd name="T40" fmla="*/ 38 w 304"/>
                <a:gd name="T41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1">
                  <a:moveTo>
                    <a:pt x="38" y="0"/>
                  </a:moveTo>
                  <a:lnTo>
                    <a:pt x="265" y="0"/>
                  </a:lnTo>
                  <a:lnTo>
                    <a:pt x="280" y="4"/>
                  </a:lnTo>
                  <a:lnTo>
                    <a:pt x="293" y="11"/>
                  </a:lnTo>
                  <a:lnTo>
                    <a:pt x="301" y="23"/>
                  </a:lnTo>
                  <a:lnTo>
                    <a:pt x="304" y="38"/>
                  </a:lnTo>
                  <a:lnTo>
                    <a:pt x="304" y="264"/>
                  </a:lnTo>
                  <a:lnTo>
                    <a:pt x="301" y="278"/>
                  </a:lnTo>
                  <a:lnTo>
                    <a:pt x="293" y="290"/>
                  </a:lnTo>
                  <a:lnTo>
                    <a:pt x="280" y="298"/>
                  </a:lnTo>
                  <a:lnTo>
                    <a:pt x="265" y="301"/>
                  </a:lnTo>
                  <a:lnTo>
                    <a:pt x="38" y="301"/>
                  </a:lnTo>
                  <a:lnTo>
                    <a:pt x="24" y="298"/>
                  </a:lnTo>
                  <a:lnTo>
                    <a:pt x="12" y="290"/>
                  </a:lnTo>
                  <a:lnTo>
                    <a:pt x="4" y="278"/>
                  </a:lnTo>
                  <a:lnTo>
                    <a:pt x="0" y="264"/>
                  </a:lnTo>
                  <a:lnTo>
                    <a:pt x="0" y="38"/>
                  </a:lnTo>
                  <a:lnTo>
                    <a:pt x="4" y="23"/>
                  </a:lnTo>
                  <a:lnTo>
                    <a:pt x="12" y="11"/>
                  </a:lnTo>
                  <a:lnTo>
                    <a:pt x="24" y="4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386"/>
            <p:cNvSpPr>
              <a:spLocks/>
            </p:cNvSpPr>
            <p:nvPr/>
          </p:nvSpPr>
          <p:spPr bwMode="auto">
            <a:xfrm>
              <a:off x="3281363" y="3276600"/>
              <a:ext cx="44450" cy="44450"/>
            </a:xfrm>
            <a:custGeom>
              <a:avLst/>
              <a:gdLst>
                <a:gd name="T0" fmla="*/ 39 w 304"/>
                <a:gd name="T1" fmla="*/ 0 h 302"/>
                <a:gd name="T2" fmla="*/ 266 w 304"/>
                <a:gd name="T3" fmla="*/ 0 h 302"/>
                <a:gd name="T4" fmla="*/ 281 w 304"/>
                <a:gd name="T5" fmla="*/ 3 h 302"/>
                <a:gd name="T6" fmla="*/ 292 w 304"/>
                <a:gd name="T7" fmla="*/ 12 h 302"/>
                <a:gd name="T8" fmla="*/ 300 w 304"/>
                <a:gd name="T9" fmla="*/ 24 h 302"/>
                <a:gd name="T10" fmla="*/ 304 w 304"/>
                <a:gd name="T11" fmla="*/ 39 h 302"/>
                <a:gd name="T12" fmla="*/ 304 w 304"/>
                <a:gd name="T13" fmla="*/ 264 h 302"/>
                <a:gd name="T14" fmla="*/ 300 w 304"/>
                <a:gd name="T15" fmla="*/ 279 h 302"/>
                <a:gd name="T16" fmla="*/ 292 w 304"/>
                <a:gd name="T17" fmla="*/ 290 h 302"/>
                <a:gd name="T18" fmla="*/ 281 w 304"/>
                <a:gd name="T19" fmla="*/ 299 h 302"/>
                <a:gd name="T20" fmla="*/ 266 w 304"/>
                <a:gd name="T21" fmla="*/ 302 h 302"/>
                <a:gd name="T22" fmla="*/ 39 w 304"/>
                <a:gd name="T23" fmla="*/ 302 h 302"/>
                <a:gd name="T24" fmla="*/ 24 w 304"/>
                <a:gd name="T25" fmla="*/ 299 h 302"/>
                <a:gd name="T26" fmla="*/ 12 w 304"/>
                <a:gd name="T27" fmla="*/ 290 h 302"/>
                <a:gd name="T28" fmla="*/ 3 w 304"/>
                <a:gd name="T29" fmla="*/ 279 h 302"/>
                <a:gd name="T30" fmla="*/ 0 w 304"/>
                <a:gd name="T31" fmla="*/ 264 h 302"/>
                <a:gd name="T32" fmla="*/ 0 w 304"/>
                <a:gd name="T33" fmla="*/ 39 h 302"/>
                <a:gd name="T34" fmla="*/ 3 w 304"/>
                <a:gd name="T35" fmla="*/ 24 h 302"/>
                <a:gd name="T36" fmla="*/ 12 w 304"/>
                <a:gd name="T37" fmla="*/ 12 h 302"/>
                <a:gd name="T38" fmla="*/ 24 w 304"/>
                <a:gd name="T39" fmla="*/ 3 h 302"/>
                <a:gd name="T40" fmla="*/ 39 w 304"/>
                <a:gd name="T41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4" h="302">
                  <a:moveTo>
                    <a:pt x="39" y="0"/>
                  </a:moveTo>
                  <a:lnTo>
                    <a:pt x="266" y="0"/>
                  </a:lnTo>
                  <a:lnTo>
                    <a:pt x="281" y="3"/>
                  </a:lnTo>
                  <a:lnTo>
                    <a:pt x="292" y="12"/>
                  </a:lnTo>
                  <a:lnTo>
                    <a:pt x="300" y="24"/>
                  </a:lnTo>
                  <a:lnTo>
                    <a:pt x="304" y="39"/>
                  </a:lnTo>
                  <a:lnTo>
                    <a:pt x="304" y="264"/>
                  </a:lnTo>
                  <a:lnTo>
                    <a:pt x="300" y="279"/>
                  </a:lnTo>
                  <a:lnTo>
                    <a:pt x="292" y="290"/>
                  </a:lnTo>
                  <a:lnTo>
                    <a:pt x="281" y="299"/>
                  </a:lnTo>
                  <a:lnTo>
                    <a:pt x="266" y="302"/>
                  </a:lnTo>
                  <a:lnTo>
                    <a:pt x="39" y="302"/>
                  </a:lnTo>
                  <a:lnTo>
                    <a:pt x="24" y="299"/>
                  </a:lnTo>
                  <a:lnTo>
                    <a:pt x="12" y="290"/>
                  </a:lnTo>
                  <a:lnTo>
                    <a:pt x="3" y="279"/>
                  </a:lnTo>
                  <a:lnTo>
                    <a:pt x="0" y="264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4" y="3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1" name="Group 496"/>
          <p:cNvGrpSpPr/>
          <p:nvPr/>
        </p:nvGrpSpPr>
        <p:grpSpPr>
          <a:xfrm rot="10800000" flipH="1">
            <a:off x="4447918" y="3228383"/>
            <a:ext cx="329932" cy="327754"/>
            <a:chOff x="9899650" y="3357563"/>
            <a:chExt cx="481013" cy="477838"/>
          </a:xfrm>
          <a:solidFill>
            <a:schemeClr val="bg1"/>
          </a:solidFill>
        </p:grpSpPr>
        <p:sp>
          <p:nvSpPr>
            <p:cNvPr id="92" name="Freeform 228"/>
            <p:cNvSpPr>
              <a:spLocks/>
            </p:cNvSpPr>
            <p:nvPr/>
          </p:nvSpPr>
          <p:spPr bwMode="auto">
            <a:xfrm>
              <a:off x="9899650" y="3357563"/>
              <a:ext cx="481013" cy="287338"/>
            </a:xfrm>
            <a:custGeom>
              <a:avLst/>
              <a:gdLst>
                <a:gd name="T0" fmla="*/ 3180 w 3331"/>
                <a:gd name="T1" fmla="*/ 0 h 1992"/>
                <a:gd name="T2" fmla="*/ 3238 w 3331"/>
                <a:gd name="T3" fmla="*/ 12 h 1992"/>
                <a:gd name="T4" fmla="*/ 3286 w 3331"/>
                <a:gd name="T5" fmla="*/ 44 h 1992"/>
                <a:gd name="T6" fmla="*/ 3320 w 3331"/>
                <a:gd name="T7" fmla="*/ 92 h 1992"/>
                <a:gd name="T8" fmla="*/ 3331 w 3331"/>
                <a:gd name="T9" fmla="*/ 150 h 1992"/>
                <a:gd name="T10" fmla="*/ 3052 w 3331"/>
                <a:gd name="T11" fmla="*/ 859 h 1992"/>
                <a:gd name="T12" fmla="*/ 3028 w 3331"/>
                <a:gd name="T13" fmla="*/ 301 h 1992"/>
                <a:gd name="T14" fmla="*/ 2310 w 3331"/>
                <a:gd name="T15" fmla="*/ 752 h 1992"/>
                <a:gd name="T16" fmla="*/ 2594 w 3331"/>
                <a:gd name="T17" fmla="*/ 755 h 1992"/>
                <a:gd name="T18" fmla="*/ 2628 w 3331"/>
                <a:gd name="T19" fmla="*/ 774 h 1992"/>
                <a:gd name="T20" fmla="*/ 2647 w 3331"/>
                <a:gd name="T21" fmla="*/ 807 h 1992"/>
                <a:gd name="T22" fmla="*/ 2647 w 3331"/>
                <a:gd name="T23" fmla="*/ 847 h 1992"/>
                <a:gd name="T24" fmla="*/ 2628 w 3331"/>
                <a:gd name="T25" fmla="*/ 880 h 1992"/>
                <a:gd name="T26" fmla="*/ 2594 w 3331"/>
                <a:gd name="T27" fmla="*/ 900 h 1992"/>
                <a:gd name="T28" fmla="*/ 1893 w 3331"/>
                <a:gd name="T29" fmla="*/ 903 h 1992"/>
                <a:gd name="T30" fmla="*/ 1854 w 3331"/>
                <a:gd name="T31" fmla="*/ 893 h 1992"/>
                <a:gd name="T32" fmla="*/ 1827 w 3331"/>
                <a:gd name="T33" fmla="*/ 866 h 1992"/>
                <a:gd name="T34" fmla="*/ 1817 w 3331"/>
                <a:gd name="T35" fmla="*/ 827 h 1992"/>
                <a:gd name="T36" fmla="*/ 1827 w 3331"/>
                <a:gd name="T37" fmla="*/ 790 h 1992"/>
                <a:gd name="T38" fmla="*/ 1854 w 3331"/>
                <a:gd name="T39" fmla="*/ 763 h 1992"/>
                <a:gd name="T40" fmla="*/ 1893 w 3331"/>
                <a:gd name="T41" fmla="*/ 752 h 1992"/>
                <a:gd name="T42" fmla="*/ 2158 w 3331"/>
                <a:gd name="T43" fmla="*/ 301 h 1992"/>
                <a:gd name="T44" fmla="*/ 1438 w 3331"/>
                <a:gd name="T45" fmla="*/ 978 h 1992"/>
                <a:gd name="T46" fmla="*/ 1428 w 3331"/>
                <a:gd name="T47" fmla="*/ 1015 h 1992"/>
                <a:gd name="T48" fmla="*/ 1401 w 3331"/>
                <a:gd name="T49" fmla="*/ 1042 h 1992"/>
                <a:gd name="T50" fmla="*/ 1363 w 3331"/>
                <a:gd name="T51" fmla="*/ 1053 h 1992"/>
                <a:gd name="T52" fmla="*/ 1324 w 3331"/>
                <a:gd name="T53" fmla="*/ 1042 h 1992"/>
                <a:gd name="T54" fmla="*/ 1297 w 3331"/>
                <a:gd name="T55" fmla="*/ 1015 h 1992"/>
                <a:gd name="T56" fmla="*/ 1288 w 3331"/>
                <a:gd name="T57" fmla="*/ 978 h 1992"/>
                <a:gd name="T58" fmla="*/ 304 w 3331"/>
                <a:gd name="T59" fmla="*/ 301 h 1992"/>
                <a:gd name="T60" fmla="*/ 909 w 3331"/>
                <a:gd name="T61" fmla="*/ 752 h 1992"/>
                <a:gd name="T62" fmla="*/ 946 w 3331"/>
                <a:gd name="T63" fmla="*/ 763 h 1992"/>
                <a:gd name="T64" fmla="*/ 974 w 3331"/>
                <a:gd name="T65" fmla="*/ 790 h 1992"/>
                <a:gd name="T66" fmla="*/ 984 w 3331"/>
                <a:gd name="T67" fmla="*/ 827 h 1992"/>
                <a:gd name="T68" fmla="*/ 1288 w 3331"/>
                <a:gd name="T69" fmla="*/ 1279 h 1992"/>
                <a:gd name="T70" fmla="*/ 1325 w 3331"/>
                <a:gd name="T71" fmla="*/ 1289 h 1992"/>
                <a:gd name="T72" fmla="*/ 1353 w 3331"/>
                <a:gd name="T73" fmla="*/ 1316 h 1992"/>
                <a:gd name="T74" fmla="*/ 1363 w 3331"/>
                <a:gd name="T75" fmla="*/ 1354 h 1992"/>
                <a:gd name="T76" fmla="*/ 1353 w 3331"/>
                <a:gd name="T77" fmla="*/ 1392 h 1992"/>
                <a:gd name="T78" fmla="*/ 1325 w 3331"/>
                <a:gd name="T79" fmla="*/ 1419 h 1992"/>
                <a:gd name="T80" fmla="*/ 1288 w 3331"/>
                <a:gd name="T81" fmla="*/ 1429 h 1992"/>
                <a:gd name="T82" fmla="*/ 889 w 3331"/>
                <a:gd name="T83" fmla="*/ 1426 h 1992"/>
                <a:gd name="T84" fmla="*/ 855 w 3331"/>
                <a:gd name="T85" fmla="*/ 1407 h 1992"/>
                <a:gd name="T86" fmla="*/ 835 w 3331"/>
                <a:gd name="T87" fmla="*/ 1374 h 1992"/>
                <a:gd name="T88" fmla="*/ 833 w 3331"/>
                <a:gd name="T89" fmla="*/ 903 h 1992"/>
                <a:gd name="T90" fmla="*/ 304 w 3331"/>
                <a:gd name="T91" fmla="*/ 1730 h 1992"/>
                <a:gd name="T92" fmla="*/ 777 w 3331"/>
                <a:gd name="T93" fmla="*/ 1733 h 1992"/>
                <a:gd name="T94" fmla="*/ 810 w 3331"/>
                <a:gd name="T95" fmla="*/ 1752 h 1992"/>
                <a:gd name="T96" fmla="*/ 830 w 3331"/>
                <a:gd name="T97" fmla="*/ 1785 h 1992"/>
                <a:gd name="T98" fmla="*/ 830 w 3331"/>
                <a:gd name="T99" fmla="*/ 1825 h 1992"/>
                <a:gd name="T100" fmla="*/ 810 w 3331"/>
                <a:gd name="T101" fmla="*/ 1858 h 1992"/>
                <a:gd name="T102" fmla="*/ 778 w 3331"/>
                <a:gd name="T103" fmla="*/ 1878 h 1992"/>
                <a:gd name="T104" fmla="*/ 304 w 3331"/>
                <a:gd name="T105" fmla="*/ 1881 h 1992"/>
                <a:gd name="T106" fmla="*/ 141 w 3331"/>
                <a:gd name="T107" fmla="*/ 1956 h 1992"/>
                <a:gd name="T108" fmla="*/ 68 w 3331"/>
                <a:gd name="T109" fmla="*/ 1965 h 1992"/>
                <a:gd name="T110" fmla="*/ 0 w 3331"/>
                <a:gd name="T111" fmla="*/ 1992 h 1992"/>
                <a:gd name="T112" fmla="*/ 3 w 3331"/>
                <a:gd name="T113" fmla="*/ 120 h 1992"/>
                <a:gd name="T114" fmla="*/ 26 w 3331"/>
                <a:gd name="T115" fmla="*/ 67 h 1992"/>
                <a:gd name="T116" fmla="*/ 67 w 3331"/>
                <a:gd name="T117" fmla="*/ 26 h 1992"/>
                <a:gd name="T118" fmla="*/ 121 w 3331"/>
                <a:gd name="T119" fmla="*/ 3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31" h="1992">
                  <a:moveTo>
                    <a:pt x="152" y="0"/>
                  </a:moveTo>
                  <a:lnTo>
                    <a:pt x="3180" y="0"/>
                  </a:lnTo>
                  <a:lnTo>
                    <a:pt x="3210" y="3"/>
                  </a:lnTo>
                  <a:lnTo>
                    <a:pt x="3238" y="12"/>
                  </a:lnTo>
                  <a:lnTo>
                    <a:pt x="3264" y="26"/>
                  </a:lnTo>
                  <a:lnTo>
                    <a:pt x="3286" y="44"/>
                  </a:lnTo>
                  <a:lnTo>
                    <a:pt x="3305" y="67"/>
                  </a:lnTo>
                  <a:lnTo>
                    <a:pt x="3320" y="92"/>
                  </a:lnTo>
                  <a:lnTo>
                    <a:pt x="3328" y="120"/>
                  </a:lnTo>
                  <a:lnTo>
                    <a:pt x="3331" y="150"/>
                  </a:lnTo>
                  <a:lnTo>
                    <a:pt x="3331" y="1045"/>
                  </a:lnTo>
                  <a:lnTo>
                    <a:pt x="3052" y="859"/>
                  </a:lnTo>
                  <a:lnTo>
                    <a:pt x="3028" y="846"/>
                  </a:lnTo>
                  <a:lnTo>
                    <a:pt x="3028" y="301"/>
                  </a:lnTo>
                  <a:lnTo>
                    <a:pt x="2310" y="301"/>
                  </a:lnTo>
                  <a:lnTo>
                    <a:pt x="2310" y="752"/>
                  </a:lnTo>
                  <a:lnTo>
                    <a:pt x="2574" y="752"/>
                  </a:lnTo>
                  <a:lnTo>
                    <a:pt x="2594" y="755"/>
                  </a:lnTo>
                  <a:lnTo>
                    <a:pt x="2612" y="763"/>
                  </a:lnTo>
                  <a:lnTo>
                    <a:pt x="2628" y="774"/>
                  </a:lnTo>
                  <a:lnTo>
                    <a:pt x="2639" y="790"/>
                  </a:lnTo>
                  <a:lnTo>
                    <a:pt x="2647" y="807"/>
                  </a:lnTo>
                  <a:lnTo>
                    <a:pt x="2650" y="827"/>
                  </a:lnTo>
                  <a:lnTo>
                    <a:pt x="2647" y="847"/>
                  </a:lnTo>
                  <a:lnTo>
                    <a:pt x="2639" y="866"/>
                  </a:lnTo>
                  <a:lnTo>
                    <a:pt x="2628" y="880"/>
                  </a:lnTo>
                  <a:lnTo>
                    <a:pt x="2612" y="893"/>
                  </a:lnTo>
                  <a:lnTo>
                    <a:pt x="2594" y="900"/>
                  </a:lnTo>
                  <a:lnTo>
                    <a:pt x="2574" y="903"/>
                  </a:lnTo>
                  <a:lnTo>
                    <a:pt x="1893" y="903"/>
                  </a:lnTo>
                  <a:lnTo>
                    <a:pt x="1873" y="900"/>
                  </a:lnTo>
                  <a:lnTo>
                    <a:pt x="1854" y="893"/>
                  </a:lnTo>
                  <a:lnTo>
                    <a:pt x="1839" y="880"/>
                  </a:lnTo>
                  <a:lnTo>
                    <a:pt x="1827" y="866"/>
                  </a:lnTo>
                  <a:lnTo>
                    <a:pt x="1820" y="847"/>
                  </a:lnTo>
                  <a:lnTo>
                    <a:pt x="1817" y="827"/>
                  </a:lnTo>
                  <a:lnTo>
                    <a:pt x="1820" y="807"/>
                  </a:lnTo>
                  <a:lnTo>
                    <a:pt x="1827" y="790"/>
                  </a:lnTo>
                  <a:lnTo>
                    <a:pt x="1839" y="774"/>
                  </a:lnTo>
                  <a:lnTo>
                    <a:pt x="1854" y="763"/>
                  </a:lnTo>
                  <a:lnTo>
                    <a:pt x="1873" y="755"/>
                  </a:lnTo>
                  <a:lnTo>
                    <a:pt x="1893" y="752"/>
                  </a:lnTo>
                  <a:lnTo>
                    <a:pt x="2158" y="752"/>
                  </a:lnTo>
                  <a:lnTo>
                    <a:pt x="2158" y="301"/>
                  </a:lnTo>
                  <a:lnTo>
                    <a:pt x="1438" y="301"/>
                  </a:lnTo>
                  <a:lnTo>
                    <a:pt x="1438" y="978"/>
                  </a:lnTo>
                  <a:lnTo>
                    <a:pt x="1435" y="998"/>
                  </a:lnTo>
                  <a:lnTo>
                    <a:pt x="1428" y="1015"/>
                  </a:lnTo>
                  <a:lnTo>
                    <a:pt x="1416" y="1031"/>
                  </a:lnTo>
                  <a:lnTo>
                    <a:pt x="1401" y="1042"/>
                  </a:lnTo>
                  <a:lnTo>
                    <a:pt x="1383" y="1051"/>
                  </a:lnTo>
                  <a:lnTo>
                    <a:pt x="1363" y="1053"/>
                  </a:lnTo>
                  <a:lnTo>
                    <a:pt x="1343" y="1051"/>
                  </a:lnTo>
                  <a:lnTo>
                    <a:pt x="1324" y="1042"/>
                  </a:lnTo>
                  <a:lnTo>
                    <a:pt x="1310" y="1031"/>
                  </a:lnTo>
                  <a:lnTo>
                    <a:pt x="1297" y="1015"/>
                  </a:lnTo>
                  <a:lnTo>
                    <a:pt x="1290" y="998"/>
                  </a:lnTo>
                  <a:lnTo>
                    <a:pt x="1288" y="978"/>
                  </a:lnTo>
                  <a:lnTo>
                    <a:pt x="1288" y="301"/>
                  </a:lnTo>
                  <a:lnTo>
                    <a:pt x="304" y="301"/>
                  </a:lnTo>
                  <a:lnTo>
                    <a:pt x="304" y="752"/>
                  </a:lnTo>
                  <a:lnTo>
                    <a:pt x="909" y="752"/>
                  </a:lnTo>
                  <a:lnTo>
                    <a:pt x="929" y="755"/>
                  </a:lnTo>
                  <a:lnTo>
                    <a:pt x="946" y="763"/>
                  </a:lnTo>
                  <a:lnTo>
                    <a:pt x="962" y="774"/>
                  </a:lnTo>
                  <a:lnTo>
                    <a:pt x="974" y="790"/>
                  </a:lnTo>
                  <a:lnTo>
                    <a:pt x="982" y="807"/>
                  </a:lnTo>
                  <a:lnTo>
                    <a:pt x="984" y="827"/>
                  </a:lnTo>
                  <a:lnTo>
                    <a:pt x="984" y="1279"/>
                  </a:lnTo>
                  <a:lnTo>
                    <a:pt x="1288" y="1279"/>
                  </a:lnTo>
                  <a:lnTo>
                    <a:pt x="1308" y="1282"/>
                  </a:lnTo>
                  <a:lnTo>
                    <a:pt x="1325" y="1289"/>
                  </a:lnTo>
                  <a:lnTo>
                    <a:pt x="1341" y="1300"/>
                  </a:lnTo>
                  <a:lnTo>
                    <a:pt x="1353" y="1316"/>
                  </a:lnTo>
                  <a:lnTo>
                    <a:pt x="1360" y="1334"/>
                  </a:lnTo>
                  <a:lnTo>
                    <a:pt x="1363" y="1354"/>
                  </a:lnTo>
                  <a:lnTo>
                    <a:pt x="1360" y="1374"/>
                  </a:lnTo>
                  <a:lnTo>
                    <a:pt x="1353" y="1392"/>
                  </a:lnTo>
                  <a:lnTo>
                    <a:pt x="1341" y="1407"/>
                  </a:lnTo>
                  <a:lnTo>
                    <a:pt x="1325" y="1419"/>
                  </a:lnTo>
                  <a:lnTo>
                    <a:pt x="1308" y="1426"/>
                  </a:lnTo>
                  <a:lnTo>
                    <a:pt x="1288" y="1429"/>
                  </a:lnTo>
                  <a:lnTo>
                    <a:pt x="909" y="1429"/>
                  </a:lnTo>
                  <a:lnTo>
                    <a:pt x="889" y="1426"/>
                  </a:lnTo>
                  <a:lnTo>
                    <a:pt x="870" y="1419"/>
                  </a:lnTo>
                  <a:lnTo>
                    <a:pt x="855" y="1407"/>
                  </a:lnTo>
                  <a:lnTo>
                    <a:pt x="843" y="1392"/>
                  </a:lnTo>
                  <a:lnTo>
                    <a:pt x="835" y="1374"/>
                  </a:lnTo>
                  <a:lnTo>
                    <a:pt x="833" y="1354"/>
                  </a:lnTo>
                  <a:lnTo>
                    <a:pt x="833" y="903"/>
                  </a:lnTo>
                  <a:lnTo>
                    <a:pt x="304" y="903"/>
                  </a:lnTo>
                  <a:lnTo>
                    <a:pt x="304" y="1730"/>
                  </a:lnTo>
                  <a:lnTo>
                    <a:pt x="757" y="1730"/>
                  </a:lnTo>
                  <a:lnTo>
                    <a:pt x="777" y="1733"/>
                  </a:lnTo>
                  <a:lnTo>
                    <a:pt x="796" y="1740"/>
                  </a:lnTo>
                  <a:lnTo>
                    <a:pt x="810" y="1752"/>
                  </a:lnTo>
                  <a:lnTo>
                    <a:pt x="823" y="1767"/>
                  </a:lnTo>
                  <a:lnTo>
                    <a:pt x="830" y="1785"/>
                  </a:lnTo>
                  <a:lnTo>
                    <a:pt x="833" y="1805"/>
                  </a:lnTo>
                  <a:lnTo>
                    <a:pt x="830" y="1825"/>
                  </a:lnTo>
                  <a:lnTo>
                    <a:pt x="823" y="1843"/>
                  </a:lnTo>
                  <a:lnTo>
                    <a:pt x="810" y="1858"/>
                  </a:lnTo>
                  <a:lnTo>
                    <a:pt x="796" y="1870"/>
                  </a:lnTo>
                  <a:lnTo>
                    <a:pt x="778" y="1878"/>
                  </a:lnTo>
                  <a:lnTo>
                    <a:pt x="757" y="1881"/>
                  </a:lnTo>
                  <a:lnTo>
                    <a:pt x="304" y="1881"/>
                  </a:lnTo>
                  <a:lnTo>
                    <a:pt x="304" y="1956"/>
                  </a:lnTo>
                  <a:lnTo>
                    <a:pt x="141" y="1956"/>
                  </a:lnTo>
                  <a:lnTo>
                    <a:pt x="104" y="1958"/>
                  </a:lnTo>
                  <a:lnTo>
                    <a:pt x="68" y="1965"/>
                  </a:lnTo>
                  <a:lnTo>
                    <a:pt x="33" y="1976"/>
                  </a:lnTo>
                  <a:lnTo>
                    <a:pt x="0" y="1992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7"/>
                  </a:lnTo>
                  <a:lnTo>
                    <a:pt x="45" y="44"/>
                  </a:lnTo>
                  <a:lnTo>
                    <a:pt x="67" y="26"/>
                  </a:lnTo>
                  <a:lnTo>
                    <a:pt x="93" y="12"/>
                  </a:lnTo>
                  <a:lnTo>
                    <a:pt x="121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aseline="-25000" dirty="0"/>
            </a:p>
          </p:txBody>
        </p:sp>
        <p:sp>
          <p:nvSpPr>
            <p:cNvPr id="93" name="Freeform 229"/>
            <p:cNvSpPr>
              <a:spLocks/>
            </p:cNvSpPr>
            <p:nvPr/>
          </p:nvSpPr>
          <p:spPr bwMode="auto">
            <a:xfrm>
              <a:off x="9899650" y="3576638"/>
              <a:ext cx="481013" cy="258763"/>
            </a:xfrm>
            <a:custGeom>
              <a:avLst/>
              <a:gdLst>
                <a:gd name="T0" fmla="*/ 3331 w 3331"/>
                <a:gd name="T1" fmla="*/ 1645 h 1795"/>
                <a:gd name="T2" fmla="*/ 3320 w 3331"/>
                <a:gd name="T3" fmla="*/ 1703 h 1795"/>
                <a:gd name="T4" fmla="*/ 3287 w 3331"/>
                <a:gd name="T5" fmla="*/ 1751 h 1795"/>
                <a:gd name="T6" fmla="*/ 3239 w 3331"/>
                <a:gd name="T7" fmla="*/ 1783 h 1795"/>
                <a:gd name="T8" fmla="*/ 3180 w 3331"/>
                <a:gd name="T9" fmla="*/ 1795 h 1795"/>
                <a:gd name="T10" fmla="*/ 121 w 3331"/>
                <a:gd name="T11" fmla="*/ 1791 h 1795"/>
                <a:gd name="T12" fmla="*/ 67 w 3331"/>
                <a:gd name="T13" fmla="*/ 1770 h 1795"/>
                <a:gd name="T14" fmla="*/ 26 w 3331"/>
                <a:gd name="T15" fmla="*/ 1729 h 1795"/>
                <a:gd name="T16" fmla="*/ 3 w 3331"/>
                <a:gd name="T17" fmla="*/ 1675 h 1795"/>
                <a:gd name="T18" fmla="*/ 0 w 3331"/>
                <a:gd name="T19" fmla="*/ 1006 h 1795"/>
                <a:gd name="T20" fmla="*/ 68 w 3331"/>
                <a:gd name="T21" fmla="*/ 1033 h 1795"/>
                <a:gd name="T22" fmla="*/ 141 w 3331"/>
                <a:gd name="T23" fmla="*/ 1043 h 1795"/>
                <a:gd name="T24" fmla="*/ 304 w 3331"/>
                <a:gd name="T25" fmla="*/ 1494 h 1795"/>
                <a:gd name="T26" fmla="*/ 1666 w 3331"/>
                <a:gd name="T27" fmla="*/ 1268 h 1795"/>
                <a:gd name="T28" fmla="*/ 964 w 3331"/>
                <a:gd name="T29" fmla="*/ 1266 h 1795"/>
                <a:gd name="T30" fmla="*/ 931 w 3331"/>
                <a:gd name="T31" fmla="*/ 1247 h 1795"/>
                <a:gd name="T32" fmla="*/ 912 w 3331"/>
                <a:gd name="T33" fmla="*/ 1213 h 1795"/>
                <a:gd name="T34" fmla="*/ 912 w 3331"/>
                <a:gd name="T35" fmla="*/ 1174 h 1795"/>
                <a:gd name="T36" fmla="*/ 931 w 3331"/>
                <a:gd name="T37" fmla="*/ 1140 h 1795"/>
                <a:gd name="T38" fmla="*/ 964 w 3331"/>
                <a:gd name="T39" fmla="*/ 1121 h 1795"/>
                <a:gd name="T40" fmla="*/ 1666 w 3331"/>
                <a:gd name="T41" fmla="*/ 1119 h 1795"/>
                <a:gd name="T42" fmla="*/ 1669 w 3331"/>
                <a:gd name="T43" fmla="*/ 797 h 1795"/>
                <a:gd name="T44" fmla="*/ 1688 w 3331"/>
                <a:gd name="T45" fmla="*/ 764 h 1795"/>
                <a:gd name="T46" fmla="*/ 1721 w 3331"/>
                <a:gd name="T47" fmla="*/ 745 h 1795"/>
                <a:gd name="T48" fmla="*/ 2045 w 3331"/>
                <a:gd name="T49" fmla="*/ 742 h 1795"/>
                <a:gd name="T50" fmla="*/ 2082 w 3331"/>
                <a:gd name="T51" fmla="*/ 753 h 1795"/>
                <a:gd name="T52" fmla="*/ 2110 w 3331"/>
                <a:gd name="T53" fmla="*/ 780 h 1795"/>
                <a:gd name="T54" fmla="*/ 2120 w 3331"/>
                <a:gd name="T55" fmla="*/ 818 h 1795"/>
                <a:gd name="T56" fmla="*/ 2110 w 3331"/>
                <a:gd name="T57" fmla="*/ 855 h 1795"/>
                <a:gd name="T58" fmla="*/ 2082 w 3331"/>
                <a:gd name="T59" fmla="*/ 883 h 1795"/>
                <a:gd name="T60" fmla="*/ 2045 w 3331"/>
                <a:gd name="T61" fmla="*/ 893 h 1795"/>
                <a:gd name="T62" fmla="*/ 1817 w 3331"/>
                <a:gd name="T63" fmla="*/ 1494 h 1795"/>
                <a:gd name="T64" fmla="*/ 3029 w 3331"/>
                <a:gd name="T65" fmla="*/ 667 h 1795"/>
                <a:gd name="T66" fmla="*/ 2498 w 3331"/>
                <a:gd name="T67" fmla="*/ 1119 h 1795"/>
                <a:gd name="T68" fmla="*/ 2489 w 3331"/>
                <a:gd name="T69" fmla="*/ 1156 h 1795"/>
                <a:gd name="T70" fmla="*/ 2461 w 3331"/>
                <a:gd name="T71" fmla="*/ 1183 h 1795"/>
                <a:gd name="T72" fmla="*/ 2423 w 3331"/>
                <a:gd name="T73" fmla="*/ 1193 h 1795"/>
                <a:gd name="T74" fmla="*/ 2385 w 3331"/>
                <a:gd name="T75" fmla="*/ 1183 h 1795"/>
                <a:gd name="T76" fmla="*/ 2358 w 3331"/>
                <a:gd name="T77" fmla="*/ 1156 h 1795"/>
                <a:gd name="T78" fmla="*/ 2347 w 3331"/>
                <a:gd name="T79" fmla="*/ 1119 h 1795"/>
                <a:gd name="T80" fmla="*/ 2350 w 3331"/>
                <a:gd name="T81" fmla="*/ 196 h 1795"/>
                <a:gd name="T82" fmla="*/ 2369 w 3331"/>
                <a:gd name="T83" fmla="*/ 163 h 1795"/>
                <a:gd name="T84" fmla="*/ 2403 w 3331"/>
                <a:gd name="T85" fmla="*/ 143 h 1795"/>
                <a:gd name="T86" fmla="*/ 2443 w 3331"/>
                <a:gd name="T87" fmla="*/ 143 h 1795"/>
                <a:gd name="T88" fmla="*/ 2476 w 3331"/>
                <a:gd name="T89" fmla="*/ 163 h 1795"/>
                <a:gd name="T90" fmla="*/ 2496 w 3331"/>
                <a:gd name="T91" fmla="*/ 196 h 1795"/>
                <a:gd name="T92" fmla="*/ 2498 w 3331"/>
                <a:gd name="T93" fmla="*/ 516 h 1795"/>
                <a:gd name="T94" fmla="*/ 3029 w 3331"/>
                <a:gd name="T95" fmla="*/ 197 h 1795"/>
                <a:gd name="T96" fmla="*/ 3331 w 3331"/>
                <a:gd name="T97" fmla="*/ 0 h 1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31" h="1795">
                  <a:moveTo>
                    <a:pt x="3331" y="0"/>
                  </a:moveTo>
                  <a:lnTo>
                    <a:pt x="3331" y="1645"/>
                  </a:lnTo>
                  <a:lnTo>
                    <a:pt x="3328" y="1675"/>
                  </a:lnTo>
                  <a:lnTo>
                    <a:pt x="3320" y="1703"/>
                  </a:lnTo>
                  <a:lnTo>
                    <a:pt x="3305" y="1729"/>
                  </a:lnTo>
                  <a:lnTo>
                    <a:pt x="3287" y="1751"/>
                  </a:lnTo>
                  <a:lnTo>
                    <a:pt x="3264" y="1770"/>
                  </a:lnTo>
                  <a:lnTo>
                    <a:pt x="3239" y="1783"/>
                  </a:lnTo>
                  <a:lnTo>
                    <a:pt x="3210" y="1791"/>
                  </a:lnTo>
                  <a:lnTo>
                    <a:pt x="3180" y="1795"/>
                  </a:lnTo>
                  <a:lnTo>
                    <a:pt x="152" y="1795"/>
                  </a:lnTo>
                  <a:lnTo>
                    <a:pt x="121" y="1791"/>
                  </a:lnTo>
                  <a:lnTo>
                    <a:pt x="93" y="1783"/>
                  </a:lnTo>
                  <a:lnTo>
                    <a:pt x="67" y="1770"/>
                  </a:lnTo>
                  <a:lnTo>
                    <a:pt x="45" y="1751"/>
                  </a:lnTo>
                  <a:lnTo>
                    <a:pt x="26" y="1729"/>
                  </a:lnTo>
                  <a:lnTo>
                    <a:pt x="13" y="1703"/>
                  </a:lnTo>
                  <a:lnTo>
                    <a:pt x="3" y="1675"/>
                  </a:lnTo>
                  <a:lnTo>
                    <a:pt x="0" y="1645"/>
                  </a:lnTo>
                  <a:lnTo>
                    <a:pt x="0" y="1006"/>
                  </a:lnTo>
                  <a:lnTo>
                    <a:pt x="33" y="1022"/>
                  </a:lnTo>
                  <a:lnTo>
                    <a:pt x="68" y="1033"/>
                  </a:lnTo>
                  <a:lnTo>
                    <a:pt x="104" y="1041"/>
                  </a:lnTo>
                  <a:lnTo>
                    <a:pt x="141" y="1043"/>
                  </a:lnTo>
                  <a:lnTo>
                    <a:pt x="304" y="1043"/>
                  </a:lnTo>
                  <a:lnTo>
                    <a:pt x="304" y="1494"/>
                  </a:lnTo>
                  <a:lnTo>
                    <a:pt x="1666" y="1494"/>
                  </a:lnTo>
                  <a:lnTo>
                    <a:pt x="1666" y="1268"/>
                  </a:lnTo>
                  <a:lnTo>
                    <a:pt x="984" y="1268"/>
                  </a:lnTo>
                  <a:lnTo>
                    <a:pt x="964" y="1266"/>
                  </a:lnTo>
                  <a:lnTo>
                    <a:pt x="946" y="1258"/>
                  </a:lnTo>
                  <a:lnTo>
                    <a:pt x="931" y="1247"/>
                  </a:lnTo>
                  <a:lnTo>
                    <a:pt x="919" y="1231"/>
                  </a:lnTo>
                  <a:lnTo>
                    <a:pt x="912" y="1213"/>
                  </a:lnTo>
                  <a:lnTo>
                    <a:pt x="909" y="1193"/>
                  </a:lnTo>
                  <a:lnTo>
                    <a:pt x="912" y="1174"/>
                  </a:lnTo>
                  <a:lnTo>
                    <a:pt x="919" y="1156"/>
                  </a:lnTo>
                  <a:lnTo>
                    <a:pt x="931" y="1140"/>
                  </a:lnTo>
                  <a:lnTo>
                    <a:pt x="946" y="1129"/>
                  </a:lnTo>
                  <a:lnTo>
                    <a:pt x="964" y="1121"/>
                  </a:lnTo>
                  <a:lnTo>
                    <a:pt x="984" y="1119"/>
                  </a:lnTo>
                  <a:lnTo>
                    <a:pt x="1666" y="1119"/>
                  </a:lnTo>
                  <a:lnTo>
                    <a:pt x="1666" y="818"/>
                  </a:lnTo>
                  <a:lnTo>
                    <a:pt x="1669" y="797"/>
                  </a:lnTo>
                  <a:lnTo>
                    <a:pt x="1676" y="780"/>
                  </a:lnTo>
                  <a:lnTo>
                    <a:pt x="1688" y="764"/>
                  </a:lnTo>
                  <a:lnTo>
                    <a:pt x="1703" y="753"/>
                  </a:lnTo>
                  <a:lnTo>
                    <a:pt x="1721" y="745"/>
                  </a:lnTo>
                  <a:lnTo>
                    <a:pt x="1742" y="742"/>
                  </a:lnTo>
                  <a:lnTo>
                    <a:pt x="2045" y="742"/>
                  </a:lnTo>
                  <a:lnTo>
                    <a:pt x="2065" y="745"/>
                  </a:lnTo>
                  <a:lnTo>
                    <a:pt x="2082" y="753"/>
                  </a:lnTo>
                  <a:lnTo>
                    <a:pt x="2098" y="764"/>
                  </a:lnTo>
                  <a:lnTo>
                    <a:pt x="2110" y="780"/>
                  </a:lnTo>
                  <a:lnTo>
                    <a:pt x="2117" y="797"/>
                  </a:lnTo>
                  <a:lnTo>
                    <a:pt x="2120" y="818"/>
                  </a:lnTo>
                  <a:lnTo>
                    <a:pt x="2117" y="838"/>
                  </a:lnTo>
                  <a:lnTo>
                    <a:pt x="2110" y="855"/>
                  </a:lnTo>
                  <a:lnTo>
                    <a:pt x="2098" y="871"/>
                  </a:lnTo>
                  <a:lnTo>
                    <a:pt x="2082" y="883"/>
                  </a:lnTo>
                  <a:lnTo>
                    <a:pt x="2065" y="890"/>
                  </a:lnTo>
                  <a:lnTo>
                    <a:pt x="2045" y="893"/>
                  </a:lnTo>
                  <a:lnTo>
                    <a:pt x="1817" y="893"/>
                  </a:lnTo>
                  <a:lnTo>
                    <a:pt x="1817" y="1494"/>
                  </a:lnTo>
                  <a:lnTo>
                    <a:pt x="3029" y="1494"/>
                  </a:lnTo>
                  <a:lnTo>
                    <a:pt x="3029" y="667"/>
                  </a:lnTo>
                  <a:lnTo>
                    <a:pt x="2498" y="667"/>
                  </a:lnTo>
                  <a:lnTo>
                    <a:pt x="2498" y="1119"/>
                  </a:lnTo>
                  <a:lnTo>
                    <a:pt x="2496" y="1138"/>
                  </a:lnTo>
                  <a:lnTo>
                    <a:pt x="2489" y="1156"/>
                  </a:lnTo>
                  <a:lnTo>
                    <a:pt x="2476" y="1172"/>
                  </a:lnTo>
                  <a:lnTo>
                    <a:pt x="2461" y="1183"/>
                  </a:lnTo>
                  <a:lnTo>
                    <a:pt x="2443" y="1191"/>
                  </a:lnTo>
                  <a:lnTo>
                    <a:pt x="2423" y="1193"/>
                  </a:lnTo>
                  <a:lnTo>
                    <a:pt x="2403" y="1191"/>
                  </a:lnTo>
                  <a:lnTo>
                    <a:pt x="2385" y="1183"/>
                  </a:lnTo>
                  <a:lnTo>
                    <a:pt x="2369" y="1172"/>
                  </a:lnTo>
                  <a:lnTo>
                    <a:pt x="2358" y="1156"/>
                  </a:lnTo>
                  <a:lnTo>
                    <a:pt x="2350" y="1138"/>
                  </a:lnTo>
                  <a:lnTo>
                    <a:pt x="2347" y="1119"/>
                  </a:lnTo>
                  <a:lnTo>
                    <a:pt x="2347" y="216"/>
                  </a:lnTo>
                  <a:lnTo>
                    <a:pt x="2350" y="196"/>
                  </a:lnTo>
                  <a:lnTo>
                    <a:pt x="2358" y="178"/>
                  </a:lnTo>
                  <a:lnTo>
                    <a:pt x="2369" y="163"/>
                  </a:lnTo>
                  <a:lnTo>
                    <a:pt x="2385" y="151"/>
                  </a:lnTo>
                  <a:lnTo>
                    <a:pt x="2403" y="143"/>
                  </a:lnTo>
                  <a:lnTo>
                    <a:pt x="2423" y="141"/>
                  </a:lnTo>
                  <a:lnTo>
                    <a:pt x="2443" y="143"/>
                  </a:lnTo>
                  <a:lnTo>
                    <a:pt x="2461" y="151"/>
                  </a:lnTo>
                  <a:lnTo>
                    <a:pt x="2476" y="163"/>
                  </a:lnTo>
                  <a:lnTo>
                    <a:pt x="2488" y="178"/>
                  </a:lnTo>
                  <a:lnTo>
                    <a:pt x="2496" y="196"/>
                  </a:lnTo>
                  <a:lnTo>
                    <a:pt x="2498" y="216"/>
                  </a:lnTo>
                  <a:lnTo>
                    <a:pt x="2498" y="516"/>
                  </a:lnTo>
                  <a:lnTo>
                    <a:pt x="3029" y="516"/>
                  </a:lnTo>
                  <a:lnTo>
                    <a:pt x="3029" y="197"/>
                  </a:lnTo>
                  <a:lnTo>
                    <a:pt x="3052" y="185"/>
                  </a:lnTo>
                  <a:lnTo>
                    <a:pt x="33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230"/>
            <p:cNvSpPr>
              <a:spLocks/>
            </p:cNvSpPr>
            <p:nvPr/>
          </p:nvSpPr>
          <p:spPr bwMode="auto">
            <a:xfrm>
              <a:off x="9899650" y="3497263"/>
              <a:ext cx="481013" cy="207963"/>
            </a:xfrm>
            <a:custGeom>
              <a:avLst/>
              <a:gdLst>
                <a:gd name="T0" fmla="*/ 2933 w 3331"/>
                <a:gd name="T1" fmla="*/ 2 h 1442"/>
                <a:gd name="T2" fmla="*/ 2978 w 3331"/>
                <a:gd name="T3" fmla="*/ 19 h 1442"/>
                <a:gd name="T4" fmla="*/ 3298 w 3331"/>
                <a:gd name="T5" fmla="*/ 234 h 1442"/>
                <a:gd name="T6" fmla="*/ 3323 w 3331"/>
                <a:gd name="T7" fmla="*/ 270 h 1442"/>
                <a:gd name="T8" fmla="*/ 3331 w 3331"/>
                <a:gd name="T9" fmla="*/ 314 h 1442"/>
                <a:gd name="T10" fmla="*/ 3323 w 3331"/>
                <a:gd name="T11" fmla="*/ 357 h 1442"/>
                <a:gd name="T12" fmla="*/ 3298 w 3331"/>
                <a:gd name="T13" fmla="*/ 394 h 1442"/>
                <a:gd name="T14" fmla="*/ 2978 w 3331"/>
                <a:gd name="T15" fmla="*/ 608 h 1442"/>
                <a:gd name="T16" fmla="*/ 2937 w 3331"/>
                <a:gd name="T17" fmla="*/ 626 h 1442"/>
                <a:gd name="T18" fmla="*/ 2897 w 3331"/>
                <a:gd name="T19" fmla="*/ 626 h 1442"/>
                <a:gd name="T20" fmla="*/ 2861 w 3331"/>
                <a:gd name="T21" fmla="*/ 614 h 1442"/>
                <a:gd name="T22" fmla="*/ 2825 w 3331"/>
                <a:gd name="T23" fmla="*/ 582 h 1442"/>
                <a:gd name="T24" fmla="*/ 2804 w 3331"/>
                <a:gd name="T25" fmla="*/ 538 h 1442"/>
                <a:gd name="T26" fmla="*/ 2802 w 3331"/>
                <a:gd name="T27" fmla="*/ 464 h 1442"/>
                <a:gd name="T28" fmla="*/ 2054 w 3331"/>
                <a:gd name="T29" fmla="*/ 916 h 1442"/>
                <a:gd name="T30" fmla="*/ 2043 w 3331"/>
                <a:gd name="T31" fmla="*/ 974 h 1442"/>
                <a:gd name="T32" fmla="*/ 2010 w 3331"/>
                <a:gd name="T33" fmla="*/ 1022 h 1442"/>
                <a:gd name="T34" fmla="*/ 1962 w 3331"/>
                <a:gd name="T35" fmla="*/ 1054 h 1442"/>
                <a:gd name="T36" fmla="*/ 1903 w 3331"/>
                <a:gd name="T37" fmla="*/ 1065 h 1442"/>
                <a:gd name="T38" fmla="*/ 1449 w 3331"/>
                <a:gd name="T39" fmla="*/ 1291 h 1442"/>
                <a:gd name="T40" fmla="*/ 1437 w 3331"/>
                <a:gd name="T41" fmla="*/ 1349 h 1442"/>
                <a:gd name="T42" fmla="*/ 1405 w 3331"/>
                <a:gd name="T43" fmla="*/ 1397 h 1442"/>
                <a:gd name="T44" fmla="*/ 1357 w 3331"/>
                <a:gd name="T45" fmla="*/ 1429 h 1442"/>
                <a:gd name="T46" fmla="*/ 1297 w 3331"/>
                <a:gd name="T47" fmla="*/ 1442 h 1442"/>
                <a:gd name="T48" fmla="*/ 121 w 3331"/>
                <a:gd name="T49" fmla="*/ 1439 h 1442"/>
                <a:gd name="T50" fmla="*/ 67 w 3331"/>
                <a:gd name="T51" fmla="*/ 1416 h 1442"/>
                <a:gd name="T52" fmla="*/ 26 w 3331"/>
                <a:gd name="T53" fmla="*/ 1375 h 1442"/>
                <a:gd name="T54" fmla="*/ 3 w 3331"/>
                <a:gd name="T55" fmla="*/ 1321 h 1442"/>
                <a:gd name="T56" fmla="*/ 3 w 3331"/>
                <a:gd name="T57" fmla="*/ 1261 h 1442"/>
                <a:gd name="T58" fmla="*/ 26 w 3331"/>
                <a:gd name="T59" fmla="*/ 1207 h 1442"/>
                <a:gd name="T60" fmla="*/ 67 w 3331"/>
                <a:gd name="T61" fmla="*/ 1166 h 1442"/>
                <a:gd name="T62" fmla="*/ 121 w 3331"/>
                <a:gd name="T63" fmla="*/ 1143 h 1442"/>
                <a:gd name="T64" fmla="*/ 1146 w 3331"/>
                <a:gd name="T65" fmla="*/ 1140 h 1442"/>
                <a:gd name="T66" fmla="*/ 1150 w 3331"/>
                <a:gd name="T67" fmla="*/ 886 h 1442"/>
                <a:gd name="T68" fmla="*/ 1172 w 3331"/>
                <a:gd name="T69" fmla="*/ 831 h 1442"/>
                <a:gd name="T70" fmla="*/ 1212 w 3331"/>
                <a:gd name="T71" fmla="*/ 791 h 1442"/>
                <a:gd name="T72" fmla="*/ 1267 w 3331"/>
                <a:gd name="T73" fmla="*/ 768 h 1442"/>
                <a:gd name="T74" fmla="*/ 1752 w 3331"/>
                <a:gd name="T75" fmla="*/ 765 h 1442"/>
                <a:gd name="T76" fmla="*/ 1755 w 3331"/>
                <a:gd name="T77" fmla="*/ 283 h 1442"/>
                <a:gd name="T78" fmla="*/ 1778 w 3331"/>
                <a:gd name="T79" fmla="*/ 229 h 1442"/>
                <a:gd name="T80" fmla="*/ 1819 w 3331"/>
                <a:gd name="T81" fmla="*/ 189 h 1442"/>
                <a:gd name="T82" fmla="*/ 1873 w 3331"/>
                <a:gd name="T83" fmla="*/ 167 h 1442"/>
                <a:gd name="T84" fmla="*/ 2802 w 3331"/>
                <a:gd name="T85" fmla="*/ 164 h 1442"/>
                <a:gd name="T86" fmla="*/ 2804 w 3331"/>
                <a:gd name="T87" fmla="*/ 89 h 1442"/>
                <a:gd name="T88" fmla="*/ 2825 w 3331"/>
                <a:gd name="T89" fmla="*/ 45 h 1442"/>
                <a:gd name="T90" fmla="*/ 2861 w 3331"/>
                <a:gd name="T91" fmla="*/ 14 h 1442"/>
                <a:gd name="T92" fmla="*/ 2908 w 3331"/>
                <a:gd name="T93" fmla="*/ 0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31" h="1442">
                  <a:moveTo>
                    <a:pt x="2908" y="0"/>
                  </a:moveTo>
                  <a:lnTo>
                    <a:pt x="2933" y="2"/>
                  </a:lnTo>
                  <a:lnTo>
                    <a:pt x="2956" y="8"/>
                  </a:lnTo>
                  <a:lnTo>
                    <a:pt x="2978" y="19"/>
                  </a:lnTo>
                  <a:lnTo>
                    <a:pt x="3280" y="220"/>
                  </a:lnTo>
                  <a:lnTo>
                    <a:pt x="3298" y="234"/>
                  </a:lnTo>
                  <a:lnTo>
                    <a:pt x="3313" y="251"/>
                  </a:lnTo>
                  <a:lnTo>
                    <a:pt x="3323" y="270"/>
                  </a:lnTo>
                  <a:lnTo>
                    <a:pt x="3329" y="292"/>
                  </a:lnTo>
                  <a:lnTo>
                    <a:pt x="3331" y="314"/>
                  </a:lnTo>
                  <a:lnTo>
                    <a:pt x="3329" y="336"/>
                  </a:lnTo>
                  <a:lnTo>
                    <a:pt x="3323" y="357"/>
                  </a:lnTo>
                  <a:lnTo>
                    <a:pt x="3313" y="376"/>
                  </a:lnTo>
                  <a:lnTo>
                    <a:pt x="3298" y="394"/>
                  </a:lnTo>
                  <a:lnTo>
                    <a:pt x="3281" y="407"/>
                  </a:lnTo>
                  <a:lnTo>
                    <a:pt x="2978" y="608"/>
                  </a:lnTo>
                  <a:lnTo>
                    <a:pt x="2958" y="618"/>
                  </a:lnTo>
                  <a:lnTo>
                    <a:pt x="2937" y="626"/>
                  </a:lnTo>
                  <a:lnTo>
                    <a:pt x="2915" y="628"/>
                  </a:lnTo>
                  <a:lnTo>
                    <a:pt x="2897" y="626"/>
                  </a:lnTo>
                  <a:lnTo>
                    <a:pt x="2878" y="621"/>
                  </a:lnTo>
                  <a:lnTo>
                    <a:pt x="2861" y="614"/>
                  </a:lnTo>
                  <a:lnTo>
                    <a:pt x="2840" y="600"/>
                  </a:lnTo>
                  <a:lnTo>
                    <a:pt x="2825" y="582"/>
                  </a:lnTo>
                  <a:lnTo>
                    <a:pt x="2812" y="561"/>
                  </a:lnTo>
                  <a:lnTo>
                    <a:pt x="2804" y="538"/>
                  </a:lnTo>
                  <a:lnTo>
                    <a:pt x="2802" y="514"/>
                  </a:lnTo>
                  <a:lnTo>
                    <a:pt x="2802" y="464"/>
                  </a:lnTo>
                  <a:lnTo>
                    <a:pt x="2054" y="464"/>
                  </a:lnTo>
                  <a:lnTo>
                    <a:pt x="2054" y="916"/>
                  </a:lnTo>
                  <a:lnTo>
                    <a:pt x="2051" y="946"/>
                  </a:lnTo>
                  <a:lnTo>
                    <a:pt x="2043" y="974"/>
                  </a:lnTo>
                  <a:lnTo>
                    <a:pt x="2029" y="999"/>
                  </a:lnTo>
                  <a:lnTo>
                    <a:pt x="2010" y="1022"/>
                  </a:lnTo>
                  <a:lnTo>
                    <a:pt x="1988" y="1039"/>
                  </a:lnTo>
                  <a:lnTo>
                    <a:pt x="1962" y="1054"/>
                  </a:lnTo>
                  <a:lnTo>
                    <a:pt x="1934" y="1062"/>
                  </a:lnTo>
                  <a:lnTo>
                    <a:pt x="1903" y="1065"/>
                  </a:lnTo>
                  <a:lnTo>
                    <a:pt x="1449" y="1065"/>
                  </a:lnTo>
                  <a:lnTo>
                    <a:pt x="1449" y="1291"/>
                  </a:lnTo>
                  <a:lnTo>
                    <a:pt x="1446" y="1321"/>
                  </a:lnTo>
                  <a:lnTo>
                    <a:pt x="1437" y="1349"/>
                  </a:lnTo>
                  <a:lnTo>
                    <a:pt x="1423" y="1375"/>
                  </a:lnTo>
                  <a:lnTo>
                    <a:pt x="1405" y="1397"/>
                  </a:lnTo>
                  <a:lnTo>
                    <a:pt x="1382" y="1416"/>
                  </a:lnTo>
                  <a:lnTo>
                    <a:pt x="1357" y="1429"/>
                  </a:lnTo>
                  <a:lnTo>
                    <a:pt x="1328" y="1439"/>
                  </a:lnTo>
                  <a:lnTo>
                    <a:pt x="1297" y="1442"/>
                  </a:lnTo>
                  <a:lnTo>
                    <a:pt x="152" y="1442"/>
                  </a:lnTo>
                  <a:lnTo>
                    <a:pt x="121" y="1439"/>
                  </a:lnTo>
                  <a:lnTo>
                    <a:pt x="93" y="1429"/>
                  </a:lnTo>
                  <a:lnTo>
                    <a:pt x="67" y="1416"/>
                  </a:lnTo>
                  <a:lnTo>
                    <a:pt x="45" y="1397"/>
                  </a:lnTo>
                  <a:lnTo>
                    <a:pt x="26" y="1375"/>
                  </a:lnTo>
                  <a:lnTo>
                    <a:pt x="13" y="1349"/>
                  </a:lnTo>
                  <a:lnTo>
                    <a:pt x="3" y="1321"/>
                  </a:lnTo>
                  <a:lnTo>
                    <a:pt x="0" y="1291"/>
                  </a:lnTo>
                  <a:lnTo>
                    <a:pt x="3" y="1261"/>
                  </a:lnTo>
                  <a:lnTo>
                    <a:pt x="13" y="1233"/>
                  </a:lnTo>
                  <a:lnTo>
                    <a:pt x="26" y="1207"/>
                  </a:lnTo>
                  <a:lnTo>
                    <a:pt x="45" y="1185"/>
                  </a:lnTo>
                  <a:lnTo>
                    <a:pt x="67" y="1166"/>
                  </a:lnTo>
                  <a:lnTo>
                    <a:pt x="93" y="1153"/>
                  </a:lnTo>
                  <a:lnTo>
                    <a:pt x="121" y="1143"/>
                  </a:lnTo>
                  <a:lnTo>
                    <a:pt x="152" y="1140"/>
                  </a:lnTo>
                  <a:lnTo>
                    <a:pt x="1146" y="1140"/>
                  </a:lnTo>
                  <a:lnTo>
                    <a:pt x="1146" y="916"/>
                  </a:lnTo>
                  <a:lnTo>
                    <a:pt x="1150" y="886"/>
                  </a:lnTo>
                  <a:lnTo>
                    <a:pt x="1158" y="856"/>
                  </a:lnTo>
                  <a:lnTo>
                    <a:pt x="1172" y="831"/>
                  </a:lnTo>
                  <a:lnTo>
                    <a:pt x="1190" y="809"/>
                  </a:lnTo>
                  <a:lnTo>
                    <a:pt x="1212" y="791"/>
                  </a:lnTo>
                  <a:lnTo>
                    <a:pt x="1239" y="777"/>
                  </a:lnTo>
                  <a:lnTo>
                    <a:pt x="1267" y="768"/>
                  </a:lnTo>
                  <a:lnTo>
                    <a:pt x="1297" y="765"/>
                  </a:lnTo>
                  <a:lnTo>
                    <a:pt x="1752" y="765"/>
                  </a:lnTo>
                  <a:lnTo>
                    <a:pt x="1752" y="314"/>
                  </a:lnTo>
                  <a:lnTo>
                    <a:pt x="1755" y="283"/>
                  </a:lnTo>
                  <a:lnTo>
                    <a:pt x="1764" y="255"/>
                  </a:lnTo>
                  <a:lnTo>
                    <a:pt x="1778" y="229"/>
                  </a:lnTo>
                  <a:lnTo>
                    <a:pt x="1796" y="207"/>
                  </a:lnTo>
                  <a:lnTo>
                    <a:pt x="1819" y="189"/>
                  </a:lnTo>
                  <a:lnTo>
                    <a:pt x="1844" y="175"/>
                  </a:lnTo>
                  <a:lnTo>
                    <a:pt x="1873" y="167"/>
                  </a:lnTo>
                  <a:lnTo>
                    <a:pt x="1903" y="164"/>
                  </a:lnTo>
                  <a:lnTo>
                    <a:pt x="2802" y="164"/>
                  </a:lnTo>
                  <a:lnTo>
                    <a:pt x="2802" y="113"/>
                  </a:lnTo>
                  <a:lnTo>
                    <a:pt x="2804" y="89"/>
                  </a:lnTo>
                  <a:lnTo>
                    <a:pt x="2812" y="66"/>
                  </a:lnTo>
                  <a:lnTo>
                    <a:pt x="2825" y="45"/>
                  </a:lnTo>
                  <a:lnTo>
                    <a:pt x="2840" y="28"/>
                  </a:lnTo>
                  <a:lnTo>
                    <a:pt x="2861" y="14"/>
                  </a:lnTo>
                  <a:lnTo>
                    <a:pt x="2884" y="5"/>
                  </a:lnTo>
                  <a:lnTo>
                    <a:pt x="29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58488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8">
            <a:extLst>
              <a:ext uri="{FF2B5EF4-FFF2-40B4-BE49-F238E27FC236}">
                <a16:creationId xmlns="" xmlns:a16="http://schemas.microsoft.com/office/drawing/2014/main" id="{80685417-3F23-41A3-9F1C-7376274612E8}"/>
              </a:ext>
            </a:extLst>
          </p:cNvPr>
          <p:cNvSpPr/>
          <p:nvPr/>
        </p:nvSpPr>
        <p:spPr>
          <a:xfrm>
            <a:off x="515938" y="2752165"/>
            <a:ext cx="4366834" cy="1972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7">
            <a:extLst>
              <a:ext uri="{FF2B5EF4-FFF2-40B4-BE49-F238E27FC236}">
                <a16:creationId xmlns="" xmlns:a16="http://schemas.microsoft.com/office/drawing/2014/main" id="{6DF07437-FD51-4A11-9A5E-3B112D5BF500}"/>
              </a:ext>
            </a:extLst>
          </p:cNvPr>
          <p:cNvSpPr/>
          <p:nvPr/>
        </p:nvSpPr>
        <p:spPr>
          <a:xfrm>
            <a:off x="7306194" y="2734235"/>
            <a:ext cx="4369869" cy="198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60">
            <a:extLst>
              <a:ext uri="{FF2B5EF4-FFF2-40B4-BE49-F238E27FC236}">
                <a16:creationId xmlns="" xmlns:a16="http://schemas.microsoft.com/office/drawing/2014/main" id="{20EA24C2-E6FC-4848-9E71-B78511C55A4C}"/>
              </a:ext>
            </a:extLst>
          </p:cNvPr>
          <p:cNvGrpSpPr/>
          <p:nvPr/>
        </p:nvGrpSpPr>
        <p:grpSpPr>
          <a:xfrm>
            <a:off x="4482962" y="2080481"/>
            <a:ext cx="1442330" cy="3313016"/>
            <a:chOff x="2950590" y="2204216"/>
            <a:chExt cx="1442330" cy="3313016"/>
          </a:xfrm>
        </p:grpSpPr>
        <p:sp>
          <p:nvSpPr>
            <p:cNvPr id="9" name="Up-Down Arrow 47">
              <a:extLst>
                <a:ext uri="{FF2B5EF4-FFF2-40B4-BE49-F238E27FC236}">
                  <a16:creationId xmlns="" xmlns:a16="http://schemas.microsoft.com/office/drawing/2014/main" id="{D94EA5B1-1B6D-4D78-AED8-EE08A27AE94E}"/>
                </a:ext>
              </a:extLst>
            </p:cNvPr>
            <p:cNvSpPr/>
            <p:nvPr/>
          </p:nvSpPr>
          <p:spPr>
            <a:xfrm>
              <a:off x="2950590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Up-Down Arrow 45">
              <a:extLst>
                <a:ext uri="{FF2B5EF4-FFF2-40B4-BE49-F238E27FC236}">
                  <a16:creationId xmlns="" xmlns:a16="http://schemas.microsoft.com/office/drawing/2014/main" id="{D9C4E09F-4DA1-4F41-91D0-86BF2B9355F7}"/>
                </a:ext>
              </a:extLst>
            </p:cNvPr>
            <p:cNvSpPr/>
            <p:nvPr/>
          </p:nvSpPr>
          <p:spPr>
            <a:xfrm>
              <a:off x="2952760" y="2204216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Up-Down Arrow 45">
              <a:extLst>
                <a:ext uri="{FF2B5EF4-FFF2-40B4-BE49-F238E27FC236}">
                  <a16:creationId xmlns="" xmlns:a16="http://schemas.microsoft.com/office/drawing/2014/main" id="{D66DAB4F-0963-4FB0-8B50-D4256533801C}"/>
                </a:ext>
              </a:extLst>
            </p:cNvPr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Group 66">
            <a:extLst>
              <a:ext uri="{FF2B5EF4-FFF2-40B4-BE49-F238E27FC236}">
                <a16:creationId xmlns="" xmlns:a16="http://schemas.microsoft.com/office/drawing/2014/main" id="{E8014414-78BC-43A4-8BD4-D431A7649B3C}"/>
              </a:ext>
            </a:extLst>
          </p:cNvPr>
          <p:cNvGrpSpPr/>
          <p:nvPr/>
        </p:nvGrpSpPr>
        <p:grpSpPr>
          <a:xfrm>
            <a:off x="6248388" y="2066840"/>
            <a:ext cx="1440160" cy="3312368"/>
            <a:chOff x="4716016" y="2204864"/>
            <a:chExt cx="1440160" cy="3312368"/>
          </a:xfrm>
        </p:grpSpPr>
        <p:sp>
          <p:nvSpPr>
            <p:cNvPr id="13" name="Up-Down Arrow 52">
              <a:extLst>
                <a:ext uri="{FF2B5EF4-FFF2-40B4-BE49-F238E27FC236}">
                  <a16:creationId xmlns="" xmlns:a16="http://schemas.microsoft.com/office/drawing/2014/main" id="{445B30A0-24D5-4797-99F2-44C8DC2D7DFF}"/>
                </a:ext>
              </a:extLst>
            </p:cNvPr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Up-Down Arrow 46">
              <a:extLst>
                <a:ext uri="{FF2B5EF4-FFF2-40B4-BE49-F238E27FC236}">
                  <a16:creationId xmlns="" xmlns:a16="http://schemas.microsoft.com/office/drawing/2014/main" id="{5C604238-ECDC-4598-95BC-03E4D850F3B0}"/>
                </a:ext>
              </a:extLst>
            </p:cNvPr>
            <p:cNvSpPr/>
            <p:nvPr/>
          </p:nvSpPr>
          <p:spPr>
            <a:xfrm>
              <a:off x="4716016" y="2920181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Up-Down Arrow 46">
              <a:extLst>
                <a:ext uri="{FF2B5EF4-FFF2-40B4-BE49-F238E27FC236}">
                  <a16:creationId xmlns="" xmlns:a16="http://schemas.microsoft.com/office/drawing/2014/main" id="{E39E97F3-2CE0-4266-B033-990C9BC7663D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11DAC48-1F05-4643-9828-AC0712A4FDC3}"/>
              </a:ext>
            </a:extLst>
          </p:cNvPr>
          <p:cNvSpPr txBox="1"/>
          <p:nvPr/>
        </p:nvSpPr>
        <p:spPr>
          <a:xfrm>
            <a:off x="629395" y="2752166"/>
            <a:ext cx="4232704" cy="20761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+mj-lt"/>
              </a:rPr>
              <a:t>Объем расходов на обслуживание муниципального долга: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2022 - 197 777 тыс.руб.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2023 - 220 531 тыс.руб.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2024 - 235 029 тыс.руб.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1B6586C-CF85-44F7-91FF-F0477E24346B}"/>
              </a:ext>
            </a:extLst>
          </p:cNvPr>
          <p:cNvSpPr txBox="1"/>
          <p:nvPr/>
        </p:nvSpPr>
        <p:spPr>
          <a:xfrm>
            <a:off x="7508321" y="2754623"/>
            <a:ext cx="4143748" cy="200054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  <a:latin typeface="+mj-lt"/>
              </a:rPr>
              <a:t>Объем муниципального долга:</a:t>
            </a:r>
          </a:p>
          <a:p>
            <a:pPr algn="just"/>
            <a:endParaRPr lang="ru-RU" b="1" dirty="0" smtClean="0">
              <a:solidFill>
                <a:schemeClr val="bg1"/>
              </a:solidFill>
            </a:endParaRP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2022 - 3 083 623 тыс.руб.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2023 - 3 083 623 тыс.руб.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2024 - 3 083 623 тыс.руб.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4EF8A49-5EDB-4573-965D-C170F1B8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УПРАВЛЕНИЕ МУНИЦИПАЛЬНЫМ ДОЛГОМ НА 2022-2024 ГГ. 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46848" y="5777317"/>
            <a:ext cx="11134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указанном объеме муниципального долга оценка долговой устойчивости  имеет  средний уровень</a:t>
            </a:r>
            <a:endParaRPr lang="ru-RU" dirty="0"/>
          </a:p>
        </p:txBody>
      </p:sp>
      <p:grpSp>
        <p:nvGrpSpPr>
          <p:cNvPr id="30" name="Group 1492"/>
          <p:cNvGrpSpPr>
            <a:grpSpLocks noChangeAspect="1"/>
          </p:cNvGrpSpPr>
          <p:nvPr/>
        </p:nvGrpSpPr>
        <p:grpSpPr bwMode="auto">
          <a:xfrm>
            <a:off x="10609262" y="4863146"/>
            <a:ext cx="865562" cy="861849"/>
            <a:chOff x="4848" y="3600"/>
            <a:chExt cx="233" cy="232"/>
          </a:xfrm>
          <a:solidFill>
            <a:schemeClr val="accent5">
              <a:lumMod val="75000"/>
            </a:schemeClr>
          </a:solidFill>
        </p:grpSpPr>
        <p:sp>
          <p:nvSpPr>
            <p:cNvPr id="31" name="Freeform 1494"/>
            <p:cNvSpPr>
              <a:spLocks noEditPoints="1"/>
            </p:cNvSpPr>
            <p:nvPr/>
          </p:nvSpPr>
          <p:spPr bwMode="auto">
            <a:xfrm>
              <a:off x="4848" y="3708"/>
              <a:ext cx="67" cy="124"/>
            </a:xfrm>
            <a:custGeom>
              <a:avLst/>
              <a:gdLst>
                <a:gd name="T0" fmla="*/ 147 w 932"/>
                <a:gd name="T1" fmla="*/ 1515 h 1737"/>
                <a:gd name="T2" fmla="*/ 313 w 932"/>
                <a:gd name="T3" fmla="*/ 1603 h 1737"/>
                <a:gd name="T4" fmla="*/ 571 w 932"/>
                <a:gd name="T5" fmla="*/ 1613 h 1737"/>
                <a:gd name="T6" fmla="*/ 762 w 932"/>
                <a:gd name="T7" fmla="*/ 1536 h 1737"/>
                <a:gd name="T8" fmla="*/ 815 w 932"/>
                <a:gd name="T9" fmla="*/ 1352 h 1737"/>
                <a:gd name="T10" fmla="*/ 582 w 932"/>
                <a:gd name="T11" fmla="*/ 1439 h 1737"/>
                <a:gd name="T12" fmla="*/ 296 w 932"/>
                <a:gd name="T13" fmla="*/ 1428 h 1737"/>
                <a:gd name="T14" fmla="*/ 117 w 932"/>
                <a:gd name="T15" fmla="*/ 1062 h 1737"/>
                <a:gd name="T16" fmla="*/ 169 w 932"/>
                <a:gd name="T17" fmla="*/ 1247 h 1737"/>
                <a:gd name="T18" fmla="*/ 360 w 932"/>
                <a:gd name="T19" fmla="*/ 1323 h 1737"/>
                <a:gd name="T20" fmla="*/ 619 w 932"/>
                <a:gd name="T21" fmla="*/ 1313 h 1737"/>
                <a:gd name="T22" fmla="*/ 784 w 932"/>
                <a:gd name="T23" fmla="*/ 1225 h 1737"/>
                <a:gd name="T24" fmla="*/ 776 w 932"/>
                <a:gd name="T25" fmla="*/ 1086 h 1737"/>
                <a:gd name="T26" fmla="*/ 525 w 932"/>
                <a:gd name="T27" fmla="*/ 1156 h 1737"/>
                <a:gd name="T28" fmla="*/ 246 w 932"/>
                <a:gd name="T29" fmla="*/ 1124 h 1737"/>
                <a:gd name="T30" fmla="*/ 117 w 932"/>
                <a:gd name="T31" fmla="*/ 868 h 1737"/>
                <a:gd name="T32" fmla="*/ 198 w 932"/>
                <a:gd name="T33" fmla="*/ 977 h 1737"/>
                <a:gd name="T34" fmla="*/ 411 w 932"/>
                <a:gd name="T35" fmla="*/ 1040 h 1737"/>
                <a:gd name="T36" fmla="*/ 662 w 932"/>
                <a:gd name="T37" fmla="*/ 1010 h 1737"/>
                <a:gd name="T38" fmla="*/ 802 w 932"/>
                <a:gd name="T39" fmla="*/ 913 h 1737"/>
                <a:gd name="T40" fmla="*/ 734 w 932"/>
                <a:gd name="T41" fmla="*/ 817 h 1737"/>
                <a:gd name="T42" fmla="*/ 466 w 932"/>
                <a:gd name="T43" fmla="*/ 868 h 1737"/>
                <a:gd name="T44" fmla="*/ 198 w 932"/>
                <a:gd name="T45" fmla="*/ 817 h 1737"/>
                <a:gd name="T46" fmla="*/ 120 w 932"/>
                <a:gd name="T47" fmla="*/ 601 h 1737"/>
                <a:gd name="T48" fmla="*/ 231 w 932"/>
                <a:gd name="T49" fmla="*/ 705 h 1737"/>
                <a:gd name="T50" fmla="*/ 466 w 932"/>
                <a:gd name="T51" fmla="*/ 753 h 1737"/>
                <a:gd name="T52" fmla="*/ 700 w 932"/>
                <a:gd name="T53" fmla="*/ 705 h 1737"/>
                <a:gd name="T54" fmla="*/ 812 w 932"/>
                <a:gd name="T55" fmla="*/ 601 h 1737"/>
                <a:gd name="T56" fmla="*/ 686 w 932"/>
                <a:gd name="T57" fmla="*/ 545 h 1737"/>
                <a:gd name="T58" fmla="*/ 407 w 932"/>
                <a:gd name="T59" fmla="*/ 576 h 1737"/>
                <a:gd name="T60" fmla="*/ 155 w 932"/>
                <a:gd name="T61" fmla="*/ 506 h 1737"/>
                <a:gd name="T62" fmla="*/ 313 w 932"/>
                <a:gd name="T63" fmla="*/ 134 h 1737"/>
                <a:gd name="T64" fmla="*/ 147 w 932"/>
                <a:gd name="T65" fmla="*/ 222 h 1737"/>
                <a:gd name="T66" fmla="*/ 130 w 932"/>
                <a:gd name="T67" fmla="*/ 334 h 1737"/>
                <a:gd name="T68" fmla="*/ 270 w 932"/>
                <a:gd name="T69" fmla="*/ 431 h 1737"/>
                <a:gd name="T70" fmla="*/ 521 w 932"/>
                <a:gd name="T71" fmla="*/ 460 h 1737"/>
                <a:gd name="T72" fmla="*/ 734 w 932"/>
                <a:gd name="T73" fmla="*/ 397 h 1737"/>
                <a:gd name="T74" fmla="*/ 815 w 932"/>
                <a:gd name="T75" fmla="*/ 288 h 1737"/>
                <a:gd name="T76" fmla="*/ 734 w 932"/>
                <a:gd name="T77" fmla="*/ 180 h 1737"/>
                <a:gd name="T78" fmla="*/ 521 w 932"/>
                <a:gd name="T79" fmla="*/ 118 h 1737"/>
                <a:gd name="T80" fmla="*/ 624 w 932"/>
                <a:gd name="T81" fmla="*/ 16 h 1737"/>
                <a:gd name="T82" fmla="*/ 831 w 932"/>
                <a:gd name="T83" fmla="*/ 107 h 1737"/>
                <a:gd name="T84" fmla="*/ 929 w 932"/>
                <a:gd name="T85" fmla="*/ 255 h 1737"/>
                <a:gd name="T86" fmla="*/ 905 w 932"/>
                <a:gd name="T87" fmla="*/ 1546 h 1737"/>
                <a:gd name="T88" fmla="*/ 759 w 932"/>
                <a:gd name="T89" fmla="*/ 1675 h 1737"/>
                <a:gd name="T90" fmla="*/ 521 w 932"/>
                <a:gd name="T91" fmla="*/ 1735 h 1737"/>
                <a:gd name="T92" fmla="*/ 259 w 932"/>
                <a:gd name="T93" fmla="*/ 1709 h 1737"/>
                <a:gd name="T94" fmla="*/ 71 w 932"/>
                <a:gd name="T95" fmla="*/ 1604 h 1737"/>
                <a:gd name="T96" fmla="*/ 0 w 932"/>
                <a:gd name="T97" fmla="*/ 1448 h 1737"/>
                <a:gd name="T98" fmla="*/ 47 w 932"/>
                <a:gd name="T99" fmla="*/ 160 h 1737"/>
                <a:gd name="T100" fmla="*/ 214 w 932"/>
                <a:gd name="T101" fmla="*/ 44 h 1737"/>
                <a:gd name="T102" fmla="*/ 466 w 932"/>
                <a:gd name="T103" fmla="*/ 0 h 1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2" h="1737">
                  <a:moveTo>
                    <a:pt x="117" y="1352"/>
                  </a:moveTo>
                  <a:lnTo>
                    <a:pt x="117" y="1448"/>
                  </a:lnTo>
                  <a:lnTo>
                    <a:pt x="120" y="1471"/>
                  </a:lnTo>
                  <a:lnTo>
                    <a:pt x="130" y="1493"/>
                  </a:lnTo>
                  <a:lnTo>
                    <a:pt x="147" y="1515"/>
                  </a:lnTo>
                  <a:lnTo>
                    <a:pt x="169" y="1536"/>
                  </a:lnTo>
                  <a:lnTo>
                    <a:pt x="198" y="1557"/>
                  </a:lnTo>
                  <a:lnTo>
                    <a:pt x="231" y="1575"/>
                  </a:lnTo>
                  <a:lnTo>
                    <a:pt x="270" y="1590"/>
                  </a:lnTo>
                  <a:lnTo>
                    <a:pt x="313" y="1603"/>
                  </a:lnTo>
                  <a:lnTo>
                    <a:pt x="360" y="1613"/>
                  </a:lnTo>
                  <a:lnTo>
                    <a:pt x="411" y="1619"/>
                  </a:lnTo>
                  <a:lnTo>
                    <a:pt x="466" y="1621"/>
                  </a:lnTo>
                  <a:lnTo>
                    <a:pt x="521" y="1619"/>
                  </a:lnTo>
                  <a:lnTo>
                    <a:pt x="571" y="1613"/>
                  </a:lnTo>
                  <a:lnTo>
                    <a:pt x="619" y="1603"/>
                  </a:lnTo>
                  <a:lnTo>
                    <a:pt x="662" y="1590"/>
                  </a:lnTo>
                  <a:lnTo>
                    <a:pt x="700" y="1575"/>
                  </a:lnTo>
                  <a:lnTo>
                    <a:pt x="734" y="1557"/>
                  </a:lnTo>
                  <a:lnTo>
                    <a:pt x="762" y="1536"/>
                  </a:lnTo>
                  <a:lnTo>
                    <a:pt x="784" y="1515"/>
                  </a:lnTo>
                  <a:lnTo>
                    <a:pt x="802" y="1493"/>
                  </a:lnTo>
                  <a:lnTo>
                    <a:pt x="812" y="1471"/>
                  </a:lnTo>
                  <a:lnTo>
                    <a:pt x="815" y="1448"/>
                  </a:lnTo>
                  <a:lnTo>
                    <a:pt x="815" y="1352"/>
                  </a:lnTo>
                  <a:lnTo>
                    <a:pt x="776" y="1376"/>
                  </a:lnTo>
                  <a:lnTo>
                    <a:pt x="734" y="1396"/>
                  </a:lnTo>
                  <a:lnTo>
                    <a:pt x="686" y="1414"/>
                  </a:lnTo>
                  <a:lnTo>
                    <a:pt x="635" y="1428"/>
                  </a:lnTo>
                  <a:lnTo>
                    <a:pt x="582" y="1439"/>
                  </a:lnTo>
                  <a:lnTo>
                    <a:pt x="525" y="1445"/>
                  </a:lnTo>
                  <a:lnTo>
                    <a:pt x="466" y="1448"/>
                  </a:lnTo>
                  <a:lnTo>
                    <a:pt x="407" y="1445"/>
                  </a:lnTo>
                  <a:lnTo>
                    <a:pt x="350" y="1439"/>
                  </a:lnTo>
                  <a:lnTo>
                    <a:pt x="296" y="1428"/>
                  </a:lnTo>
                  <a:lnTo>
                    <a:pt x="246" y="1414"/>
                  </a:lnTo>
                  <a:lnTo>
                    <a:pt x="198" y="1396"/>
                  </a:lnTo>
                  <a:lnTo>
                    <a:pt x="155" y="1376"/>
                  </a:lnTo>
                  <a:lnTo>
                    <a:pt x="117" y="1352"/>
                  </a:lnTo>
                  <a:close/>
                  <a:moveTo>
                    <a:pt x="117" y="1062"/>
                  </a:moveTo>
                  <a:lnTo>
                    <a:pt x="117" y="1158"/>
                  </a:lnTo>
                  <a:lnTo>
                    <a:pt x="120" y="1181"/>
                  </a:lnTo>
                  <a:lnTo>
                    <a:pt x="130" y="1203"/>
                  </a:lnTo>
                  <a:lnTo>
                    <a:pt x="147" y="1225"/>
                  </a:lnTo>
                  <a:lnTo>
                    <a:pt x="169" y="1247"/>
                  </a:lnTo>
                  <a:lnTo>
                    <a:pt x="198" y="1267"/>
                  </a:lnTo>
                  <a:lnTo>
                    <a:pt x="231" y="1285"/>
                  </a:lnTo>
                  <a:lnTo>
                    <a:pt x="270" y="1300"/>
                  </a:lnTo>
                  <a:lnTo>
                    <a:pt x="313" y="1313"/>
                  </a:lnTo>
                  <a:lnTo>
                    <a:pt x="360" y="1323"/>
                  </a:lnTo>
                  <a:lnTo>
                    <a:pt x="411" y="1329"/>
                  </a:lnTo>
                  <a:lnTo>
                    <a:pt x="466" y="1331"/>
                  </a:lnTo>
                  <a:lnTo>
                    <a:pt x="521" y="1329"/>
                  </a:lnTo>
                  <a:lnTo>
                    <a:pt x="571" y="1323"/>
                  </a:lnTo>
                  <a:lnTo>
                    <a:pt x="619" y="1313"/>
                  </a:lnTo>
                  <a:lnTo>
                    <a:pt x="662" y="1300"/>
                  </a:lnTo>
                  <a:lnTo>
                    <a:pt x="700" y="1285"/>
                  </a:lnTo>
                  <a:lnTo>
                    <a:pt x="734" y="1267"/>
                  </a:lnTo>
                  <a:lnTo>
                    <a:pt x="762" y="1247"/>
                  </a:lnTo>
                  <a:lnTo>
                    <a:pt x="784" y="1225"/>
                  </a:lnTo>
                  <a:lnTo>
                    <a:pt x="802" y="1203"/>
                  </a:lnTo>
                  <a:lnTo>
                    <a:pt x="812" y="1181"/>
                  </a:lnTo>
                  <a:lnTo>
                    <a:pt x="815" y="1158"/>
                  </a:lnTo>
                  <a:lnTo>
                    <a:pt x="815" y="1062"/>
                  </a:lnTo>
                  <a:lnTo>
                    <a:pt x="776" y="1086"/>
                  </a:lnTo>
                  <a:lnTo>
                    <a:pt x="734" y="1106"/>
                  </a:lnTo>
                  <a:lnTo>
                    <a:pt x="686" y="1124"/>
                  </a:lnTo>
                  <a:lnTo>
                    <a:pt x="635" y="1139"/>
                  </a:lnTo>
                  <a:lnTo>
                    <a:pt x="582" y="1150"/>
                  </a:lnTo>
                  <a:lnTo>
                    <a:pt x="525" y="1156"/>
                  </a:lnTo>
                  <a:lnTo>
                    <a:pt x="466" y="1158"/>
                  </a:lnTo>
                  <a:lnTo>
                    <a:pt x="407" y="1156"/>
                  </a:lnTo>
                  <a:lnTo>
                    <a:pt x="350" y="1150"/>
                  </a:lnTo>
                  <a:lnTo>
                    <a:pt x="296" y="1139"/>
                  </a:lnTo>
                  <a:lnTo>
                    <a:pt x="246" y="1124"/>
                  </a:lnTo>
                  <a:lnTo>
                    <a:pt x="198" y="1106"/>
                  </a:lnTo>
                  <a:lnTo>
                    <a:pt x="155" y="1086"/>
                  </a:lnTo>
                  <a:lnTo>
                    <a:pt x="117" y="1062"/>
                  </a:lnTo>
                  <a:close/>
                  <a:moveTo>
                    <a:pt x="117" y="772"/>
                  </a:moveTo>
                  <a:lnTo>
                    <a:pt x="117" y="868"/>
                  </a:lnTo>
                  <a:lnTo>
                    <a:pt x="120" y="891"/>
                  </a:lnTo>
                  <a:lnTo>
                    <a:pt x="130" y="913"/>
                  </a:lnTo>
                  <a:lnTo>
                    <a:pt x="147" y="936"/>
                  </a:lnTo>
                  <a:lnTo>
                    <a:pt x="169" y="957"/>
                  </a:lnTo>
                  <a:lnTo>
                    <a:pt x="198" y="977"/>
                  </a:lnTo>
                  <a:lnTo>
                    <a:pt x="231" y="995"/>
                  </a:lnTo>
                  <a:lnTo>
                    <a:pt x="270" y="1010"/>
                  </a:lnTo>
                  <a:lnTo>
                    <a:pt x="313" y="1023"/>
                  </a:lnTo>
                  <a:lnTo>
                    <a:pt x="360" y="1034"/>
                  </a:lnTo>
                  <a:lnTo>
                    <a:pt x="411" y="1040"/>
                  </a:lnTo>
                  <a:lnTo>
                    <a:pt x="466" y="1042"/>
                  </a:lnTo>
                  <a:lnTo>
                    <a:pt x="521" y="1040"/>
                  </a:lnTo>
                  <a:lnTo>
                    <a:pt x="571" y="1034"/>
                  </a:lnTo>
                  <a:lnTo>
                    <a:pt x="619" y="1023"/>
                  </a:lnTo>
                  <a:lnTo>
                    <a:pt x="662" y="1010"/>
                  </a:lnTo>
                  <a:lnTo>
                    <a:pt x="700" y="995"/>
                  </a:lnTo>
                  <a:lnTo>
                    <a:pt x="734" y="977"/>
                  </a:lnTo>
                  <a:lnTo>
                    <a:pt x="762" y="957"/>
                  </a:lnTo>
                  <a:lnTo>
                    <a:pt x="784" y="936"/>
                  </a:lnTo>
                  <a:lnTo>
                    <a:pt x="802" y="913"/>
                  </a:lnTo>
                  <a:lnTo>
                    <a:pt x="812" y="891"/>
                  </a:lnTo>
                  <a:lnTo>
                    <a:pt x="815" y="868"/>
                  </a:lnTo>
                  <a:lnTo>
                    <a:pt x="815" y="772"/>
                  </a:lnTo>
                  <a:lnTo>
                    <a:pt x="776" y="796"/>
                  </a:lnTo>
                  <a:lnTo>
                    <a:pt x="734" y="817"/>
                  </a:lnTo>
                  <a:lnTo>
                    <a:pt x="686" y="835"/>
                  </a:lnTo>
                  <a:lnTo>
                    <a:pt x="635" y="849"/>
                  </a:lnTo>
                  <a:lnTo>
                    <a:pt x="582" y="860"/>
                  </a:lnTo>
                  <a:lnTo>
                    <a:pt x="525" y="866"/>
                  </a:lnTo>
                  <a:lnTo>
                    <a:pt x="466" y="868"/>
                  </a:lnTo>
                  <a:lnTo>
                    <a:pt x="407" y="866"/>
                  </a:lnTo>
                  <a:lnTo>
                    <a:pt x="350" y="860"/>
                  </a:lnTo>
                  <a:lnTo>
                    <a:pt x="296" y="849"/>
                  </a:lnTo>
                  <a:lnTo>
                    <a:pt x="246" y="835"/>
                  </a:lnTo>
                  <a:lnTo>
                    <a:pt x="198" y="817"/>
                  </a:lnTo>
                  <a:lnTo>
                    <a:pt x="155" y="796"/>
                  </a:lnTo>
                  <a:lnTo>
                    <a:pt x="117" y="772"/>
                  </a:lnTo>
                  <a:close/>
                  <a:moveTo>
                    <a:pt x="117" y="482"/>
                  </a:moveTo>
                  <a:lnTo>
                    <a:pt x="117" y="578"/>
                  </a:lnTo>
                  <a:lnTo>
                    <a:pt x="120" y="601"/>
                  </a:lnTo>
                  <a:lnTo>
                    <a:pt x="130" y="624"/>
                  </a:lnTo>
                  <a:lnTo>
                    <a:pt x="147" y="646"/>
                  </a:lnTo>
                  <a:lnTo>
                    <a:pt x="169" y="667"/>
                  </a:lnTo>
                  <a:lnTo>
                    <a:pt x="198" y="687"/>
                  </a:lnTo>
                  <a:lnTo>
                    <a:pt x="231" y="705"/>
                  </a:lnTo>
                  <a:lnTo>
                    <a:pt x="270" y="721"/>
                  </a:lnTo>
                  <a:lnTo>
                    <a:pt x="313" y="734"/>
                  </a:lnTo>
                  <a:lnTo>
                    <a:pt x="360" y="744"/>
                  </a:lnTo>
                  <a:lnTo>
                    <a:pt x="411" y="750"/>
                  </a:lnTo>
                  <a:lnTo>
                    <a:pt x="466" y="753"/>
                  </a:lnTo>
                  <a:lnTo>
                    <a:pt x="521" y="750"/>
                  </a:lnTo>
                  <a:lnTo>
                    <a:pt x="571" y="744"/>
                  </a:lnTo>
                  <a:lnTo>
                    <a:pt x="619" y="734"/>
                  </a:lnTo>
                  <a:lnTo>
                    <a:pt x="662" y="721"/>
                  </a:lnTo>
                  <a:lnTo>
                    <a:pt x="700" y="705"/>
                  </a:lnTo>
                  <a:lnTo>
                    <a:pt x="734" y="687"/>
                  </a:lnTo>
                  <a:lnTo>
                    <a:pt x="762" y="667"/>
                  </a:lnTo>
                  <a:lnTo>
                    <a:pt x="784" y="646"/>
                  </a:lnTo>
                  <a:lnTo>
                    <a:pt x="802" y="624"/>
                  </a:lnTo>
                  <a:lnTo>
                    <a:pt x="812" y="601"/>
                  </a:lnTo>
                  <a:lnTo>
                    <a:pt x="815" y="578"/>
                  </a:lnTo>
                  <a:lnTo>
                    <a:pt x="815" y="482"/>
                  </a:lnTo>
                  <a:lnTo>
                    <a:pt x="776" y="506"/>
                  </a:lnTo>
                  <a:lnTo>
                    <a:pt x="734" y="528"/>
                  </a:lnTo>
                  <a:lnTo>
                    <a:pt x="686" y="545"/>
                  </a:lnTo>
                  <a:lnTo>
                    <a:pt x="635" y="559"/>
                  </a:lnTo>
                  <a:lnTo>
                    <a:pt x="582" y="570"/>
                  </a:lnTo>
                  <a:lnTo>
                    <a:pt x="525" y="576"/>
                  </a:lnTo>
                  <a:lnTo>
                    <a:pt x="466" y="578"/>
                  </a:lnTo>
                  <a:lnTo>
                    <a:pt x="407" y="576"/>
                  </a:lnTo>
                  <a:lnTo>
                    <a:pt x="350" y="570"/>
                  </a:lnTo>
                  <a:lnTo>
                    <a:pt x="296" y="559"/>
                  </a:lnTo>
                  <a:lnTo>
                    <a:pt x="246" y="545"/>
                  </a:lnTo>
                  <a:lnTo>
                    <a:pt x="198" y="528"/>
                  </a:lnTo>
                  <a:lnTo>
                    <a:pt x="155" y="506"/>
                  </a:lnTo>
                  <a:lnTo>
                    <a:pt x="117" y="482"/>
                  </a:lnTo>
                  <a:close/>
                  <a:moveTo>
                    <a:pt x="466" y="115"/>
                  </a:moveTo>
                  <a:lnTo>
                    <a:pt x="411" y="118"/>
                  </a:lnTo>
                  <a:lnTo>
                    <a:pt x="360" y="124"/>
                  </a:lnTo>
                  <a:lnTo>
                    <a:pt x="313" y="134"/>
                  </a:lnTo>
                  <a:lnTo>
                    <a:pt x="270" y="147"/>
                  </a:lnTo>
                  <a:lnTo>
                    <a:pt x="231" y="162"/>
                  </a:lnTo>
                  <a:lnTo>
                    <a:pt x="198" y="180"/>
                  </a:lnTo>
                  <a:lnTo>
                    <a:pt x="169" y="201"/>
                  </a:lnTo>
                  <a:lnTo>
                    <a:pt x="147" y="222"/>
                  </a:lnTo>
                  <a:lnTo>
                    <a:pt x="130" y="244"/>
                  </a:lnTo>
                  <a:lnTo>
                    <a:pt x="120" y="266"/>
                  </a:lnTo>
                  <a:lnTo>
                    <a:pt x="117" y="288"/>
                  </a:lnTo>
                  <a:lnTo>
                    <a:pt x="120" y="312"/>
                  </a:lnTo>
                  <a:lnTo>
                    <a:pt x="130" y="334"/>
                  </a:lnTo>
                  <a:lnTo>
                    <a:pt x="147" y="356"/>
                  </a:lnTo>
                  <a:lnTo>
                    <a:pt x="169" y="377"/>
                  </a:lnTo>
                  <a:lnTo>
                    <a:pt x="198" y="397"/>
                  </a:lnTo>
                  <a:lnTo>
                    <a:pt x="231" y="416"/>
                  </a:lnTo>
                  <a:lnTo>
                    <a:pt x="270" y="431"/>
                  </a:lnTo>
                  <a:lnTo>
                    <a:pt x="313" y="444"/>
                  </a:lnTo>
                  <a:lnTo>
                    <a:pt x="360" y="454"/>
                  </a:lnTo>
                  <a:lnTo>
                    <a:pt x="411" y="460"/>
                  </a:lnTo>
                  <a:lnTo>
                    <a:pt x="466" y="463"/>
                  </a:lnTo>
                  <a:lnTo>
                    <a:pt x="521" y="460"/>
                  </a:lnTo>
                  <a:lnTo>
                    <a:pt x="571" y="454"/>
                  </a:lnTo>
                  <a:lnTo>
                    <a:pt x="619" y="444"/>
                  </a:lnTo>
                  <a:lnTo>
                    <a:pt x="662" y="431"/>
                  </a:lnTo>
                  <a:lnTo>
                    <a:pt x="700" y="416"/>
                  </a:lnTo>
                  <a:lnTo>
                    <a:pt x="734" y="397"/>
                  </a:lnTo>
                  <a:lnTo>
                    <a:pt x="762" y="377"/>
                  </a:lnTo>
                  <a:lnTo>
                    <a:pt x="784" y="356"/>
                  </a:lnTo>
                  <a:lnTo>
                    <a:pt x="802" y="334"/>
                  </a:lnTo>
                  <a:lnTo>
                    <a:pt x="812" y="312"/>
                  </a:lnTo>
                  <a:lnTo>
                    <a:pt x="815" y="288"/>
                  </a:lnTo>
                  <a:lnTo>
                    <a:pt x="812" y="266"/>
                  </a:lnTo>
                  <a:lnTo>
                    <a:pt x="802" y="244"/>
                  </a:lnTo>
                  <a:lnTo>
                    <a:pt x="784" y="222"/>
                  </a:lnTo>
                  <a:lnTo>
                    <a:pt x="762" y="201"/>
                  </a:lnTo>
                  <a:lnTo>
                    <a:pt x="734" y="180"/>
                  </a:lnTo>
                  <a:lnTo>
                    <a:pt x="700" y="162"/>
                  </a:lnTo>
                  <a:lnTo>
                    <a:pt x="662" y="147"/>
                  </a:lnTo>
                  <a:lnTo>
                    <a:pt x="619" y="134"/>
                  </a:lnTo>
                  <a:lnTo>
                    <a:pt x="571" y="124"/>
                  </a:lnTo>
                  <a:lnTo>
                    <a:pt x="521" y="118"/>
                  </a:lnTo>
                  <a:lnTo>
                    <a:pt x="466" y="115"/>
                  </a:lnTo>
                  <a:close/>
                  <a:moveTo>
                    <a:pt x="466" y="0"/>
                  </a:moveTo>
                  <a:lnTo>
                    <a:pt x="521" y="1"/>
                  </a:lnTo>
                  <a:lnTo>
                    <a:pt x="573" y="7"/>
                  </a:lnTo>
                  <a:lnTo>
                    <a:pt x="624" y="16"/>
                  </a:lnTo>
                  <a:lnTo>
                    <a:pt x="673" y="28"/>
                  </a:lnTo>
                  <a:lnTo>
                    <a:pt x="718" y="44"/>
                  </a:lnTo>
                  <a:lnTo>
                    <a:pt x="759" y="62"/>
                  </a:lnTo>
                  <a:lnTo>
                    <a:pt x="797" y="83"/>
                  </a:lnTo>
                  <a:lnTo>
                    <a:pt x="831" y="107"/>
                  </a:lnTo>
                  <a:lnTo>
                    <a:pt x="861" y="133"/>
                  </a:lnTo>
                  <a:lnTo>
                    <a:pt x="885" y="160"/>
                  </a:lnTo>
                  <a:lnTo>
                    <a:pt x="905" y="190"/>
                  </a:lnTo>
                  <a:lnTo>
                    <a:pt x="919" y="222"/>
                  </a:lnTo>
                  <a:lnTo>
                    <a:pt x="929" y="255"/>
                  </a:lnTo>
                  <a:lnTo>
                    <a:pt x="932" y="288"/>
                  </a:lnTo>
                  <a:lnTo>
                    <a:pt x="932" y="1448"/>
                  </a:lnTo>
                  <a:lnTo>
                    <a:pt x="929" y="1482"/>
                  </a:lnTo>
                  <a:lnTo>
                    <a:pt x="919" y="1515"/>
                  </a:lnTo>
                  <a:lnTo>
                    <a:pt x="905" y="1546"/>
                  </a:lnTo>
                  <a:lnTo>
                    <a:pt x="885" y="1577"/>
                  </a:lnTo>
                  <a:lnTo>
                    <a:pt x="861" y="1604"/>
                  </a:lnTo>
                  <a:lnTo>
                    <a:pt x="831" y="1630"/>
                  </a:lnTo>
                  <a:lnTo>
                    <a:pt x="797" y="1653"/>
                  </a:lnTo>
                  <a:lnTo>
                    <a:pt x="759" y="1675"/>
                  </a:lnTo>
                  <a:lnTo>
                    <a:pt x="718" y="1693"/>
                  </a:lnTo>
                  <a:lnTo>
                    <a:pt x="673" y="1709"/>
                  </a:lnTo>
                  <a:lnTo>
                    <a:pt x="624" y="1721"/>
                  </a:lnTo>
                  <a:lnTo>
                    <a:pt x="573" y="1730"/>
                  </a:lnTo>
                  <a:lnTo>
                    <a:pt x="521" y="1735"/>
                  </a:lnTo>
                  <a:lnTo>
                    <a:pt x="466" y="1737"/>
                  </a:lnTo>
                  <a:lnTo>
                    <a:pt x="411" y="1735"/>
                  </a:lnTo>
                  <a:lnTo>
                    <a:pt x="357" y="1730"/>
                  </a:lnTo>
                  <a:lnTo>
                    <a:pt x="308" y="1721"/>
                  </a:lnTo>
                  <a:lnTo>
                    <a:pt x="259" y="1709"/>
                  </a:lnTo>
                  <a:lnTo>
                    <a:pt x="214" y="1693"/>
                  </a:lnTo>
                  <a:lnTo>
                    <a:pt x="173" y="1675"/>
                  </a:lnTo>
                  <a:lnTo>
                    <a:pt x="135" y="1653"/>
                  </a:lnTo>
                  <a:lnTo>
                    <a:pt x="101" y="1630"/>
                  </a:lnTo>
                  <a:lnTo>
                    <a:pt x="71" y="1604"/>
                  </a:lnTo>
                  <a:lnTo>
                    <a:pt x="47" y="1577"/>
                  </a:lnTo>
                  <a:lnTo>
                    <a:pt x="26" y="1546"/>
                  </a:lnTo>
                  <a:lnTo>
                    <a:pt x="12" y="1515"/>
                  </a:lnTo>
                  <a:lnTo>
                    <a:pt x="3" y="1482"/>
                  </a:lnTo>
                  <a:lnTo>
                    <a:pt x="0" y="1448"/>
                  </a:lnTo>
                  <a:lnTo>
                    <a:pt x="0" y="288"/>
                  </a:lnTo>
                  <a:lnTo>
                    <a:pt x="3" y="255"/>
                  </a:lnTo>
                  <a:lnTo>
                    <a:pt x="12" y="222"/>
                  </a:lnTo>
                  <a:lnTo>
                    <a:pt x="26" y="190"/>
                  </a:lnTo>
                  <a:lnTo>
                    <a:pt x="47" y="160"/>
                  </a:lnTo>
                  <a:lnTo>
                    <a:pt x="71" y="133"/>
                  </a:lnTo>
                  <a:lnTo>
                    <a:pt x="101" y="107"/>
                  </a:lnTo>
                  <a:lnTo>
                    <a:pt x="135" y="83"/>
                  </a:lnTo>
                  <a:lnTo>
                    <a:pt x="173" y="62"/>
                  </a:lnTo>
                  <a:lnTo>
                    <a:pt x="214" y="44"/>
                  </a:lnTo>
                  <a:lnTo>
                    <a:pt x="259" y="28"/>
                  </a:lnTo>
                  <a:lnTo>
                    <a:pt x="308" y="16"/>
                  </a:lnTo>
                  <a:lnTo>
                    <a:pt x="357" y="7"/>
                  </a:lnTo>
                  <a:lnTo>
                    <a:pt x="411" y="1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1495"/>
            <p:cNvSpPr>
              <a:spLocks noEditPoints="1"/>
            </p:cNvSpPr>
            <p:nvPr/>
          </p:nvSpPr>
          <p:spPr bwMode="auto">
            <a:xfrm>
              <a:off x="5014" y="3604"/>
              <a:ext cx="67" cy="228"/>
            </a:xfrm>
            <a:custGeom>
              <a:avLst/>
              <a:gdLst>
                <a:gd name="T0" fmla="*/ 232 w 932"/>
                <a:gd name="T1" fmla="*/ 3024 h 3186"/>
                <a:gd name="T2" fmla="*/ 618 w 932"/>
                <a:gd name="T3" fmla="*/ 3052 h 3186"/>
                <a:gd name="T4" fmla="*/ 815 w 932"/>
                <a:gd name="T5" fmla="*/ 2897 h 3186"/>
                <a:gd name="T6" fmla="*/ 466 w 932"/>
                <a:gd name="T7" fmla="*/ 2897 h 3186"/>
                <a:gd name="T8" fmla="*/ 116 w 932"/>
                <a:gd name="T9" fmla="*/ 2511 h 3186"/>
                <a:gd name="T10" fmla="*/ 269 w 932"/>
                <a:gd name="T11" fmla="*/ 2749 h 3186"/>
                <a:gd name="T12" fmla="*/ 662 w 932"/>
                <a:gd name="T13" fmla="*/ 2749 h 3186"/>
                <a:gd name="T14" fmla="*/ 815 w 932"/>
                <a:gd name="T15" fmla="*/ 2511 h 3186"/>
                <a:gd name="T16" fmla="*/ 406 w 932"/>
                <a:gd name="T17" fmla="*/ 2605 h 3186"/>
                <a:gd name="T18" fmla="*/ 116 w 932"/>
                <a:gd name="T19" fmla="*/ 2317 h 3186"/>
                <a:gd name="T20" fmla="*/ 313 w 932"/>
                <a:gd name="T21" fmla="*/ 2472 h 3186"/>
                <a:gd name="T22" fmla="*/ 700 w 932"/>
                <a:gd name="T23" fmla="*/ 2444 h 3186"/>
                <a:gd name="T24" fmla="*/ 777 w 932"/>
                <a:gd name="T25" fmla="*/ 2245 h 3186"/>
                <a:gd name="T26" fmla="*/ 349 w 932"/>
                <a:gd name="T27" fmla="*/ 2309 h 3186"/>
                <a:gd name="T28" fmla="*/ 120 w 932"/>
                <a:gd name="T29" fmla="*/ 2050 h 3186"/>
                <a:gd name="T30" fmla="*/ 359 w 932"/>
                <a:gd name="T31" fmla="*/ 2193 h 3186"/>
                <a:gd name="T32" fmla="*/ 734 w 932"/>
                <a:gd name="T33" fmla="*/ 2136 h 3186"/>
                <a:gd name="T34" fmla="*/ 733 w 932"/>
                <a:gd name="T35" fmla="*/ 1977 h 3186"/>
                <a:gd name="T36" fmla="*/ 295 w 932"/>
                <a:gd name="T37" fmla="*/ 2008 h 3186"/>
                <a:gd name="T38" fmla="*/ 130 w 932"/>
                <a:gd name="T39" fmla="*/ 1783 h 3186"/>
                <a:gd name="T40" fmla="*/ 411 w 932"/>
                <a:gd name="T41" fmla="*/ 1909 h 3186"/>
                <a:gd name="T42" fmla="*/ 762 w 932"/>
                <a:gd name="T43" fmla="*/ 1826 h 3186"/>
                <a:gd name="T44" fmla="*/ 686 w 932"/>
                <a:gd name="T45" fmla="*/ 1704 h 3186"/>
                <a:gd name="T46" fmla="*/ 245 w 932"/>
                <a:gd name="T47" fmla="*/ 1704 h 3186"/>
                <a:gd name="T48" fmla="*/ 146 w 932"/>
                <a:gd name="T49" fmla="*/ 1515 h 3186"/>
                <a:gd name="T50" fmla="*/ 466 w 932"/>
                <a:gd name="T51" fmla="*/ 1622 h 3186"/>
                <a:gd name="T52" fmla="*/ 785 w 932"/>
                <a:gd name="T53" fmla="*/ 1515 h 3186"/>
                <a:gd name="T54" fmla="*/ 635 w 932"/>
                <a:gd name="T55" fmla="*/ 1428 h 3186"/>
                <a:gd name="T56" fmla="*/ 198 w 932"/>
                <a:gd name="T57" fmla="*/ 1397 h 3186"/>
                <a:gd name="T58" fmla="*/ 170 w 932"/>
                <a:gd name="T59" fmla="*/ 1247 h 3186"/>
                <a:gd name="T60" fmla="*/ 520 w 932"/>
                <a:gd name="T61" fmla="*/ 1329 h 3186"/>
                <a:gd name="T62" fmla="*/ 801 w 932"/>
                <a:gd name="T63" fmla="*/ 1203 h 3186"/>
                <a:gd name="T64" fmla="*/ 582 w 932"/>
                <a:gd name="T65" fmla="*/ 1150 h 3186"/>
                <a:gd name="T66" fmla="*/ 155 w 932"/>
                <a:gd name="T67" fmla="*/ 1086 h 3186"/>
                <a:gd name="T68" fmla="*/ 197 w 932"/>
                <a:gd name="T69" fmla="*/ 977 h 3186"/>
                <a:gd name="T70" fmla="*/ 572 w 932"/>
                <a:gd name="T71" fmla="*/ 1034 h 3186"/>
                <a:gd name="T72" fmla="*/ 811 w 932"/>
                <a:gd name="T73" fmla="*/ 891 h 3186"/>
                <a:gd name="T74" fmla="*/ 525 w 932"/>
                <a:gd name="T75" fmla="*/ 866 h 3186"/>
                <a:gd name="T76" fmla="*/ 116 w 932"/>
                <a:gd name="T77" fmla="*/ 772 h 3186"/>
                <a:gd name="T78" fmla="*/ 232 w 932"/>
                <a:gd name="T79" fmla="*/ 705 h 3186"/>
                <a:gd name="T80" fmla="*/ 618 w 932"/>
                <a:gd name="T81" fmla="*/ 735 h 3186"/>
                <a:gd name="T82" fmla="*/ 815 w 932"/>
                <a:gd name="T83" fmla="*/ 579 h 3186"/>
                <a:gd name="T84" fmla="*/ 466 w 932"/>
                <a:gd name="T85" fmla="*/ 579 h 3186"/>
                <a:gd name="T86" fmla="*/ 466 w 932"/>
                <a:gd name="T87" fmla="*/ 116 h 3186"/>
                <a:gd name="T88" fmla="*/ 146 w 932"/>
                <a:gd name="T89" fmla="*/ 222 h 3186"/>
                <a:gd name="T90" fmla="*/ 197 w 932"/>
                <a:gd name="T91" fmla="*/ 398 h 3186"/>
                <a:gd name="T92" fmla="*/ 572 w 932"/>
                <a:gd name="T93" fmla="*/ 454 h 3186"/>
                <a:gd name="T94" fmla="*/ 811 w 932"/>
                <a:gd name="T95" fmla="*/ 312 h 3186"/>
                <a:gd name="T96" fmla="*/ 662 w 932"/>
                <a:gd name="T97" fmla="*/ 147 h 3186"/>
                <a:gd name="T98" fmla="*/ 624 w 932"/>
                <a:gd name="T99" fmla="*/ 16 h 3186"/>
                <a:gd name="T100" fmla="*/ 904 w 932"/>
                <a:gd name="T101" fmla="*/ 191 h 3186"/>
                <a:gd name="T102" fmla="*/ 885 w 932"/>
                <a:gd name="T103" fmla="*/ 3026 h 3186"/>
                <a:gd name="T104" fmla="*/ 574 w 932"/>
                <a:gd name="T105" fmla="*/ 3179 h 3186"/>
                <a:gd name="T106" fmla="*/ 173 w 932"/>
                <a:gd name="T107" fmla="*/ 3124 h 3186"/>
                <a:gd name="T108" fmla="*/ 0 w 932"/>
                <a:gd name="T109" fmla="*/ 2897 h 3186"/>
                <a:gd name="T110" fmla="*/ 135 w 932"/>
                <a:gd name="T111" fmla="*/ 83 h 3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2" h="3186">
                  <a:moveTo>
                    <a:pt x="116" y="2801"/>
                  </a:moveTo>
                  <a:lnTo>
                    <a:pt x="116" y="2897"/>
                  </a:lnTo>
                  <a:lnTo>
                    <a:pt x="120" y="2920"/>
                  </a:lnTo>
                  <a:lnTo>
                    <a:pt x="130" y="2942"/>
                  </a:lnTo>
                  <a:lnTo>
                    <a:pt x="146" y="2964"/>
                  </a:lnTo>
                  <a:lnTo>
                    <a:pt x="170" y="2985"/>
                  </a:lnTo>
                  <a:lnTo>
                    <a:pt x="197" y="3006"/>
                  </a:lnTo>
                  <a:lnTo>
                    <a:pt x="232" y="3024"/>
                  </a:lnTo>
                  <a:lnTo>
                    <a:pt x="269" y="3039"/>
                  </a:lnTo>
                  <a:lnTo>
                    <a:pt x="313" y="3052"/>
                  </a:lnTo>
                  <a:lnTo>
                    <a:pt x="359" y="3062"/>
                  </a:lnTo>
                  <a:lnTo>
                    <a:pt x="411" y="3068"/>
                  </a:lnTo>
                  <a:lnTo>
                    <a:pt x="466" y="3070"/>
                  </a:lnTo>
                  <a:lnTo>
                    <a:pt x="520" y="3068"/>
                  </a:lnTo>
                  <a:lnTo>
                    <a:pt x="572" y="3062"/>
                  </a:lnTo>
                  <a:lnTo>
                    <a:pt x="618" y="3052"/>
                  </a:lnTo>
                  <a:lnTo>
                    <a:pt x="662" y="3039"/>
                  </a:lnTo>
                  <a:lnTo>
                    <a:pt x="700" y="3024"/>
                  </a:lnTo>
                  <a:lnTo>
                    <a:pt x="734" y="3006"/>
                  </a:lnTo>
                  <a:lnTo>
                    <a:pt x="762" y="2985"/>
                  </a:lnTo>
                  <a:lnTo>
                    <a:pt x="785" y="2964"/>
                  </a:lnTo>
                  <a:lnTo>
                    <a:pt x="801" y="2942"/>
                  </a:lnTo>
                  <a:lnTo>
                    <a:pt x="811" y="2920"/>
                  </a:lnTo>
                  <a:lnTo>
                    <a:pt x="815" y="2897"/>
                  </a:lnTo>
                  <a:lnTo>
                    <a:pt x="815" y="2801"/>
                  </a:lnTo>
                  <a:lnTo>
                    <a:pt x="777" y="2825"/>
                  </a:lnTo>
                  <a:lnTo>
                    <a:pt x="733" y="2845"/>
                  </a:lnTo>
                  <a:lnTo>
                    <a:pt x="686" y="2863"/>
                  </a:lnTo>
                  <a:lnTo>
                    <a:pt x="635" y="2877"/>
                  </a:lnTo>
                  <a:lnTo>
                    <a:pt x="582" y="2888"/>
                  </a:lnTo>
                  <a:lnTo>
                    <a:pt x="525" y="2894"/>
                  </a:lnTo>
                  <a:lnTo>
                    <a:pt x="466" y="2897"/>
                  </a:lnTo>
                  <a:lnTo>
                    <a:pt x="406" y="2894"/>
                  </a:lnTo>
                  <a:lnTo>
                    <a:pt x="349" y="2888"/>
                  </a:lnTo>
                  <a:lnTo>
                    <a:pt x="295" y="2877"/>
                  </a:lnTo>
                  <a:lnTo>
                    <a:pt x="245" y="2863"/>
                  </a:lnTo>
                  <a:lnTo>
                    <a:pt x="198" y="2845"/>
                  </a:lnTo>
                  <a:lnTo>
                    <a:pt x="155" y="2825"/>
                  </a:lnTo>
                  <a:lnTo>
                    <a:pt x="116" y="2801"/>
                  </a:lnTo>
                  <a:close/>
                  <a:moveTo>
                    <a:pt x="116" y="2511"/>
                  </a:moveTo>
                  <a:lnTo>
                    <a:pt x="116" y="2607"/>
                  </a:lnTo>
                  <a:lnTo>
                    <a:pt x="120" y="2630"/>
                  </a:lnTo>
                  <a:lnTo>
                    <a:pt x="130" y="2652"/>
                  </a:lnTo>
                  <a:lnTo>
                    <a:pt x="146" y="2674"/>
                  </a:lnTo>
                  <a:lnTo>
                    <a:pt x="170" y="2696"/>
                  </a:lnTo>
                  <a:lnTo>
                    <a:pt x="197" y="2716"/>
                  </a:lnTo>
                  <a:lnTo>
                    <a:pt x="232" y="2734"/>
                  </a:lnTo>
                  <a:lnTo>
                    <a:pt x="269" y="2749"/>
                  </a:lnTo>
                  <a:lnTo>
                    <a:pt x="313" y="2762"/>
                  </a:lnTo>
                  <a:lnTo>
                    <a:pt x="359" y="2772"/>
                  </a:lnTo>
                  <a:lnTo>
                    <a:pt x="411" y="2778"/>
                  </a:lnTo>
                  <a:lnTo>
                    <a:pt x="466" y="2780"/>
                  </a:lnTo>
                  <a:lnTo>
                    <a:pt x="520" y="2778"/>
                  </a:lnTo>
                  <a:lnTo>
                    <a:pt x="572" y="2772"/>
                  </a:lnTo>
                  <a:lnTo>
                    <a:pt x="618" y="2762"/>
                  </a:lnTo>
                  <a:lnTo>
                    <a:pt x="662" y="2749"/>
                  </a:lnTo>
                  <a:lnTo>
                    <a:pt x="700" y="2734"/>
                  </a:lnTo>
                  <a:lnTo>
                    <a:pt x="734" y="2716"/>
                  </a:lnTo>
                  <a:lnTo>
                    <a:pt x="762" y="2696"/>
                  </a:lnTo>
                  <a:lnTo>
                    <a:pt x="785" y="2674"/>
                  </a:lnTo>
                  <a:lnTo>
                    <a:pt x="801" y="2652"/>
                  </a:lnTo>
                  <a:lnTo>
                    <a:pt x="811" y="2630"/>
                  </a:lnTo>
                  <a:lnTo>
                    <a:pt x="815" y="2607"/>
                  </a:lnTo>
                  <a:lnTo>
                    <a:pt x="815" y="2511"/>
                  </a:lnTo>
                  <a:lnTo>
                    <a:pt x="777" y="2535"/>
                  </a:lnTo>
                  <a:lnTo>
                    <a:pt x="733" y="2555"/>
                  </a:lnTo>
                  <a:lnTo>
                    <a:pt x="686" y="2573"/>
                  </a:lnTo>
                  <a:lnTo>
                    <a:pt x="635" y="2588"/>
                  </a:lnTo>
                  <a:lnTo>
                    <a:pt x="582" y="2599"/>
                  </a:lnTo>
                  <a:lnTo>
                    <a:pt x="525" y="2605"/>
                  </a:lnTo>
                  <a:lnTo>
                    <a:pt x="466" y="2607"/>
                  </a:lnTo>
                  <a:lnTo>
                    <a:pt x="406" y="2605"/>
                  </a:lnTo>
                  <a:lnTo>
                    <a:pt x="349" y="2599"/>
                  </a:lnTo>
                  <a:lnTo>
                    <a:pt x="295" y="2588"/>
                  </a:lnTo>
                  <a:lnTo>
                    <a:pt x="245" y="2573"/>
                  </a:lnTo>
                  <a:lnTo>
                    <a:pt x="198" y="2555"/>
                  </a:lnTo>
                  <a:lnTo>
                    <a:pt x="155" y="2535"/>
                  </a:lnTo>
                  <a:lnTo>
                    <a:pt x="116" y="2511"/>
                  </a:lnTo>
                  <a:close/>
                  <a:moveTo>
                    <a:pt x="116" y="2221"/>
                  </a:moveTo>
                  <a:lnTo>
                    <a:pt x="116" y="2317"/>
                  </a:lnTo>
                  <a:lnTo>
                    <a:pt x="120" y="2340"/>
                  </a:lnTo>
                  <a:lnTo>
                    <a:pt x="130" y="2362"/>
                  </a:lnTo>
                  <a:lnTo>
                    <a:pt x="146" y="2385"/>
                  </a:lnTo>
                  <a:lnTo>
                    <a:pt x="170" y="2406"/>
                  </a:lnTo>
                  <a:lnTo>
                    <a:pt x="197" y="2426"/>
                  </a:lnTo>
                  <a:lnTo>
                    <a:pt x="232" y="2444"/>
                  </a:lnTo>
                  <a:lnTo>
                    <a:pt x="269" y="2459"/>
                  </a:lnTo>
                  <a:lnTo>
                    <a:pt x="313" y="2472"/>
                  </a:lnTo>
                  <a:lnTo>
                    <a:pt x="359" y="2483"/>
                  </a:lnTo>
                  <a:lnTo>
                    <a:pt x="411" y="2489"/>
                  </a:lnTo>
                  <a:lnTo>
                    <a:pt x="466" y="2491"/>
                  </a:lnTo>
                  <a:lnTo>
                    <a:pt x="520" y="2489"/>
                  </a:lnTo>
                  <a:lnTo>
                    <a:pt x="572" y="2483"/>
                  </a:lnTo>
                  <a:lnTo>
                    <a:pt x="618" y="2472"/>
                  </a:lnTo>
                  <a:lnTo>
                    <a:pt x="662" y="2459"/>
                  </a:lnTo>
                  <a:lnTo>
                    <a:pt x="700" y="2444"/>
                  </a:lnTo>
                  <a:lnTo>
                    <a:pt x="734" y="2426"/>
                  </a:lnTo>
                  <a:lnTo>
                    <a:pt x="762" y="2406"/>
                  </a:lnTo>
                  <a:lnTo>
                    <a:pt x="785" y="2385"/>
                  </a:lnTo>
                  <a:lnTo>
                    <a:pt x="801" y="2362"/>
                  </a:lnTo>
                  <a:lnTo>
                    <a:pt x="811" y="2340"/>
                  </a:lnTo>
                  <a:lnTo>
                    <a:pt x="815" y="2317"/>
                  </a:lnTo>
                  <a:lnTo>
                    <a:pt x="815" y="2221"/>
                  </a:lnTo>
                  <a:lnTo>
                    <a:pt x="777" y="2245"/>
                  </a:lnTo>
                  <a:lnTo>
                    <a:pt x="733" y="2266"/>
                  </a:lnTo>
                  <a:lnTo>
                    <a:pt x="686" y="2284"/>
                  </a:lnTo>
                  <a:lnTo>
                    <a:pt x="635" y="2298"/>
                  </a:lnTo>
                  <a:lnTo>
                    <a:pt x="582" y="2309"/>
                  </a:lnTo>
                  <a:lnTo>
                    <a:pt x="525" y="2315"/>
                  </a:lnTo>
                  <a:lnTo>
                    <a:pt x="466" y="2317"/>
                  </a:lnTo>
                  <a:lnTo>
                    <a:pt x="406" y="2315"/>
                  </a:lnTo>
                  <a:lnTo>
                    <a:pt x="349" y="2309"/>
                  </a:lnTo>
                  <a:lnTo>
                    <a:pt x="295" y="2298"/>
                  </a:lnTo>
                  <a:lnTo>
                    <a:pt x="245" y="2284"/>
                  </a:lnTo>
                  <a:lnTo>
                    <a:pt x="198" y="2266"/>
                  </a:lnTo>
                  <a:lnTo>
                    <a:pt x="155" y="2245"/>
                  </a:lnTo>
                  <a:lnTo>
                    <a:pt x="116" y="2221"/>
                  </a:lnTo>
                  <a:close/>
                  <a:moveTo>
                    <a:pt x="116" y="1931"/>
                  </a:moveTo>
                  <a:lnTo>
                    <a:pt x="116" y="2027"/>
                  </a:lnTo>
                  <a:lnTo>
                    <a:pt x="120" y="2050"/>
                  </a:lnTo>
                  <a:lnTo>
                    <a:pt x="130" y="2073"/>
                  </a:lnTo>
                  <a:lnTo>
                    <a:pt x="146" y="2095"/>
                  </a:lnTo>
                  <a:lnTo>
                    <a:pt x="170" y="2116"/>
                  </a:lnTo>
                  <a:lnTo>
                    <a:pt x="197" y="2136"/>
                  </a:lnTo>
                  <a:lnTo>
                    <a:pt x="232" y="2154"/>
                  </a:lnTo>
                  <a:lnTo>
                    <a:pt x="269" y="2170"/>
                  </a:lnTo>
                  <a:lnTo>
                    <a:pt x="313" y="2183"/>
                  </a:lnTo>
                  <a:lnTo>
                    <a:pt x="359" y="2193"/>
                  </a:lnTo>
                  <a:lnTo>
                    <a:pt x="411" y="2199"/>
                  </a:lnTo>
                  <a:lnTo>
                    <a:pt x="466" y="2202"/>
                  </a:lnTo>
                  <a:lnTo>
                    <a:pt x="520" y="2199"/>
                  </a:lnTo>
                  <a:lnTo>
                    <a:pt x="572" y="2193"/>
                  </a:lnTo>
                  <a:lnTo>
                    <a:pt x="618" y="2183"/>
                  </a:lnTo>
                  <a:lnTo>
                    <a:pt x="662" y="2170"/>
                  </a:lnTo>
                  <a:lnTo>
                    <a:pt x="700" y="2154"/>
                  </a:lnTo>
                  <a:lnTo>
                    <a:pt x="734" y="2136"/>
                  </a:lnTo>
                  <a:lnTo>
                    <a:pt x="762" y="2116"/>
                  </a:lnTo>
                  <a:lnTo>
                    <a:pt x="785" y="2095"/>
                  </a:lnTo>
                  <a:lnTo>
                    <a:pt x="801" y="2073"/>
                  </a:lnTo>
                  <a:lnTo>
                    <a:pt x="811" y="2050"/>
                  </a:lnTo>
                  <a:lnTo>
                    <a:pt x="815" y="2027"/>
                  </a:lnTo>
                  <a:lnTo>
                    <a:pt x="815" y="1931"/>
                  </a:lnTo>
                  <a:lnTo>
                    <a:pt x="777" y="1955"/>
                  </a:lnTo>
                  <a:lnTo>
                    <a:pt x="733" y="1977"/>
                  </a:lnTo>
                  <a:lnTo>
                    <a:pt x="686" y="1994"/>
                  </a:lnTo>
                  <a:lnTo>
                    <a:pt x="635" y="2008"/>
                  </a:lnTo>
                  <a:lnTo>
                    <a:pt x="582" y="2019"/>
                  </a:lnTo>
                  <a:lnTo>
                    <a:pt x="525" y="2025"/>
                  </a:lnTo>
                  <a:lnTo>
                    <a:pt x="466" y="2027"/>
                  </a:lnTo>
                  <a:lnTo>
                    <a:pt x="406" y="2025"/>
                  </a:lnTo>
                  <a:lnTo>
                    <a:pt x="349" y="2019"/>
                  </a:lnTo>
                  <a:lnTo>
                    <a:pt x="295" y="2008"/>
                  </a:lnTo>
                  <a:lnTo>
                    <a:pt x="245" y="1994"/>
                  </a:lnTo>
                  <a:lnTo>
                    <a:pt x="198" y="1977"/>
                  </a:lnTo>
                  <a:lnTo>
                    <a:pt x="155" y="1955"/>
                  </a:lnTo>
                  <a:lnTo>
                    <a:pt x="116" y="1931"/>
                  </a:lnTo>
                  <a:close/>
                  <a:moveTo>
                    <a:pt x="116" y="1641"/>
                  </a:moveTo>
                  <a:lnTo>
                    <a:pt x="116" y="1737"/>
                  </a:lnTo>
                  <a:lnTo>
                    <a:pt x="120" y="1761"/>
                  </a:lnTo>
                  <a:lnTo>
                    <a:pt x="130" y="1783"/>
                  </a:lnTo>
                  <a:lnTo>
                    <a:pt x="146" y="1805"/>
                  </a:lnTo>
                  <a:lnTo>
                    <a:pt x="170" y="1826"/>
                  </a:lnTo>
                  <a:lnTo>
                    <a:pt x="197" y="1846"/>
                  </a:lnTo>
                  <a:lnTo>
                    <a:pt x="232" y="1865"/>
                  </a:lnTo>
                  <a:lnTo>
                    <a:pt x="269" y="1880"/>
                  </a:lnTo>
                  <a:lnTo>
                    <a:pt x="313" y="1893"/>
                  </a:lnTo>
                  <a:lnTo>
                    <a:pt x="359" y="1903"/>
                  </a:lnTo>
                  <a:lnTo>
                    <a:pt x="411" y="1909"/>
                  </a:lnTo>
                  <a:lnTo>
                    <a:pt x="466" y="1912"/>
                  </a:lnTo>
                  <a:lnTo>
                    <a:pt x="520" y="1909"/>
                  </a:lnTo>
                  <a:lnTo>
                    <a:pt x="572" y="1903"/>
                  </a:lnTo>
                  <a:lnTo>
                    <a:pt x="618" y="1893"/>
                  </a:lnTo>
                  <a:lnTo>
                    <a:pt x="662" y="1880"/>
                  </a:lnTo>
                  <a:lnTo>
                    <a:pt x="700" y="1865"/>
                  </a:lnTo>
                  <a:lnTo>
                    <a:pt x="734" y="1846"/>
                  </a:lnTo>
                  <a:lnTo>
                    <a:pt x="762" y="1826"/>
                  </a:lnTo>
                  <a:lnTo>
                    <a:pt x="785" y="1805"/>
                  </a:lnTo>
                  <a:lnTo>
                    <a:pt x="801" y="1783"/>
                  </a:lnTo>
                  <a:lnTo>
                    <a:pt x="811" y="1761"/>
                  </a:lnTo>
                  <a:lnTo>
                    <a:pt x="815" y="1737"/>
                  </a:lnTo>
                  <a:lnTo>
                    <a:pt x="815" y="1641"/>
                  </a:lnTo>
                  <a:lnTo>
                    <a:pt x="777" y="1666"/>
                  </a:lnTo>
                  <a:lnTo>
                    <a:pt x="733" y="1687"/>
                  </a:lnTo>
                  <a:lnTo>
                    <a:pt x="686" y="1704"/>
                  </a:lnTo>
                  <a:lnTo>
                    <a:pt x="635" y="1718"/>
                  </a:lnTo>
                  <a:lnTo>
                    <a:pt x="582" y="1729"/>
                  </a:lnTo>
                  <a:lnTo>
                    <a:pt x="525" y="1735"/>
                  </a:lnTo>
                  <a:lnTo>
                    <a:pt x="466" y="1737"/>
                  </a:lnTo>
                  <a:lnTo>
                    <a:pt x="406" y="1735"/>
                  </a:lnTo>
                  <a:lnTo>
                    <a:pt x="349" y="1729"/>
                  </a:lnTo>
                  <a:lnTo>
                    <a:pt x="295" y="1718"/>
                  </a:lnTo>
                  <a:lnTo>
                    <a:pt x="245" y="1704"/>
                  </a:lnTo>
                  <a:lnTo>
                    <a:pt x="198" y="1687"/>
                  </a:lnTo>
                  <a:lnTo>
                    <a:pt x="155" y="1666"/>
                  </a:lnTo>
                  <a:lnTo>
                    <a:pt x="116" y="1641"/>
                  </a:lnTo>
                  <a:close/>
                  <a:moveTo>
                    <a:pt x="116" y="1352"/>
                  </a:moveTo>
                  <a:lnTo>
                    <a:pt x="116" y="1449"/>
                  </a:lnTo>
                  <a:lnTo>
                    <a:pt x="120" y="1471"/>
                  </a:lnTo>
                  <a:lnTo>
                    <a:pt x="130" y="1493"/>
                  </a:lnTo>
                  <a:lnTo>
                    <a:pt x="146" y="1515"/>
                  </a:lnTo>
                  <a:lnTo>
                    <a:pt x="170" y="1536"/>
                  </a:lnTo>
                  <a:lnTo>
                    <a:pt x="197" y="1557"/>
                  </a:lnTo>
                  <a:lnTo>
                    <a:pt x="232" y="1575"/>
                  </a:lnTo>
                  <a:lnTo>
                    <a:pt x="269" y="1590"/>
                  </a:lnTo>
                  <a:lnTo>
                    <a:pt x="313" y="1603"/>
                  </a:lnTo>
                  <a:lnTo>
                    <a:pt x="359" y="1613"/>
                  </a:lnTo>
                  <a:lnTo>
                    <a:pt x="411" y="1619"/>
                  </a:lnTo>
                  <a:lnTo>
                    <a:pt x="466" y="1622"/>
                  </a:lnTo>
                  <a:lnTo>
                    <a:pt x="520" y="1619"/>
                  </a:lnTo>
                  <a:lnTo>
                    <a:pt x="572" y="1613"/>
                  </a:lnTo>
                  <a:lnTo>
                    <a:pt x="618" y="1603"/>
                  </a:lnTo>
                  <a:lnTo>
                    <a:pt x="662" y="1590"/>
                  </a:lnTo>
                  <a:lnTo>
                    <a:pt x="700" y="1575"/>
                  </a:lnTo>
                  <a:lnTo>
                    <a:pt x="734" y="1557"/>
                  </a:lnTo>
                  <a:lnTo>
                    <a:pt x="762" y="1536"/>
                  </a:lnTo>
                  <a:lnTo>
                    <a:pt x="785" y="1515"/>
                  </a:lnTo>
                  <a:lnTo>
                    <a:pt x="801" y="1493"/>
                  </a:lnTo>
                  <a:lnTo>
                    <a:pt x="811" y="1471"/>
                  </a:lnTo>
                  <a:lnTo>
                    <a:pt x="815" y="1449"/>
                  </a:lnTo>
                  <a:lnTo>
                    <a:pt x="815" y="1352"/>
                  </a:lnTo>
                  <a:lnTo>
                    <a:pt x="777" y="1376"/>
                  </a:lnTo>
                  <a:lnTo>
                    <a:pt x="733" y="1397"/>
                  </a:lnTo>
                  <a:lnTo>
                    <a:pt x="686" y="1414"/>
                  </a:lnTo>
                  <a:lnTo>
                    <a:pt x="635" y="1428"/>
                  </a:lnTo>
                  <a:lnTo>
                    <a:pt x="582" y="1440"/>
                  </a:lnTo>
                  <a:lnTo>
                    <a:pt x="525" y="1446"/>
                  </a:lnTo>
                  <a:lnTo>
                    <a:pt x="466" y="1449"/>
                  </a:lnTo>
                  <a:lnTo>
                    <a:pt x="406" y="1446"/>
                  </a:lnTo>
                  <a:lnTo>
                    <a:pt x="349" y="1440"/>
                  </a:lnTo>
                  <a:lnTo>
                    <a:pt x="295" y="1428"/>
                  </a:lnTo>
                  <a:lnTo>
                    <a:pt x="245" y="1414"/>
                  </a:lnTo>
                  <a:lnTo>
                    <a:pt x="198" y="1397"/>
                  </a:lnTo>
                  <a:lnTo>
                    <a:pt x="155" y="1376"/>
                  </a:lnTo>
                  <a:lnTo>
                    <a:pt x="116" y="1352"/>
                  </a:lnTo>
                  <a:close/>
                  <a:moveTo>
                    <a:pt x="116" y="1062"/>
                  </a:moveTo>
                  <a:lnTo>
                    <a:pt x="116" y="1159"/>
                  </a:lnTo>
                  <a:lnTo>
                    <a:pt x="120" y="1181"/>
                  </a:lnTo>
                  <a:lnTo>
                    <a:pt x="130" y="1203"/>
                  </a:lnTo>
                  <a:lnTo>
                    <a:pt x="146" y="1225"/>
                  </a:lnTo>
                  <a:lnTo>
                    <a:pt x="170" y="1247"/>
                  </a:lnTo>
                  <a:lnTo>
                    <a:pt x="197" y="1267"/>
                  </a:lnTo>
                  <a:lnTo>
                    <a:pt x="232" y="1285"/>
                  </a:lnTo>
                  <a:lnTo>
                    <a:pt x="269" y="1301"/>
                  </a:lnTo>
                  <a:lnTo>
                    <a:pt x="313" y="1313"/>
                  </a:lnTo>
                  <a:lnTo>
                    <a:pt x="359" y="1323"/>
                  </a:lnTo>
                  <a:lnTo>
                    <a:pt x="411" y="1329"/>
                  </a:lnTo>
                  <a:lnTo>
                    <a:pt x="466" y="1332"/>
                  </a:lnTo>
                  <a:lnTo>
                    <a:pt x="520" y="1329"/>
                  </a:lnTo>
                  <a:lnTo>
                    <a:pt x="572" y="1323"/>
                  </a:lnTo>
                  <a:lnTo>
                    <a:pt x="618" y="1313"/>
                  </a:lnTo>
                  <a:lnTo>
                    <a:pt x="662" y="1301"/>
                  </a:lnTo>
                  <a:lnTo>
                    <a:pt x="700" y="1285"/>
                  </a:lnTo>
                  <a:lnTo>
                    <a:pt x="734" y="1267"/>
                  </a:lnTo>
                  <a:lnTo>
                    <a:pt x="762" y="1247"/>
                  </a:lnTo>
                  <a:lnTo>
                    <a:pt x="785" y="1225"/>
                  </a:lnTo>
                  <a:lnTo>
                    <a:pt x="801" y="1203"/>
                  </a:lnTo>
                  <a:lnTo>
                    <a:pt x="811" y="1181"/>
                  </a:lnTo>
                  <a:lnTo>
                    <a:pt x="815" y="1159"/>
                  </a:lnTo>
                  <a:lnTo>
                    <a:pt x="815" y="1062"/>
                  </a:lnTo>
                  <a:lnTo>
                    <a:pt x="777" y="1086"/>
                  </a:lnTo>
                  <a:lnTo>
                    <a:pt x="733" y="1107"/>
                  </a:lnTo>
                  <a:lnTo>
                    <a:pt x="686" y="1124"/>
                  </a:lnTo>
                  <a:lnTo>
                    <a:pt x="635" y="1139"/>
                  </a:lnTo>
                  <a:lnTo>
                    <a:pt x="582" y="1150"/>
                  </a:lnTo>
                  <a:lnTo>
                    <a:pt x="525" y="1156"/>
                  </a:lnTo>
                  <a:lnTo>
                    <a:pt x="466" y="1159"/>
                  </a:lnTo>
                  <a:lnTo>
                    <a:pt x="406" y="1156"/>
                  </a:lnTo>
                  <a:lnTo>
                    <a:pt x="349" y="1150"/>
                  </a:lnTo>
                  <a:lnTo>
                    <a:pt x="295" y="1139"/>
                  </a:lnTo>
                  <a:lnTo>
                    <a:pt x="245" y="1124"/>
                  </a:lnTo>
                  <a:lnTo>
                    <a:pt x="198" y="1107"/>
                  </a:lnTo>
                  <a:lnTo>
                    <a:pt x="155" y="1086"/>
                  </a:lnTo>
                  <a:lnTo>
                    <a:pt x="116" y="1062"/>
                  </a:lnTo>
                  <a:close/>
                  <a:moveTo>
                    <a:pt x="116" y="772"/>
                  </a:moveTo>
                  <a:lnTo>
                    <a:pt x="116" y="869"/>
                  </a:lnTo>
                  <a:lnTo>
                    <a:pt x="120" y="891"/>
                  </a:lnTo>
                  <a:lnTo>
                    <a:pt x="130" y="913"/>
                  </a:lnTo>
                  <a:lnTo>
                    <a:pt x="146" y="936"/>
                  </a:lnTo>
                  <a:lnTo>
                    <a:pt x="170" y="957"/>
                  </a:lnTo>
                  <a:lnTo>
                    <a:pt x="197" y="977"/>
                  </a:lnTo>
                  <a:lnTo>
                    <a:pt x="232" y="995"/>
                  </a:lnTo>
                  <a:lnTo>
                    <a:pt x="269" y="1011"/>
                  </a:lnTo>
                  <a:lnTo>
                    <a:pt x="313" y="1025"/>
                  </a:lnTo>
                  <a:lnTo>
                    <a:pt x="359" y="1034"/>
                  </a:lnTo>
                  <a:lnTo>
                    <a:pt x="411" y="1041"/>
                  </a:lnTo>
                  <a:lnTo>
                    <a:pt x="466" y="1043"/>
                  </a:lnTo>
                  <a:lnTo>
                    <a:pt x="520" y="1041"/>
                  </a:lnTo>
                  <a:lnTo>
                    <a:pt x="572" y="1034"/>
                  </a:lnTo>
                  <a:lnTo>
                    <a:pt x="618" y="1025"/>
                  </a:lnTo>
                  <a:lnTo>
                    <a:pt x="662" y="1011"/>
                  </a:lnTo>
                  <a:lnTo>
                    <a:pt x="700" y="995"/>
                  </a:lnTo>
                  <a:lnTo>
                    <a:pt x="734" y="977"/>
                  </a:lnTo>
                  <a:lnTo>
                    <a:pt x="762" y="957"/>
                  </a:lnTo>
                  <a:lnTo>
                    <a:pt x="785" y="936"/>
                  </a:lnTo>
                  <a:lnTo>
                    <a:pt x="801" y="913"/>
                  </a:lnTo>
                  <a:lnTo>
                    <a:pt x="811" y="891"/>
                  </a:lnTo>
                  <a:lnTo>
                    <a:pt x="815" y="869"/>
                  </a:lnTo>
                  <a:lnTo>
                    <a:pt x="815" y="772"/>
                  </a:lnTo>
                  <a:lnTo>
                    <a:pt x="777" y="796"/>
                  </a:lnTo>
                  <a:lnTo>
                    <a:pt x="733" y="818"/>
                  </a:lnTo>
                  <a:lnTo>
                    <a:pt x="686" y="835"/>
                  </a:lnTo>
                  <a:lnTo>
                    <a:pt x="635" y="850"/>
                  </a:lnTo>
                  <a:lnTo>
                    <a:pt x="582" y="860"/>
                  </a:lnTo>
                  <a:lnTo>
                    <a:pt x="525" y="866"/>
                  </a:lnTo>
                  <a:lnTo>
                    <a:pt x="466" y="869"/>
                  </a:lnTo>
                  <a:lnTo>
                    <a:pt x="406" y="866"/>
                  </a:lnTo>
                  <a:lnTo>
                    <a:pt x="349" y="860"/>
                  </a:lnTo>
                  <a:lnTo>
                    <a:pt x="295" y="850"/>
                  </a:lnTo>
                  <a:lnTo>
                    <a:pt x="245" y="835"/>
                  </a:lnTo>
                  <a:lnTo>
                    <a:pt x="198" y="818"/>
                  </a:lnTo>
                  <a:lnTo>
                    <a:pt x="155" y="796"/>
                  </a:lnTo>
                  <a:lnTo>
                    <a:pt x="116" y="772"/>
                  </a:lnTo>
                  <a:close/>
                  <a:moveTo>
                    <a:pt x="116" y="482"/>
                  </a:moveTo>
                  <a:lnTo>
                    <a:pt x="116" y="579"/>
                  </a:lnTo>
                  <a:lnTo>
                    <a:pt x="120" y="601"/>
                  </a:lnTo>
                  <a:lnTo>
                    <a:pt x="130" y="624"/>
                  </a:lnTo>
                  <a:lnTo>
                    <a:pt x="146" y="646"/>
                  </a:lnTo>
                  <a:lnTo>
                    <a:pt x="170" y="667"/>
                  </a:lnTo>
                  <a:lnTo>
                    <a:pt x="197" y="687"/>
                  </a:lnTo>
                  <a:lnTo>
                    <a:pt x="232" y="705"/>
                  </a:lnTo>
                  <a:lnTo>
                    <a:pt x="269" y="722"/>
                  </a:lnTo>
                  <a:lnTo>
                    <a:pt x="313" y="735"/>
                  </a:lnTo>
                  <a:lnTo>
                    <a:pt x="359" y="744"/>
                  </a:lnTo>
                  <a:lnTo>
                    <a:pt x="411" y="751"/>
                  </a:lnTo>
                  <a:lnTo>
                    <a:pt x="466" y="753"/>
                  </a:lnTo>
                  <a:lnTo>
                    <a:pt x="520" y="751"/>
                  </a:lnTo>
                  <a:lnTo>
                    <a:pt x="572" y="744"/>
                  </a:lnTo>
                  <a:lnTo>
                    <a:pt x="618" y="735"/>
                  </a:lnTo>
                  <a:lnTo>
                    <a:pt x="662" y="722"/>
                  </a:lnTo>
                  <a:lnTo>
                    <a:pt x="700" y="705"/>
                  </a:lnTo>
                  <a:lnTo>
                    <a:pt x="734" y="687"/>
                  </a:lnTo>
                  <a:lnTo>
                    <a:pt x="762" y="667"/>
                  </a:lnTo>
                  <a:lnTo>
                    <a:pt x="785" y="646"/>
                  </a:lnTo>
                  <a:lnTo>
                    <a:pt x="801" y="624"/>
                  </a:lnTo>
                  <a:lnTo>
                    <a:pt x="811" y="601"/>
                  </a:lnTo>
                  <a:lnTo>
                    <a:pt x="815" y="579"/>
                  </a:lnTo>
                  <a:lnTo>
                    <a:pt x="815" y="482"/>
                  </a:lnTo>
                  <a:lnTo>
                    <a:pt x="777" y="507"/>
                  </a:lnTo>
                  <a:lnTo>
                    <a:pt x="733" y="528"/>
                  </a:lnTo>
                  <a:lnTo>
                    <a:pt x="686" y="545"/>
                  </a:lnTo>
                  <a:lnTo>
                    <a:pt x="635" y="559"/>
                  </a:lnTo>
                  <a:lnTo>
                    <a:pt x="582" y="570"/>
                  </a:lnTo>
                  <a:lnTo>
                    <a:pt x="525" y="576"/>
                  </a:lnTo>
                  <a:lnTo>
                    <a:pt x="466" y="579"/>
                  </a:lnTo>
                  <a:lnTo>
                    <a:pt x="406" y="576"/>
                  </a:lnTo>
                  <a:lnTo>
                    <a:pt x="349" y="570"/>
                  </a:lnTo>
                  <a:lnTo>
                    <a:pt x="295" y="559"/>
                  </a:lnTo>
                  <a:lnTo>
                    <a:pt x="245" y="545"/>
                  </a:lnTo>
                  <a:lnTo>
                    <a:pt x="198" y="528"/>
                  </a:lnTo>
                  <a:lnTo>
                    <a:pt x="155" y="507"/>
                  </a:lnTo>
                  <a:lnTo>
                    <a:pt x="116" y="482"/>
                  </a:lnTo>
                  <a:close/>
                  <a:moveTo>
                    <a:pt x="466" y="116"/>
                  </a:moveTo>
                  <a:lnTo>
                    <a:pt x="411" y="118"/>
                  </a:lnTo>
                  <a:lnTo>
                    <a:pt x="359" y="124"/>
                  </a:lnTo>
                  <a:lnTo>
                    <a:pt x="313" y="134"/>
                  </a:lnTo>
                  <a:lnTo>
                    <a:pt x="269" y="147"/>
                  </a:lnTo>
                  <a:lnTo>
                    <a:pt x="232" y="162"/>
                  </a:lnTo>
                  <a:lnTo>
                    <a:pt x="197" y="180"/>
                  </a:lnTo>
                  <a:lnTo>
                    <a:pt x="170" y="201"/>
                  </a:lnTo>
                  <a:lnTo>
                    <a:pt x="146" y="222"/>
                  </a:lnTo>
                  <a:lnTo>
                    <a:pt x="130" y="244"/>
                  </a:lnTo>
                  <a:lnTo>
                    <a:pt x="120" y="266"/>
                  </a:lnTo>
                  <a:lnTo>
                    <a:pt x="116" y="289"/>
                  </a:lnTo>
                  <a:lnTo>
                    <a:pt x="120" y="312"/>
                  </a:lnTo>
                  <a:lnTo>
                    <a:pt x="130" y="334"/>
                  </a:lnTo>
                  <a:lnTo>
                    <a:pt x="146" y="356"/>
                  </a:lnTo>
                  <a:lnTo>
                    <a:pt x="170" y="377"/>
                  </a:lnTo>
                  <a:lnTo>
                    <a:pt x="197" y="398"/>
                  </a:lnTo>
                  <a:lnTo>
                    <a:pt x="232" y="416"/>
                  </a:lnTo>
                  <a:lnTo>
                    <a:pt x="269" y="432"/>
                  </a:lnTo>
                  <a:lnTo>
                    <a:pt x="313" y="445"/>
                  </a:lnTo>
                  <a:lnTo>
                    <a:pt x="359" y="454"/>
                  </a:lnTo>
                  <a:lnTo>
                    <a:pt x="411" y="461"/>
                  </a:lnTo>
                  <a:lnTo>
                    <a:pt x="466" y="463"/>
                  </a:lnTo>
                  <a:lnTo>
                    <a:pt x="520" y="461"/>
                  </a:lnTo>
                  <a:lnTo>
                    <a:pt x="572" y="454"/>
                  </a:lnTo>
                  <a:lnTo>
                    <a:pt x="618" y="445"/>
                  </a:lnTo>
                  <a:lnTo>
                    <a:pt x="662" y="432"/>
                  </a:lnTo>
                  <a:lnTo>
                    <a:pt x="700" y="416"/>
                  </a:lnTo>
                  <a:lnTo>
                    <a:pt x="734" y="398"/>
                  </a:lnTo>
                  <a:lnTo>
                    <a:pt x="762" y="377"/>
                  </a:lnTo>
                  <a:lnTo>
                    <a:pt x="785" y="356"/>
                  </a:lnTo>
                  <a:lnTo>
                    <a:pt x="801" y="334"/>
                  </a:lnTo>
                  <a:lnTo>
                    <a:pt x="811" y="312"/>
                  </a:lnTo>
                  <a:lnTo>
                    <a:pt x="815" y="289"/>
                  </a:lnTo>
                  <a:lnTo>
                    <a:pt x="811" y="266"/>
                  </a:lnTo>
                  <a:lnTo>
                    <a:pt x="801" y="244"/>
                  </a:lnTo>
                  <a:lnTo>
                    <a:pt x="785" y="222"/>
                  </a:lnTo>
                  <a:lnTo>
                    <a:pt x="762" y="201"/>
                  </a:lnTo>
                  <a:lnTo>
                    <a:pt x="734" y="180"/>
                  </a:lnTo>
                  <a:lnTo>
                    <a:pt x="700" y="162"/>
                  </a:lnTo>
                  <a:lnTo>
                    <a:pt x="662" y="147"/>
                  </a:lnTo>
                  <a:lnTo>
                    <a:pt x="618" y="134"/>
                  </a:lnTo>
                  <a:lnTo>
                    <a:pt x="572" y="124"/>
                  </a:lnTo>
                  <a:lnTo>
                    <a:pt x="520" y="118"/>
                  </a:lnTo>
                  <a:lnTo>
                    <a:pt x="466" y="116"/>
                  </a:lnTo>
                  <a:close/>
                  <a:moveTo>
                    <a:pt x="466" y="0"/>
                  </a:moveTo>
                  <a:lnTo>
                    <a:pt x="521" y="2"/>
                  </a:lnTo>
                  <a:lnTo>
                    <a:pt x="574" y="7"/>
                  </a:lnTo>
                  <a:lnTo>
                    <a:pt x="624" y="16"/>
                  </a:lnTo>
                  <a:lnTo>
                    <a:pt x="672" y="28"/>
                  </a:lnTo>
                  <a:lnTo>
                    <a:pt x="717" y="44"/>
                  </a:lnTo>
                  <a:lnTo>
                    <a:pt x="758" y="62"/>
                  </a:lnTo>
                  <a:lnTo>
                    <a:pt x="797" y="83"/>
                  </a:lnTo>
                  <a:lnTo>
                    <a:pt x="830" y="107"/>
                  </a:lnTo>
                  <a:lnTo>
                    <a:pt x="860" y="133"/>
                  </a:lnTo>
                  <a:lnTo>
                    <a:pt x="885" y="160"/>
                  </a:lnTo>
                  <a:lnTo>
                    <a:pt x="904" y="191"/>
                  </a:lnTo>
                  <a:lnTo>
                    <a:pt x="920" y="222"/>
                  </a:lnTo>
                  <a:lnTo>
                    <a:pt x="929" y="255"/>
                  </a:lnTo>
                  <a:lnTo>
                    <a:pt x="932" y="289"/>
                  </a:lnTo>
                  <a:lnTo>
                    <a:pt x="932" y="2897"/>
                  </a:lnTo>
                  <a:lnTo>
                    <a:pt x="929" y="2931"/>
                  </a:lnTo>
                  <a:lnTo>
                    <a:pt x="920" y="2964"/>
                  </a:lnTo>
                  <a:lnTo>
                    <a:pt x="904" y="2995"/>
                  </a:lnTo>
                  <a:lnTo>
                    <a:pt x="885" y="3026"/>
                  </a:lnTo>
                  <a:lnTo>
                    <a:pt x="860" y="3053"/>
                  </a:lnTo>
                  <a:lnTo>
                    <a:pt x="830" y="3079"/>
                  </a:lnTo>
                  <a:lnTo>
                    <a:pt x="797" y="3102"/>
                  </a:lnTo>
                  <a:lnTo>
                    <a:pt x="758" y="3124"/>
                  </a:lnTo>
                  <a:lnTo>
                    <a:pt x="717" y="3142"/>
                  </a:lnTo>
                  <a:lnTo>
                    <a:pt x="672" y="3158"/>
                  </a:lnTo>
                  <a:lnTo>
                    <a:pt x="624" y="3170"/>
                  </a:lnTo>
                  <a:lnTo>
                    <a:pt x="574" y="3179"/>
                  </a:lnTo>
                  <a:lnTo>
                    <a:pt x="521" y="3184"/>
                  </a:lnTo>
                  <a:lnTo>
                    <a:pt x="466" y="3186"/>
                  </a:lnTo>
                  <a:lnTo>
                    <a:pt x="410" y="3184"/>
                  </a:lnTo>
                  <a:lnTo>
                    <a:pt x="357" y="3179"/>
                  </a:lnTo>
                  <a:lnTo>
                    <a:pt x="307" y="3170"/>
                  </a:lnTo>
                  <a:lnTo>
                    <a:pt x="259" y="3158"/>
                  </a:lnTo>
                  <a:lnTo>
                    <a:pt x="214" y="3142"/>
                  </a:lnTo>
                  <a:lnTo>
                    <a:pt x="173" y="3124"/>
                  </a:lnTo>
                  <a:lnTo>
                    <a:pt x="135" y="3102"/>
                  </a:lnTo>
                  <a:lnTo>
                    <a:pt x="101" y="3079"/>
                  </a:lnTo>
                  <a:lnTo>
                    <a:pt x="71" y="3053"/>
                  </a:lnTo>
                  <a:lnTo>
                    <a:pt x="47" y="3026"/>
                  </a:lnTo>
                  <a:lnTo>
                    <a:pt x="27" y="2995"/>
                  </a:lnTo>
                  <a:lnTo>
                    <a:pt x="11" y="2964"/>
                  </a:lnTo>
                  <a:lnTo>
                    <a:pt x="3" y="2931"/>
                  </a:lnTo>
                  <a:lnTo>
                    <a:pt x="0" y="2897"/>
                  </a:lnTo>
                  <a:lnTo>
                    <a:pt x="0" y="289"/>
                  </a:lnTo>
                  <a:lnTo>
                    <a:pt x="3" y="255"/>
                  </a:lnTo>
                  <a:lnTo>
                    <a:pt x="11" y="222"/>
                  </a:lnTo>
                  <a:lnTo>
                    <a:pt x="27" y="191"/>
                  </a:lnTo>
                  <a:lnTo>
                    <a:pt x="47" y="160"/>
                  </a:lnTo>
                  <a:lnTo>
                    <a:pt x="71" y="133"/>
                  </a:lnTo>
                  <a:lnTo>
                    <a:pt x="101" y="107"/>
                  </a:lnTo>
                  <a:lnTo>
                    <a:pt x="135" y="83"/>
                  </a:lnTo>
                  <a:lnTo>
                    <a:pt x="173" y="62"/>
                  </a:lnTo>
                  <a:lnTo>
                    <a:pt x="214" y="44"/>
                  </a:lnTo>
                  <a:lnTo>
                    <a:pt x="259" y="28"/>
                  </a:lnTo>
                  <a:lnTo>
                    <a:pt x="307" y="16"/>
                  </a:lnTo>
                  <a:lnTo>
                    <a:pt x="357" y="7"/>
                  </a:lnTo>
                  <a:lnTo>
                    <a:pt x="410" y="2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1496"/>
            <p:cNvSpPr>
              <a:spLocks noEditPoints="1"/>
            </p:cNvSpPr>
            <p:nvPr/>
          </p:nvSpPr>
          <p:spPr bwMode="auto">
            <a:xfrm>
              <a:off x="4906" y="3600"/>
              <a:ext cx="100" cy="232"/>
            </a:xfrm>
            <a:custGeom>
              <a:avLst/>
              <a:gdLst>
                <a:gd name="T0" fmla="*/ 620 w 1398"/>
                <a:gd name="T1" fmla="*/ 3098 h 3245"/>
                <a:gd name="T2" fmla="*/ 1050 w 1398"/>
                <a:gd name="T3" fmla="*/ 3083 h 3245"/>
                <a:gd name="T4" fmla="*/ 1084 w 1398"/>
                <a:gd name="T5" fmla="*/ 2904 h 3245"/>
                <a:gd name="T6" fmla="*/ 595 w 1398"/>
                <a:gd name="T7" fmla="*/ 2922 h 3245"/>
                <a:gd name="T8" fmla="*/ 520 w 1398"/>
                <a:gd name="T9" fmla="*/ 2755 h 3245"/>
                <a:gd name="T10" fmla="*/ 921 w 1398"/>
                <a:gd name="T11" fmla="*/ 2831 h 3245"/>
                <a:gd name="T12" fmla="*/ 1165 w 1398"/>
                <a:gd name="T13" fmla="*/ 2666 h 3245"/>
                <a:gd name="T14" fmla="*/ 756 w 1398"/>
                <a:gd name="T15" fmla="*/ 2664 h 3245"/>
                <a:gd name="T16" fmla="*/ 470 w 1398"/>
                <a:gd name="T17" fmla="*/ 2399 h 3245"/>
                <a:gd name="T18" fmla="*/ 761 w 1398"/>
                <a:gd name="T19" fmla="*/ 2548 h 3245"/>
                <a:gd name="T20" fmla="*/ 1135 w 1398"/>
                <a:gd name="T21" fmla="*/ 2444 h 3245"/>
                <a:gd name="T22" fmla="*/ 932 w 1398"/>
                <a:gd name="T23" fmla="*/ 2368 h 3245"/>
                <a:gd name="T24" fmla="*/ 467 w 1398"/>
                <a:gd name="T25" fmla="*/ 2280 h 3245"/>
                <a:gd name="T26" fmla="*/ 620 w 1398"/>
                <a:gd name="T27" fmla="*/ 2229 h 3245"/>
                <a:gd name="T28" fmla="*/ 1050 w 1398"/>
                <a:gd name="T29" fmla="*/ 2213 h 3245"/>
                <a:gd name="T30" fmla="*/ 1084 w 1398"/>
                <a:gd name="T31" fmla="*/ 2036 h 3245"/>
                <a:gd name="T32" fmla="*/ 595 w 1398"/>
                <a:gd name="T33" fmla="*/ 2053 h 3245"/>
                <a:gd name="T34" fmla="*/ 520 w 1398"/>
                <a:gd name="T35" fmla="*/ 1885 h 3245"/>
                <a:gd name="T36" fmla="*/ 921 w 1398"/>
                <a:gd name="T37" fmla="*/ 1962 h 3245"/>
                <a:gd name="T38" fmla="*/ 1165 w 1398"/>
                <a:gd name="T39" fmla="*/ 1796 h 3245"/>
                <a:gd name="T40" fmla="*/ 756 w 1398"/>
                <a:gd name="T41" fmla="*/ 1794 h 3245"/>
                <a:gd name="T42" fmla="*/ 470 w 1398"/>
                <a:gd name="T43" fmla="*/ 1530 h 3245"/>
                <a:gd name="T44" fmla="*/ 761 w 1398"/>
                <a:gd name="T45" fmla="*/ 1678 h 3245"/>
                <a:gd name="T46" fmla="*/ 1135 w 1398"/>
                <a:gd name="T47" fmla="*/ 1574 h 3245"/>
                <a:gd name="T48" fmla="*/ 932 w 1398"/>
                <a:gd name="T49" fmla="*/ 1499 h 3245"/>
                <a:gd name="T50" fmla="*/ 467 w 1398"/>
                <a:gd name="T51" fmla="*/ 1411 h 3245"/>
                <a:gd name="T52" fmla="*/ 480 w 1398"/>
                <a:gd name="T53" fmla="*/ 1172 h 3245"/>
                <a:gd name="T54" fmla="*/ 620 w 1398"/>
                <a:gd name="T55" fmla="*/ 1360 h 3245"/>
                <a:gd name="T56" fmla="*/ 1050 w 1398"/>
                <a:gd name="T57" fmla="*/ 1344 h 3245"/>
                <a:gd name="T58" fmla="*/ 1136 w 1398"/>
                <a:gd name="T59" fmla="*/ 1150 h 3245"/>
                <a:gd name="T60" fmla="*/ 758 w 1398"/>
                <a:gd name="T61" fmla="*/ 1218 h 3245"/>
                <a:gd name="T62" fmla="*/ 1103 w 1398"/>
                <a:gd name="T63" fmla="*/ 382 h 3245"/>
                <a:gd name="T64" fmla="*/ 991 w 1398"/>
                <a:gd name="T65" fmla="*/ 593 h 3245"/>
                <a:gd name="T66" fmla="*/ 1169 w 1398"/>
                <a:gd name="T67" fmla="*/ 604 h 3245"/>
                <a:gd name="T68" fmla="*/ 1281 w 1398"/>
                <a:gd name="T69" fmla="*/ 394 h 3245"/>
                <a:gd name="T70" fmla="*/ 128 w 1398"/>
                <a:gd name="T71" fmla="*/ 250 h 3245"/>
                <a:gd name="T72" fmla="*/ 303 w 1398"/>
                <a:gd name="T73" fmla="*/ 445 h 3245"/>
                <a:gd name="T74" fmla="*/ 464 w 1398"/>
                <a:gd name="T75" fmla="*/ 390 h 3245"/>
                <a:gd name="T76" fmla="*/ 338 w 1398"/>
                <a:gd name="T77" fmla="*/ 159 h 3245"/>
                <a:gd name="T78" fmla="*/ 163 w 1398"/>
                <a:gd name="T79" fmla="*/ 1 h 3245"/>
                <a:gd name="T80" fmla="*/ 470 w 1398"/>
                <a:gd name="T81" fmla="*/ 113 h 3245"/>
                <a:gd name="T82" fmla="*/ 581 w 1398"/>
                <a:gd name="T83" fmla="*/ 410 h 3245"/>
                <a:gd name="T84" fmla="*/ 774 w 1398"/>
                <a:gd name="T85" fmla="*/ 771 h 3245"/>
                <a:gd name="T86" fmla="*/ 902 w 1398"/>
                <a:gd name="T87" fmla="*/ 451 h 3245"/>
                <a:gd name="T88" fmla="*/ 1138 w 1398"/>
                <a:gd name="T89" fmla="*/ 248 h 3245"/>
                <a:gd name="T90" fmla="*/ 1345 w 1398"/>
                <a:gd name="T91" fmla="*/ 236 h 3245"/>
                <a:gd name="T92" fmla="*/ 1398 w 1398"/>
                <a:gd name="T93" fmla="*/ 340 h 3245"/>
                <a:gd name="T94" fmla="*/ 1322 w 1398"/>
                <a:gd name="T95" fmla="*/ 624 h 3245"/>
                <a:gd name="T96" fmla="*/ 1054 w 1398"/>
                <a:gd name="T97" fmla="*/ 751 h 3245"/>
                <a:gd name="T98" fmla="*/ 1024 w 1398"/>
                <a:gd name="T99" fmla="*/ 957 h 3245"/>
                <a:gd name="T100" fmla="*/ 1279 w 1398"/>
                <a:gd name="T101" fmla="*/ 1183 h 3245"/>
                <a:gd name="T102" fmla="*/ 1147 w 1398"/>
                <a:gd name="T103" fmla="*/ 3161 h 3245"/>
                <a:gd name="T104" fmla="*/ 707 w 1398"/>
                <a:gd name="T105" fmla="*/ 3238 h 3245"/>
                <a:gd name="T106" fmla="*/ 376 w 1398"/>
                <a:gd name="T107" fmla="*/ 3054 h 3245"/>
                <a:gd name="T108" fmla="*/ 417 w 1398"/>
                <a:gd name="T109" fmla="*/ 1065 h 3245"/>
                <a:gd name="T110" fmla="*/ 474 w 1398"/>
                <a:gd name="T111" fmla="*/ 725 h 3245"/>
                <a:gd name="T112" fmla="*/ 317 w 1398"/>
                <a:gd name="T113" fmla="*/ 568 h 3245"/>
                <a:gd name="T114" fmla="*/ 46 w 1398"/>
                <a:gd name="T115" fmla="*/ 371 h 3245"/>
                <a:gd name="T116" fmla="*/ 2 w 1398"/>
                <a:gd name="T117" fmla="*/ 88 h 3245"/>
                <a:gd name="T118" fmla="*/ 60 w 1398"/>
                <a:gd name="T119" fmla="*/ 5 h 3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98" h="3245">
                  <a:moveTo>
                    <a:pt x="467" y="2860"/>
                  </a:moveTo>
                  <a:lnTo>
                    <a:pt x="467" y="2956"/>
                  </a:lnTo>
                  <a:lnTo>
                    <a:pt x="470" y="2979"/>
                  </a:lnTo>
                  <a:lnTo>
                    <a:pt x="480" y="3001"/>
                  </a:lnTo>
                  <a:lnTo>
                    <a:pt x="497" y="3023"/>
                  </a:lnTo>
                  <a:lnTo>
                    <a:pt x="520" y="3044"/>
                  </a:lnTo>
                  <a:lnTo>
                    <a:pt x="548" y="3065"/>
                  </a:lnTo>
                  <a:lnTo>
                    <a:pt x="581" y="3083"/>
                  </a:lnTo>
                  <a:lnTo>
                    <a:pt x="620" y="3098"/>
                  </a:lnTo>
                  <a:lnTo>
                    <a:pt x="663" y="3111"/>
                  </a:lnTo>
                  <a:lnTo>
                    <a:pt x="710" y="3121"/>
                  </a:lnTo>
                  <a:lnTo>
                    <a:pt x="761" y="3127"/>
                  </a:lnTo>
                  <a:lnTo>
                    <a:pt x="816" y="3129"/>
                  </a:lnTo>
                  <a:lnTo>
                    <a:pt x="870" y="3127"/>
                  </a:lnTo>
                  <a:lnTo>
                    <a:pt x="921" y="3121"/>
                  </a:lnTo>
                  <a:lnTo>
                    <a:pt x="968" y="3111"/>
                  </a:lnTo>
                  <a:lnTo>
                    <a:pt x="1012" y="3098"/>
                  </a:lnTo>
                  <a:lnTo>
                    <a:pt x="1050" y="3083"/>
                  </a:lnTo>
                  <a:lnTo>
                    <a:pt x="1084" y="3065"/>
                  </a:lnTo>
                  <a:lnTo>
                    <a:pt x="1112" y="3044"/>
                  </a:lnTo>
                  <a:lnTo>
                    <a:pt x="1135" y="3023"/>
                  </a:lnTo>
                  <a:lnTo>
                    <a:pt x="1152" y="3001"/>
                  </a:lnTo>
                  <a:lnTo>
                    <a:pt x="1162" y="2979"/>
                  </a:lnTo>
                  <a:lnTo>
                    <a:pt x="1165" y="2956"/>
                  </a:lnTo>
                  <a:lnTo>
                    <a:pt x="1165" y="2860"/>
                  </a:lnTo>
                  <a:lnTo>
                    <a:pt x="1126" y="2884"/>
                  </a:lnTo>
                  <a:lnTo>
                    <a:pt x="1084" y="2904"/>
                  </a:lnTo>
                  <a:lnTo>
                    <a:pt x="1036" y="2922"/>
                  </a:lnTo>
                  <a:lnTo>
                    <a:pt x="985" y="2936"/>
                  </a:lnTo>
                  <a:lnTo>
                    <a:pt x="932" y="2947"/>
                  </a:lnTo>
                  <a:lnTo>
                    <a:pt x="875" y="2953"/>
                  </a:lnTo>
                  <a:lnTo>
                    <a:pt x="816" y="2956"/>
                  </a:lnTo>
                  <a:lnTo>
                    <a:pt x="756" y="2953"/>
                  </a:lnTo>
                  <a:lnTo>
                    <a:pt x="699" y="2947"/>
                  </a:lnTo>
                  <a:lnTo>
                    <a:pt x="645" y="2936"/>
                  </a:lnTo>
                  <a:lnTo>
                    <a:pt x="595" y="2922"/>
                  </a:lnTo>
                  <a:lnTo>
                    <a:pt x="548" y="2904"/>
                  </a:lnTo>
                  <a:lnTo>
                    <a:pt x="505" y="2884"/>
                  </a:lnTo>
                  <a:lnTo>
                    <a:pt x="467" y="2860"/>
                  </a:lnTo>
                  <a:close/>
                  <a:moveTo>
                    <a:pt x="467" y="2570"/>
                  </a:moveTo>
                  <a:lnTo>
                    <a:pt x="467" y="2666"/>
                  </a:lnTo>
                  <a:lnTo>
                    <a:pt x="470" y="2689"/>
                  </a:lnTo>
                  <a:lnTo>
                    <a:pt x="480" y="2711"/>
                  </a:lnTo>
                  <a:lnTo>
                    <a:pt x="497" y="2733"/>
                  </a:lnTo>
                  <a:lnTo>
                    <a:pt x="520" y="2755"/>
                  </a:lnTo>
                  <a:lnTo>
                    <a:pt x="548" y="2775"/>
                  </a:lnTo>
                  <a:lnTo>
                    <a:pt x="581" y="2793"/>
                  </a:lnTo>
                  <a:lnTo>
                    <a:pt x="620" y="2808"/>
                  </a:lnTo>
                  <a:lnTo>
                    <a:pt x="663" y="2821"/>
                  </a:lnTo>
                  <a:lnTo>
                    <a:pt x="710" y="2831"/>
                  </a:lnTo>
                  <a:lnTo>
                    <a:pt x="761" y="2837"/>
                  </a:lnTo>
                  <a:lnTo>
                    <a:pt x="816" y="2839"/>
                  </a:lnTo>
                  <a:lnTo>
                    <a:pt x="870" y="2837"/>
                  </a:lnTo>
                  <a:lnTo>
                    <a:pt x="921" y="2831"/>
                  </a:lnTo>
                  <a:lnTo>
                    <a:pt x="968" y="2821"/>
                  </a:lnTo>
                  <a:lnTo>
                    <a:pt x="1012" y="2808"/>
                  </a:lnTo>
                  <a:lnTo>
                    <a:pt x="1050" y="2793"/>
                  </a:lnTo>
                  <a:lnTo>
                    <a:pt x="1084" y="2775"/>
                  </a:lnTo>
                  <a:lnTo>
                    <a:pt x="1112" y="2755"/>
                  </a:lnTo>
                  <a:lnTo>
                    <a:pt x="1135" y="2733"/>
                  </a:lnTo>
                  <a:lnTo>
                    <a:pt x="1152" y="2711"/>
                  </a:lnTo>
                  <a:lnTo>
                    <a:pt x="1162" y="2689"/>
                  </a:lnTo>
                  <a:lnTo>
                    <a:pt x="1165" y="2666"/>
                  </a:lnTo>
                  <a:lnTo>
                    <a:pt x="1165" y="2570"/>
                  </a:lnTo>
                  <a:lnTo>
                    <a:pt x="1126" y="2594"/>
                  </a:lnTo>
                  <a:lnTo>
                    <a:pt x="1084" y="2614"/>
                  </a:lnTo>
                  <a:lnTo>
                    <a:pt x="1036" y="2632"/>
                  </a:lnTo>
                  <a:lnTo>
                    <a:pt x="985" y="2647"/>
                  </a:lnTo>
                  <a:lnTo>
                    <a:pt x="932" y="2658"/>
                  </a:lnTo>
                  <a:lnTo>
                    <a:pt x="875" y="2664"/>
                  </a:lnTo>
                  <a:lnTo>
                    <a:pt x="816" y="2666"/>
                  </a:lnTo>
                  <a:lnTo>
                    <a:pt x="756" y="2664"/>
                  </a:lnTo>
                  <a:lnTo>
                    <a:pt x="699" y="2658"/>
                  </a:lnTo>
                  <a:lnTo>
                    <a:pt x="645" y="2647"/>
                  </a:lnTo>
                  <a:lnTo>
                    <a:pt x="595" y="2632"/>
                  </a:lnTo>
                  <a:lnTo>
                    <a:pt x="548" y="2614"/>
                  </a:lnTo>
                  <a:lnTo>
                    <a:pt x="505" y="2594"/>
                  </a:lnTo>
                  <a:lnTo>
                    <a:pt x="467" y="2570"/>
                  </a:lnTo>
                  <a:close/>
                  <a:moveTo>
                    <a:pt x="467" y="2280"/>
                  </a:moveTo>
                  <a:lnTo>
                    <a:pt x="467" y="2376"/>
                  </a:lnTo>
                  <a:lnTo>
                    <a:pt x="470" y="2399"/>
                  </a:lnTo>
                  <a:lnTo>
                    <a:pt x="480" y="2421"/>
                  </a:lnTo>
                  <a:lnTo>
                    <a:pt x="497" y="2444"/>
                  </a:lnTo>
                  <a:lnTo>
                    <a:pt x="520" y="2465"/>
                  </a:lnTo>
                  <a:lnTo>
                    <a:pt x="548" y="2485"/>
                  </a:lnTo>
                  <a:lnTo>
                    <a:pt x="581" y="2503"/>
                  </a:lnTo>
                  <a:lnTo>
                    <a:pt x="620" y="2518"/>
                  </a:lnTo>
                  <a:lnTo>
                    <a:pt x="663" y="2531"/>
                  </a:lnTo>
                  <a:lnTo>
                    <a:pt x="710" y="2542"/>
                  </a:lnTo>
                  <a:lnTo>
                    <a:pt x="761" y="2548"/>
                  </a:lnTo>
                  <a:lnTo>
                    <a:pt x="816" y="2550"/>
                  </a:lnTo>
                  <a:lnTo>
                    <a:pt x="870" y="2548"/>
                  </a:lnTo>
                  <a:lnTo>
                    <a:pt x="921" y="2542"/>
                  </a:lnTo>
                  <a:lnTo>
                    <a:pt x="968" y="2531"/>
                  </a:lnTo>
                  <a:lnTo>
                    <a:pt x="1012" y="2518"/>
                  </a:lnTo>
                  <a:lnTo>
                    <a:pt x="1050" y="2503"/>
                  </a:lnTo>
                  <a:lnTo>
                    <a:pt x="1084" y="2485"/>
                  </a:lnTo>
                  <a:lnTo>
                    <a:pt x="1112" y="2465"/>
                  </a:lnTo>
                  <a:lnTo>
                    <a:pt x="1135" y="2444"/>
                  </a:lnTo>
                  <a:lnTo>
                    <a:pt x="1152" y="2421"/>
                  </a:lnTo>
                  <a:lnTo>
                    <a:pt x="1162" y="2399"/>
                  </a:lnTo>
                  <a:lnTo>
                    <a:pt x="1165" y="2376"/>
                  </a:lnTo>
                  <a:lnTo>
                    <a:pt x="1165" y="2280"/>
                  </a:lnTo>
                  <a:lnTo>
                    <a:pt x="1126" y="2304"/>
                  </a:lnTo>
                  <a:lnTo>
                    <a:pt x="1084" y="2325"/>
                  </a:lnTo>
                  <a:lnTo>
                    <a:pt x="1036" y="2343"/>
                  </a:lnTo>
                  <a:lnTo>
                    <a:pt x="985" y="2357"/>
                  </a:lnTo>
                  <a:lnTo>
                    <a:pt x="932" y="2368"/>
                  </a:lnTo>
                  <a:lnTo>
                    <a:pt x="875" y="2374"/>
                  </a:lnTo>
                  <a:lnTo>
                    <a:pt x="816" y="2376"/>
                  </a:lnTo>
                  <a:lnTo>
                    <a:pt x="756" y="2374"/>
                  </a:lnTo>
                  <a:lnTo>
                    <a:pt x="699" y="2368"/>
                  </a:lnTo>
                  <a:lnTo>
                    <a:pt x="645" y="2357"/>
                  </a:lnTo>
                  <a:lnTo>
                    <a:pt x="595" y="2343"/>
                  </a:lnTo>
                  <a:lnTo>
                    <a:pt x="548" y="2325"/>
                  </a:lnTo>
                  <a:lnTo>
                    <a:pt x="505" y="2304"/>
                  </a:lnTo>
                  <a:lnTo>
                    <a:pt x="467" y="2280"/>
                  </a:lnTo>
                  <a:close/>
                  <a:moveTo>
                    <a:pt x="467" y="1990"/>
                  </a:moveTo>
                  <a:lnTo>
                    <a:pt x="467" y="2086"/>
                  </a:lnTo>
                  <a:lnTo>
                    <a:pt x="470" y="2109"/>
                  </a:lnTo>
                  <a:lnTo>
                    <a:pt x="480" y="2132"/>
                  </a:lnTo>
                  <a:lnTo>
                    <a:pt x="497" y="2154"/>
                  </a:lnTo>
                  <a:lnTo>
                    <a:pt x="520" y="2175"/>
                  </a:lnTo>
                  <a:lnTo>
                    <a:pt x="548" y="2195"/>
                  </a:lnTo>
                  <a:lnTo>
                    <a:pt x="581" y="2213"/>
                  </a:lnTo>
                  <a:lnTo>
                    <a:pt x="620" y="2229"/>
                  </a:lnTo>
                  <a:lnTo>
                    <a:pt x="663" y="2242"/>
                  </a:lnTo>
                  <a:lnTo>
                    <a:pt x="710" y="2252"/>
                  </a:lnTo>
                  <a:lnTo>
                    <a:pt x="761" y="2258"/>
                  </a:lnTo>
                  <a:lnTo>
                    <a:pt x="816" y="2261"/>
                  </a:lnTo>
                  <a:lnTo>
                    <a:pt x="870" y="2258"/>
                  </a:lnTo>
                  <a:lnTo>
                    <a:pt x="921" y="2252"/>
                  </a:lnTo>
                  <a:lnTo>
                    <a:pt x="968" y="2242"/>
                  </a:lnTo>
                  <a:lnTo>
                    <a:pt x="1012" y="2229"/>
                  </a:lnTo>
                  <a:lnTo>
                    <a:pt x="1050" y="2213"/>
                  </a:lnTo>
                  <a:lnTo>
                    <a:pt x="1084" y="2195"/>
                  </a:lnTo>
                  <a:lnTo>
                    <a:pt x="1112" y="2175"/>
                  </a:lnTo>
                  <a:lnTo>
                    <a:pt x="1135" y="2154"/>
                  </a:lnTo>
                  <a:lnTo>
                    <a:pt x="1152" y="2132"/>
                  </a:lnTo>
                  <a:lnTo>
                    <a:pt x="1162" y="2109"/>
                  </a:lnTo>
                  <a:lnTo>
                    <a:pt x="1165" y="2086"/>
                  </a:lnTo>
                  <a:lnTo>
                    <a:pt x="1165" y="1990"/>
                  </a:lnTo>
                  <a:lnTo>
                    <a:pt x="1126" y="2014"/>
                  </a:lnTo>
                  <a:lnTo>
                    <a:pt x="1084" y="2036"/>
                  </a:lnTo>
                  <a:lnTo>
                    <a:pt x="1036" y="2053"/>
                  </a:lnTo>
                  <a:lnTo>
                    <a:pt x="985" y="2067"/>
                  </a:lnTo>
                  <a:lnTo>
                    <a:pt x="932" y="2078"/>
                  </a:lnTo>
                  <a:lnTo>
                    <a:pt x="875" y="2084"/>
                  </a:lnTo>
                  <a:lnTo>
                    <a:pt x="816" y="2086"/>
                  </a:lnTo>
                  <a:lnTo>
                    <a:pt x="756" y="2084"/>
                  </a:lnTo>
                  <a:lnTo>
                    <a:pt x="699" y="2078"/>
                  </a:lnTo>
                  <a:lnTo>
                    <a:pt x="645" y="2067"/>
                  </a:lnTo>
                  <a:lnTo>
                    <a:pt x="595" y="2053"/>
                  </a:lnTo>
                  <a:lnTo>
                    <a:pt x="548" y="2036"/>
                  </a:lnTo>
                  <a:lnTo>
                    <a:pt x="505" y="2014"/>
                  </a:lnTo>
                  <a:lnTo>
                    <a:pt x="467" y="1990"/>
                  </a:lnTo>
                  <a:close/>
                  <a:moveTo>
                    <a:pt x="467" y="1700"/>
                  </a:moveTo>
                  <a:lnTo>
                    <a:pt x="467" y="1796"/>
                  </a:lnTo>
                  <a:lnTo>
                    <a:pt x="470" y="1820"/>
                  </a:lnTo>
                  <a:lnTo>
                    <a:pt x="480" y="1842"/>
                  </a:lnTo>
                  <a:lnTo>
                    <a:pt x="497" y="1864"/>
                  </a:lnTo>
                  <a:lnTo>
                    <a:pt x="520" y="1885"/>
                  </a:lnTo>
                  <a:lnTo>
                    <a:pt x="548" y="1905"/>
                  </a:lnTo>
                  <a:lnTo>
                    <a:pt x="581" y="1924"/>
                  </a:lnTo>
                  <a:lnTo>
                    <a:pt x="620" y="1939"/>
                  </a:lnTo>
                  <a:lnTo>
                    <a:pt x="663" y="1952"/>
                  </a:lnTo>
                  <a:lnTo>
                    <a:pt x="710" y="1962"/>
                  </a:lnTo>
                  <a:lnTo>
                    <a:pt x="761" y="1968"/>
                  </a:lnTo>
                  <a:lnTo>
                    <a:pt x="816" y="1971"/>
                  </a:lnTo>
                  <a:lnTo>
                    <a:pt x="870" y="1968"/>
                  </a:lnTo>
                  <a:lnTo>
                    <a:pt x="921" y="1962"/>
                  </a:lnTo>
                  <a:lnTo>
                    <a:pt x="968" y="1952"/>
                  </a:lnTo>
                  <a:lnTo>
                    <a:pt x="1012" y="1939"/>
                  </a:lnTo>
                  <a:lnTo>
                    <a:pt x="1050" y="1924"/>
                  </a:lnTo>
                  <a:lnTo>
                    <a:pt x="1084" y="1905"/>
                  </a:lnTo>
                  <a:lnTo>
                    <a:pt x="1112" y="1885"/>
                  </a:lnTo>
                  <a:lnTo>
                    <a:pt x="1135" y="1864"/>
                  </a:lnTo>
                  <a:lnTo>
                    <a:pt x="1152" y="1842"/>
                  </a:lnTo>
                  <a:lnTo>
                    <a:pt x="1162" y="1820"/>
                  </a:lnTo>
                  <a:lnTo>
                    <a:pt x="1165" y="1796"/>
                  </a:lnTo>
                  <a:lnTo>
                    <a:pt x="1165" y="1700"/>
                  </a:lnTo>
                  <a:lnTo>
                    <a:pt x="1126" y="1725"/>
                  </a:lnTo>
                  <a:lnTo>
                    <a:pt x="1084" y="1746"/>
                  </a:lnTo>
                  <a:lnTo>
                    <a:pt x="1036" y="1763"/>
                  </a:lnTo>
                  <a:lnTo>
                    <a:pt x="985" y="1777"/>
                  </a:lnTo>
                  <a:lnTo>
                    <a:pt x="932" y="1788"/>
                  </a:lnTo>
                  <a:lnTo>
                    <a:pt x="875" y="1794"/>
                  </a:lnTo>
                  <a:lnTo>
                    <a:pt x="816" y="1796"/>
                  </a:lnTo>
                  <a:lnTo>
                    <a:pt x="756" y="1794"/>
                  </a:lnTo>
                  <a:lnTo>
                    <a:pt x="699" y="1788"/>
                  </a:lnTo>
                  <a:lnTo>
                    <a:pt x="645" y="1777"/>
                  </a:lnTo>
                  <a:lnTo>
                    <a:pt x="595" y="1763"/>
                  </a:lnTo>
                  <a:lnTo>
                    <a:pt x="548" y="1746"/>
                  </a:lnTo>
                  <a:lnTo>
                    <a:pt x="505" y="1725"/>
                  </a:lnTo>
                  <a:lnTo>
                    <a:pt x="467" y="1700"/>
                  </a:lnTo>
                  <a:close/>
                  <a:moveTo>
                    <a:pt x="467" y="1411"/>
                  </a:moveTo>
                  <a:lnTo>
                    <a:pt x="467" y="1508"/>
                  </a:lnTo>
                  <a:lnTo>
                    <a:pt x="470" y="1530"/>
                  </a:lnTo>
                  <a:lnTo>
                    <a:pt x="480" y="1552"/>
                  </a:lnTo>
                  <a:lnTo>
                    <a:pt x="497" y="1574"/>
                  </a:lnTo>
                  <a:lnTo>
                    <a:pt x="520" y="1595"/>
                  </a:lnTo>
                  <a:lnTo>
                    <a:pt x="548" y="1616"/>
                  </a:lnTo>
                  <a:lnTo>
                    <a:pt x="581" y="1634"/>
                  </a:lnTo>
                  <a:lnTo>
                    <a:pt x="620" y="1649"/>
                  </a:lnTo>
                  <a:lnTo>
                    <a:pt x="663" y="1662"/>
                  </a:lnTo>
                  <a:lnTo>
                    <a:pt x="710" y="1672"/>
                  </a:lnTo>
                  <a:lnTo>
                    <a:pt x="761" y="1678"/>
                  </a:lnTo>
                  <a:lnTo>
                    <a:pt x="816" y="1681"/>
                  </a:lnTo>
                  <a:lnTo>
                    <a:pt x="870" y="1678"/>
                  </a:lnTo>
                  <a:lnTo>
                    <a:pt x="921" y="1672"/>
                  </a:lnTo>
                  <a:lnTo>
                    <a:pt x="968" y="1662"/>
                  </a:lnTo>
                  <a:lnTo>
                    <a:pt x="1012" y="1649"/>
                  </a:lnTo>
                  <a:lnTo>
                    <a:pt x="1050" y="1634"/>
                  </a:lnTo>
                  <a:lnTo>
                    <a:pt x="1084" y="1616"/>
                  </a:lnTo>
                  <a:lnTo>
                    <a:pt x="1112" y="1595"/>
                  </a:lnTo>
                  <a:lnTo>
                    <a:pt x="1135" y="1574"/>
                  </a:lnTo>
                  <a:lnTo>
                    <a:pt x="1152" y="1552"/>
                  </a:lnTo>
                  <a:lnTo>
                    <a:pt x="1162" y="1530"/>
                  </a:lnTo>
                  <a:lnTo>
                    <a:pt x="1165" y="1508"/>
                  </a:lnTo>
                  <a:lnTo>
                    <a:pt x="1165" y="1411"/>
                  </a:lnTo>
                  <a:lnTo>
                    <a:pt x="1126" y="1435"/>
                  </a:lnTo>
                  <a:lnTo>
                    <a:pt x="1084" y="1456"/>
                  </a:lnTo>
                  <a:lnTo>
                    <a:pt x="1036" y="1473"/>
                  </a:lnTo>
                  <a:lnTo>
                    <a:pt x="985" y="1487"/>
                  </a:lnTo>
                  <a:lnTo>
                    <a:pt x="932" y="1499"/>
                  </a:lnTo>
                  <a:lnTo>
                    <a:pt x="875" y="1505"/>
                  </a:lnTo>
                  <a:lnTo>
                    <a:pt x="816" y="1508"/>
                  </a:lnTo>
                  <a:lnTo>
                    <a:pt x="756" y="1505"/>
                  </a:lnTo>
                  <a:lnTo>
                    <a:pt x="699" y="1499"/>
                  </a:lnTo>
                  <a:lnTo>
                    <a:pt x="645" y="1487"/>
                  </a:lnTo>
                  <a:lnTo>
                    <a:pt x="595" y="1473"/>
                  </a:lnTo>
                  <a:lnTo>
                    <a:pt x="548" y="1456"/>
                  </a:lnTo>
                  <a:lnTo>
                    <a:pt x="505" y="1435"/>
                  </a:lnTo>
                  <a:lnTo>
                    <a:pt x="467" y="1411"/>
                  </a:lnTo>
                  <a:close/>
                  <a:moveTo>
                    <a:pt x="758" y="1046"/>
                  </a:moveTo>
                  <a:lnTo>
                    <a:pt x="707" y="1052"/>
                  </a:lnTo>
                  <a:lnTo>
                    <a:pt x="661" y="1062"/>
                  </a:lnTo>
                  <a:lnTo>
                    <a:pt x="618" y="1075"/>
                  </a:lnTo>
                  <a:lnTo>
                    <a:pt x="579" y="1092"/>
                  </a:lnTo>
                  <a:lnTo>
                    <a:pt x="547" y="1110"/>
                  </a:lnTo>
                  <a:lnTo>
                    <a:pt x="519" y="1130"/>
                  </a:lnTo>
                  <a:lnTo>
                    <a:pt x="496" y="1150"/>
                  </a:lnTo>
                  <a:lnTo>
                    <a:pt x="480" y="1172"/>
                  </a:lnTo>
                  <a:lnTo>
                    <a:pt x="470" y="1195"/>
                  </a:lnTo>
                  <a:lnTo>
                    <a:pt x="467" y="1218"/>
                  </a:lnTo>
                  <a:lnTo>
                    <a:pt x="470" y="1240"/>
                  </a:lnTo>
                  <a:lnTo>
                    <a:pt x="480" y="1262"/>
                  </a:lnTo>
                  <a:lnTo>
                    <a:pt x="497" y="1284"/>
                  </a:lnTo>
                  <a:lnTo>
                    <a:pt x="520" y="1306"/>
                  </a:lnTo>
                  <a:lnTo>
                    <a:pt x="548" y="1326"/>
                  </a:lnTo>
                  <a:lnTo>
                    <a:pt x="581" y="1344"/>
                  </a:lnTo>
                  <a:lnTo>
                    <a:pt x="620" y="1360"/>
                  </a:lnTo>
                  <a:lnTo>
                    <a:pt x="663" y="1372"/>
                  </a:lnTo>
                  <a:lnTo>
                    <a:pt x="710" y="1382"/>
                  </a:lnTo>
                  <a:lnTo>
                    <a:pt x="761" y="1388"/>
                  </a:lnTo>
                  <a:lnTo>
                    <a:pt x="816" y="1391"/>
                  </a:lnTo>
                  <a:lnTo>
                    <a:pt x="870" y="1388"/>
                  </a:lnTo>
                  <a:lnTo>
                    <a:pt x="921" y="1382"/>
                  </a:lnTo>
                  <a:lnTo>
                    <a:pt x="968" y="1372"/>
                  </a:lnTo>
                  <a:lnTo>
                    <a:pt x="1012" y="1360"/>
                  </a:lnTo>
                  <a:lnTo>
                    <a:pt x="1050" y="1344"/>
                  </a:lnTo>
                  <a:lnTo>
                    <a:pt x="1084" y="1326"/>
                  </a:lnTo>
                  <a:lnTo>
                    <a:pt x="1112" y="1306"/>
                  </a:lnTo>
                  <a:lnTo>
                    <a:pt x="1135" y="1284"/>
                  </a:lnTo>
                  <a:lnTo>
                    <a:pt x="1152" y="1262"/>
                  </a:lnTo>
                  <a:lnTo>
                    <a:pt x="1162" y="1240"/>
                  </a:lnTo>
                  <a:lnTo>
                    <a:pt x="1165" y="1218"/>
                  </a:lnTo>
                  <a:lnTo>
                    <a:pt x="1162" y="1195"/>
                  </a:lnTo>
                  <a:lnTo>
                    <a:pt x="1152" y="1172"/>
                  </a:lnTo>
                  <a:lnTo>
                    <a:pt x="1136" y="1150"/>
                  </a:lnTo>
                  <a:lnTo>
                    <a:pt x="1113" y="1130"/>
                  </a:lnTo>
                  <a:lnTo>
                    <a:pt x="1085" y="1110"/>
                  </a:lnTo>
                  <a:lnTo>
                    <a:pt x="1051" y="1092"/>
                  </a:lnTo>
                  <a:lnTo>
                    <a:pt x="1014" y="1075"/>
                  </a:lnTo>
                  <a:lnTo>
                    <a:pt x="971" y="1062"/>
                  </a:lnTo>
                  <a:lnTo>
                    <a:pt x="924" y="1052"/>
                  </a:lnTo>
                  <a:lnTo>
                    <a:pt x="874" y="1046"/>
                  </a:lnTo>
                  <a:lnTo>
                    <a:pt x="874" y="1218"/>
                  </a:lnTo>
                  <a:lnTo>
                    <a:pt x="758" y="1218"/>
                  </a:lnTo>
                  <a:lnTo>
                    <a:pt x="758" y="1046"/>
                  </a:lnTo>
                  <a:close/>
                  <a:moveTo>
                    <a:pt x="1282" y="348"/>
                  </a:moveTo>
                  <a:lnTo>
                    <a:pt x="1260" y="348"/>
                  </a:lnTo>
                  <a:lnTo>
                    <a:pt x="1236" y="349"/>
                  </a:lnTo>
                  <a:lnTo>
                    <a:pt x="1210" y="352"/>
                  </a:lnTo>
                  <a:lnTo>
                    <a:pt x="1183" y="356"/>
                  </a:lnTo>
                  <a:lnTo>
                    <a:pt x="1156" y="362"/>
                  </a:lnTo>
                  <a:lnTo>
                    <a:pt x="1128" y="371"/>
                  </a:lnTo>
                  <a:lnTo>
                    <a:pt x="1103" y="382"/>
                  </a:lnTo>
                  <a:lnTo>
                    <a:pt x="1079" y="397"/>
                  </a:lnTo>
                  <a:lnTo>
                    <a:pt x="1057" y="415"/>
                  </a:lnTo>
                  <a:lnTo>
                    <a:pt x="1039" y="436"/>
                  </a:lnTo>
                  <a:lnTo>
                    <a:pt x="1024" y="461"/>
                  </a:lnTo>
                  <a:lnTo>
                    <a:pt x="1013" y="486"/>
                  </a:lnTo>
                  <a:lnTo>
                    <a:pt x="1004" y="513"/>
                  </a:lnTo>
                  <a:lnTo>
                    <a:pt x="998" y="540"/>
                  </a:lnTo>
                  <a:lnTo>
                    <a:pt x="993" y="567"/>
                  </a:lnTo>
                  <a:lnTo>
                    <a:pt x="991" y="593"/>
                  </a:lnTo>
                  <a:lnTo>
                    <a:pt x="990" y="616"/>
                  </a:lnTo>
                  <a:lnTo>
                    <a:pt x="990" y="638"/>
                  </a:lnTo>
                  <a:lnTo>
                    <a:pt x="1012" y="638"/>
                  </a:lnTo>
                  <a:lnTo>
                    <a:pt x="1036" y="637"/>
                  </a:lnTo>
                  <a:lnTo>
                    <a:pt x="1063" y="634"/>
                  </a:lnTo>
                  <a:lnTo>
                    <a:pt x="1089" y="630"/>
                  </a:lnTo>
                  <a:lnTo>
                    <a:pt x="1116" y="624"/>
                  </a:lnTo>
                  <a:lnTo>
                    <a:pt x="1144" y="616"/>
                  </a:lnTo>
                  <a:lnTo>
                    <a:pt x="1169" y="604"/>
                  </a:lnTo>
                  <a:lnTo>
                    <a:pt x="1193" y="590"/>
                  </a:lnTo>
                  <a:lnTo>
                    <a:pt x="1215" y="572"/>
                  </a:lnTo>
                  <a:lnTo>
                    <a:pt x="1233" y="550"/>
                  </a:lnTo>
                  <a:lnTo>
                    <a:pt x="1248" y="526"/>
                  </a:lnTo>
                  <a:lnTo>
                    <a:pt x="1259" y="500"/>
                  </a:lnTo>
                  <a:lnTo>
                    <a:pt x="1268" y="474"/>
                  </a:lnTo>
                  <a:lnTo>
                    <a:pt x="1275" y="446"/>
                  </a:lnTo>
                  <a:lnTo>
                    <a:pt x="1279" y="419"/>
                  </a:lnTo>
                  <a:lnTo>
                    <a:pt x="1281" y="394"/>
                  </a:lnTo>
                  <a:lnTo>
                    <a:pt x="1282" y="370"/>
                  </a:lnTo>
                  <a:lnTo>
                    <a:pt x="1282" y="348"/>
                  </a:lnTo>
                  <a:close/>
                  <a:moveTo>
                    <a:pt x="139" y="116"/>
                  </a:moveTo>
                  <a:lnTo>
                    <a:pt x="117" y="116"/>
                  </a:lnTo>
                  <a:lnTo>
                    <a:pt x="117" y="138"/>
                  </a:lnTo>
                  <a:lnTo>
                    <a:pt x="118" y="164"/>
                  </a:lnTo>
                  <a:lnTo>
                    <a:pt x="119" y="191"/>
                  </a:lnTo>
                  <a:lnTo>
                    <a:pt x="123" y="219"/>
                  </a:lnTo>
                  <a:lnTo>
                    <a:pt x="128" y="250"/>
                  </a:lnTo>
                  <a:lnTo>
                    <a:pt x="135" y="279"/>
                  </a:lnTo>
                  <a:lnTo>
                    <a:pt x="146" y="308"/>
                  </a:lnTo>
                  <a:lnTo>
                    <a:pt x="159" y="336"/>
                  </a:lnTo>
                  <a:lnTo>
                    <a:pt x="176" y="363"/>
                  </a:lnTo>
                  <a:lnTo>
                    <a:pt x="196" y="386"/>
                  </a:lnTo>
                  <a:lnTo>
                    <a:pt x="219" y="406"/>
                  </a:lnTo>
                  <a:lnTo>
                    <a:pt x="246" y="422"/>
                  </a:lnTo>
                  <a:lnTo>
                    <a:pt x="274" y="435"/>
                  </a:lnTo>
                  <a:lnTo>
                    <a:pt x="303" y="445"/>
                  </a:lnTo>
                  <a:lnTo>
                    <a:pt x="333" y="453"/>
                  </a:lnTo>
                  <a:lnTo>
                    <a:pt x="362" y="459"/>
                  </a:lnTo>
                  <a:lnTo>
                    <a:pt x="392" y="462"/>
                  </a:lnTo>
                  <a:lnTo>
                    <a:pt x="419" y="464"/>
                  </a:lnTo>
                  <a:lnTo>
                    <a:pt x="443" y="465"/>
                  </a:lnTo>
                  <a:lnTo>
                    <a:pt x="466" y="464"/>
                  </a:lnTo>
                  <a:lnTo>
                    <a:pt x="467" y="441"/>
                  </a:lnTo>
                  <a:lnTo>
                    <a:pt x="466" y="417"/>
                  </a:lnTo>
                  <a:lnTo>
                    <a:pt x="464" y="390"/>
                  </a:lnTo>
                  <a:lnTo>
                    <a:pt x="461" y="361"/>
                  </a:lnTo>
                  <a:lnTo>
                    <a:pt x="456" y="331"/>
                  </a:lnTo>
                  <a:lnTo>
                    <a:pt x="447" y="302"/>
                  </a:lnTo>
                  <a:lnTo>
                    <a:pt x="437" y="273"/>
                  </a:lnTo>
                  <a:lnTo>
                    <a:pt x="424" y="244"/>
                  </a:lnTo>
                  <a:lnTo>
                    <a:pt x="408" y="218"/>
                  </a:lnTo>
                  <a:lnTo>
                    <a:pt x="388" y="195"/>
                  </a:lnTo>
                  <a:lnTo>
                    <a:pt x="364" y="175"/>
                  </a:lnTo>
                  <a:lnTo>
                    <a:pt x="338" y="159"/>
                  </a:lnTo>
                  <a:lnTo>
                    <a:pt x="309" y="146"/>
                  </a:lnTo>
                  <a:lnTo>
                    <a:pt x="280" y="135"/>
                  </a:lnTo>
                  <a:lnTo>
                    <a:pt x="251" y="127"/>
                  </a:lnTo>
                  <a:lnTo>
                    <a:pt x="221" y="122"/>
                  </a:lnTo>
                  <a:lnTo>
                    <a:pt x="192" y="119"/>
                  </a:lnTo>
                  <a:lnTo>
                    <a:pt x="164" y="117"/>
                  </a:lnTo>
                  <a:lnTo>
                    <a:pt x="139" y="116"/>
                  </a:lnTo>
                  <a:close/>
                  <a:moveTo>
                    <a:pt x="135" y="0"/>
                  </a:moveTo>
                  <a:lnTo>
                    <a:pt x="163" y="1"/>
                  </a:lnTo>
                  <a:lnTo>
                    <a:pt x="195" y="3"/>
                  </a:lnTo>
                  <a:lnTo>
                    <a:pt x="229" y="6"/>
                  </a:lnTo>
                  <a:lnTo>
                    <a:pt x="264" y="12"/>
                  </a:lnTo>
                  <a:lnTo>
                    <a:pt x="300" y="20"/>
                  </a:lnTo>
                  <a:lnTo>
                    <a:pt x="336" y="31"/>
                  </a:lnTo>
                  <a:lnTo>
                    <a:pt x="372" y="46"/>
                  </a:lnTo>
                  <a:lnTo>
                    <a:pt x="407" y="64"/>
                  </a:lnTo>
                  <a:lnTo>
                    <a:pt x="439" y="86"/>
                  </a:lnTo>
                  <a:lnTo>
                    <a:pt x="470" y="113"/>
                  </a:lnTo>
                  <a:lnTo>
                    <a:pt x="496" y="142"/>
                  </a:lnTo>
                  <a:lnTo>
                    <a:pt x="518" y="174"/>
                  </a:lnTo>
                  <a:lnTo>
                    <a:pt x="536" y="207"/>
                  </a:lnTo>
                  <a:lnTo>
                    <a:pt x="550" y="241"/>
                  </a:lnTo>
                  <a:lnTo>
                    <a:pt x="561" y="277"/>
                  </a:lnTo>
                  <a:lnTo>
                    <a:pt x="570" y="312"/>
                  </a:lnTo>
                  <a:lnTo>
                    <a:pt x="575" y="345"/>
                  </a:lnTo>
                  <a:lnTo>
                    <a:pt x="579" y="379"/>
                  </a:lnTo>
                  <a:lnTo>
                    <a:pt x="581" y="410"/>
                  </a:lnTo>
                  <a:lnTo>
                    <a:pt x="582" y="438"/>
                  </a:lnTo>
                  <a:lnTo>
                    <a:pt x="582" y="465"/>
                  </a:lnTo>
                  <a:lnTo>
                    <a:pt x="582" y="465"/>
                  </a:lnTo>
                  <a:lnTo>
                    <a:pt x="582" y="672"/>
                  </a:lnTo>
                  <a:lnTo>
                    <a:pt x="758" y="845"/>
                  </a:lnTo>
                  <a:lnTo>
                    <a:pt x="758" y="812"/>
                  </a:lnTo>
                  <a:lnTo>
                    <a:pt x="760" y="797"/>
                  </a:lnTo>
                  <a:lnTo>
                    <a:pt x="765" y="783"/>
                  </a:lnTo>
                  <a:lnTo>
                    <a:pt x="774" y="771"/>
                  </a:lnTo>
                  <a:lnTo>
                    <a:pt x="876" y="671"/>
                  </a:lnTo>
                  <a:lnTo>
                    <a:pt x="875" y="651"/>
                  </a:lnTo>
                  <a:lnTo>
                    <a:pt x="874" y="629"/>
                  </a:lnTo>
                  <a:lnTo>
                    <a:pt x="875" y="604"/>
                  </a:lnTo>
                  <a:lnTo>
                    <a:pt x="876" y="576"/>
                  </a:lnTo>
                  <a:lnTo>
                    <a:pt x="880" y="545"/>
                  </a:lnTo>
                  <a:lnTo>
                    <a:pt x="885" y="515"/>
                  </a:lnTo>
                  <a:lnTo>
                    <a:pt x="892" y="483"/>
                  </a:lnTo>
                  <a:lnTo>
                    <a:pt x="902" y="451"/>
                  </a:lnTo>
                  <a:lnTo>
                    <a:pt x="915" y="419"/>
                  </a:lnTo>
                  <a:lnTo>
                    <a:pt x="932" y="389"/>
                  </a:lnTo>
                  <a:lnTo>
                    <a:pt x="951" y="360"/>
                  </a:lnTo>
                  <a:lnTo>
                    <a:pt x="975" y="332"/>
                  </a:lnTo>
                  <a:lnTo>
                    <a:pt x="1004" y="307"/>
                  </a:lnTo>
                  <a:lnTo>
                    <a:pt x="1035" y="287"/>
                  </a:lnTo>
                  <a:lnTo>
                    <a:pt x="1069" y="270"/>
                  </a:lnTo>
                  <a:lnTo>
                    <a:pt x="1103" y="257"/>
                  </a:lnTo>
                  <a:lnTo>
                    <a:pt x="1138" y="248"/>
                  </a:lnTo>
                  <a:lnTo>
                    <a:pt x="1171" y="240"/>
                  </a:lnTo>
                  <a:lnTo>
                    <a:pt x="1205" y="235"/>
                  </a:lnTo>
                  <a:lnTo>
                    <a:pt x="1236" y="233"/>
                  </a:lnTo>
                  <a:lnTo>
                    <a:pt x="1264" y="232"/>
                  </a:lnTo>
                  <a:lnTo>
                    <a:pt x="1290" y="232"/>
                  </a:lnTo>
                  <a:lnTo>
                    <a:pt x="1311" y="233"/>
                  </a:lnTo>
                  <a:lnTo>
                    <a:pt x="1327" y="234"/>
                  </a:lnTo>
                  <a:lnTo>
                    <a:pt x="1339" y="236"/>
                  </a:lnTo>
                  <a:lnTo>
                    <a:pt x="1345" y="236"/>
                  </a:lnTo>
                  <a:lnTo>
                    <a:pt x="1359" y="240"/>
                  </a:lnTo>
                  <a:lnTo>
                    <a:pt x="1372" y="249"/>
                  </a:lnTo>
                  <a:lnTo>
                    <a:pt x="1382" y="259"/>
                  </a:lnTo>
                  <a:lnTo>
                    <a:pt x="1389" y="271"/>
                  </a:lnTo>
                  <a:lnTo>
                    <a:pt x="1393" y="286"/>
                  </a:lnTo>
                  <a:lnTo>
                    <a:pt x="1394" y="291"/>
                  </a:lnTo>
                  <a:lnTo>
                    <a:pt x="1395" y="302"/>
                  </a:lnTo>
                  <a:lnTo>
                    <a:pt x="1397" y="319"/>
                  </a:lnTo>
                  <a:lnTo>
                    <a:pt x="1398" y="340"/>
                  </a:lnTo>
                  <a:lnTo>
                    <a:pt x="1398" y="366"/>
                  </a:lnTo>
                  <a:lnTo>
                    <a:pt x="1397" y="394"/>
                  </a:lnTo>
                  <a:lnTo>
                    <a:pt x="1394" y="425"/>
                  </a:lnTo>
                  <a:lnTo>
                    <a:pt x="1390" y="458"/>
                  </a:lnTo>
                  <a:lnTo>
                    <a:pt x="1383" y="492"/>
                  </a:lnTo>
                  <a:lnTo>
                    <a:pt x="1373" y="526"/>
                  </a:lnTo>
                  <a:lnTo>
                    <a:pt x="1360" y="559"/>
                  </a:lnTo>
                  <a:lnTo>
                    <a:pt x="1344" y="593"/>
                  </a:lnTo>
                  <a:lnTo>
                    <a:pt x="1322" y="624"/>
                  </a:lnTo>
                  <a:lnTo>
                    <a:pt x="1297" y="653"/>
                  </a:lnTo>
                  <a:lnTo>
                    <a:pt x="1271" y="677"/>
                  </a:lnTo>
                  <a:lnTo>
                    <a:pt x="1241" y="697"/>
                  </a:lnTo>
                  <a:lnTo>
                    <a:pt x="1211" y="713"/>
                  </a:lnTo>
                  <a:lnTo>
                    <a:pt x="1179" y="725"/>
                  </a:lnTo>
                  <a:lnTo>
                    <a:pt x="1148" y="735"/>
                  </a:lnTo>
                  <a:lnTo>
                    <a:pt x="1115" y="743"/>
                  </a:lnTo>
                  <a:lnTo>
                    <a:pt x="1085" y="748"/>
                  </a:lnTo>
                  <a:lnTo>
                    <a:pt x="1054" y="751"/>
                  </a:lnTo>
                  <a:lnTo>
                    <a:pt x="1027" y="753"/>
                  </a:lnTo>
                  <a:lnTo>
                    <a:pt x="1001" y="753"/>
                  </a:lnTo>
                  <a:lnTo>
                    <a:pt x="977" y="753"/>
                  </a:lnTo>
                  <a:lnTo>
                    <a:pt x="958" y="752"/>
                  </a:lnTo>
                  <a:lnTo>
                    <a:pt x="874" y="836"/>
                  </a:lnTo>
                  <a:lnTo>
                    <a:pt x="874" y="930"/>
                  </a:lnTo>
                  <a:lnTo>
                    <a:pt x="927" y="936"/>
                  </a:lnTo>
                  <a:lnTo>
                    <a:pt x="977" y="945"/>
                  </a:lnTo>
                  <a:lnTo>
                    <a:pt x="1024" y="957"/>
                  </a:lnTo>
                  <a:lnTo>
                    <a:pt x="1069" y="973"/>
                  </a:lnTo>
                  <a:lnTo>
                    <a:pt x="1110" y="992"/>
                  </a:lnTo>
                  <a:lnTo>
                    <a:pt x="1148" y="1013"/>
                  </a:lnTo>
                  <a:lnTo>
                    <a:pt x="1181" y="1036"/>
                  </a:lnTo>
                  <a:lnTo>
                    <a:pt x="1211" y="1061"/>
                  </a:lnTo>
                  <a:lnTo>
                    <a:pt x="1235" y="1090"/>
                  </a:lnTo>
                  <a:lnTo>
                    <a:pt x="1255" y="1119"/>
                  </a:lnTo>
                  <a:lnTo>
                    <a:pt x="1270" y="1150"/>
                  </a:lnTo>
                  <a:lnTo>
                    <a:pt x="1279" y="1183"/>
                  </a:lnTo>
                  <a:lnTo>
                    <a:pt x="1282" y="1218"/>
                  </a:lnTo>
                  <a:lnTo>
                    <a:pt x="1282" y="2956"/>
                  </a:lnTo>
                  <a:lnTo>
                    <a:pt x="1279" y="2990"/>
                  </a:lnTo>
                  <a:lnTo>
                    <a:pt x="1270" y="3023"/>
                  </a:lnTo>
                  <a:lnTo>
                    <a:pt x="1255" y="3054"/>
                  </a:lnTo>
                  <a:lnTo>
                    <a:pt x="1235" y="3085"/>
                  </a:lnTo>
                  <a:lnTo>
                    <a:pt x="1210" y="3112"/>
                  </a:lnTo>
                  <a:lnTo>
                    <a:pt x="1180" y="3138"/>
                  </a:lnTo>
                  <a:lnTo>
                    <a:pt x="1147" y="3161"/>
                  </a:lnTo>
                  <a:lnTo>
                    <a:pt x="1109" y="3183"/>
                  </a:lnTo>
                  <a:lnTo>
                    <a:pt x="1068" y="3201"/>
                  </a:lnTo>
                  <a:lnTo>
                    <a:pt x="1022" y="3217"/>
                  </a:lnTo>
                  <a:lnTo>
                    <a:pt x="974" y="3229"/>
                  </a:lnTo>
                  <a:lnTo>
                    <a:pt x="923" y="3238"/>
                  </a:lnTo>
                  <a:lnTo>
                    <a:pt x="871" y="3243"/>
                  </a:lnTo>
                  <a:lnTo>
                    <a:pt x="816" y="3245"/>
                  </a:lnTo>
                  <a:lnTo>
                    <a:pt x="760" y="3243"/>
                  </a:lnTo>
                  <a:lnTo>
                    <a:pt x="707" y="3238"/>
                  </a:lnTo>
                  <a:lnTo>
                    <a:pt x="657" y="3229"/>
                  </a:lnTo>
                  <a:lnTo>
                    <a:pt x="609" y="3217"/>
                  </a:lnTo>
                  <a:lnTo>
                    <a:pt x="564" y="3201"/>
                  </a:lnTo>
                  <a:lnTo>
                    <a:pt x="523" y="3183"/>
                  </a:lnTo>
                  <a:lnTo>
                    <a:pt x="485" y="3161"/>
                  </a:lnTo>
                  <a:lnTo>
                    <a:pt x="451" y="3138"/>
                  </a:lnTo>
                  <a:lnTo>
                    <a:pt x="421" y="3112"/>
                  </a:lnTo>
                  <a:lnTo>
                    <a:pt x="397" y="3085"/>
                  </a:lnTo>
                  <a:lnTo>
                    <a:pt x="376" y="3054"/>
                  </a:lnTo>
                  <a:lnTo>
                    <a:pt x="362" y="3023"/>
                  </a:lnTo>
                  <a:lnTo>
                    <a:pt x="353" y="2990"/>
                  </a:lnTo>
                  <a:lnTo>
                    <a:pt x="350" y="2956"/>
                  </a:lnTo>
                  <a:lnTo>
                    <a:pt x="350" y="1218"/>
                  </a:lnTo>
                  <a:lnTo>
                    <a:pt x="353" y="1185"/>
                  </a:lnTo>
                  <a:lnTo>
                    <a:pt x="361" y="1152"/>
                  </a:lnTo>
                  <a:lnTo>
                    <a:pt x="374" y="1122"/>
                  </a:lnTo>
                  <a:lnTo>
                    <a:pt x="394" y="1093"/>
                  </a:lnTo>
                  <a:lnTo>
                    <a:pt x="417" y="1065"/>
                  </a:lnTo>
                  <a:lnTo>
                    <a:pt x="444" y="1040"/>
                  </a:lnTo>
                  <a:lnTo>
                    <a:pt x="476" y="1017"/>
                  </a:lnTo>
                  <a:lnTo>
                    <a:pt x="511" y="997"/>
                  </a:lnTo>
                  <a:lnTo>
                    <a:pt x="551" y="978"/>
                  </a:lnTo>
                  <a:lnTo>
                    <a:pt x="594" y="962"/>
                  </a:lnTo>
                  <a:lnTo>
                    <a:pt x="638" y="949"/>
                  </a:lnTo>
                  <a:lnTo>
                    <a:pt x="686" y="939"/>
                  </a:lnTo>
                  <a:lnTo>
                    <a:pt x="483" y="737"/>
                  </a:lnTo>
                  <a:lnTo>
                    <a:pt x="474" y="725"/>
                  </a:lnTo>
                  <a:lnTo>
                    <a:pt x="469" y="711"/>
                  </a:lnTo>
                  <a:lnTo>
                    <a:pt x="467" y="696"/>
                  </a:lnTo>
                  <a:lnTo>
                    <a:pt x="467" y="580"/>
                  </a:lnTo>
                  <a:lnTo>
                    <a:pt x="457" y="580"/>
                  </a:lnTo>
                  <a:lnTo>
                    <a:pt x="445" y="580"/>
                  </a:lnTo>
                  <a:lnTo>
                    <a:pt x="417" y="580"/>
                  </a:lnTo>
                  <a:lnTo>
                    <a:pt x="386" y="578"/>
                  </a:lnTo>
                  <a:lnTo>
                    <a:pt x="352" y="574"/>
                  </a:lnTo>
                  <a:lnTo>
                    <a:pt x="317" y="568"/>
                  </a:lnTo>
                  <a:lnTo>
                    <a:pt x="281" y="559"/>
                  </a:lnTo>
                  <a:lnTo>
                    <a:pt x="246" y="548"/>
                  </a:lnTo>
                  <a:lnTo>
                    <a:pt x="210" y="534"/>
                  </a:lnTo>
                  <a:lnTo>
                    <a:pt x="176" y="516"/>
                  </a:lnTo>
                  <a:lnTo>
                    <a:pt x="143" y="494"/>
                  </a:lnTo>
                  <a:lnTo>
                    <a:pt x="114" y="468"/>
                  </a:lnTo>
                  <a:lnTo>
                    <a:pt x="86" y="437"/>
                  </a:lnTo>
                  <a:lnTo>
                    <a:pt x="64" y="405"/>
                  </a:lnTo>
                  <a:lnTo>
                    <a:pt x="46" y="371"/>
                  </a:lnTo>
                  <a:lnTo>
                    <a:pt x="31" y="334"/>
                  </a:lnTo>
                  <a:lnTo>
                    <a:pt x="20" y="299"/>
                  </a:lnTo>
                  <a:lnTo>
                    <a:pt x="12" y="263"/>
                  </a:lnTo>
                  <a:lnTo>
                    <a:pt x="6" y="228"/>
                  </a:lnTo>
                  <a:lnTo>
                    <a:pt x="3" y="195"/>
                  </a:lnTo>
                  <a:lnTo>
                    <a:pt x="1" y="163"/>
                  </a:lnTo>
                  <a:lnTo>
                    <a:pt x="0" y="134"/>
                  </a:lnTo>
                  <a:lnTo>
                    <a:pt x="1" y="109"/>
                  </a:lnTo>
                  <a:lnTo>
                    <a:pt x="2" y="88"/>
                  </a:lnTo>
                  <a:lnTo>
                    <a:pt x="3" y="71"/>
                  </a:lnTo>
                  <a:lnTo>
                    <a:pt x="5" y="60"/>
                  </a:lnTo>
                  <a:lnTo>
                    <a:pt x="5" y="55"/>
                  </a:lnTo>
                  <a:lnTo>
                    <a:pt x="9" y="40"/>
                  </a:lnTo>
                  <a:lnTo>
                    <a:pt x="17" y="27"/>
                  </a:lnTo>
                  <a:lnTo>
                    <a:pt x="27" y="17"/>
                  </a:lnTo>
                  <a:lnTo>
                    <a:pt x="40" y="9"/>
                  </a:lnTo>
                  <a:lnTo>
                    <a:pt x="55" y="5"/>
                  </a:lnTo>
                  <a:lnTo>
                    <a:pt x="60" y="5"/>
                  </a:lnTo>
                  <a:lnTo>
                    <a:pt x="71" y="3"/>
                  </a:lnTo>
                  <a:lnTo>
                    <a:pt x="88" y="2"/>
                  </a:lnTo>
                  <a:lnTo>
                    <a:pt x="110" y="1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4" name="Group 355"/>
          <p:cNvGrpSpPr>
            <a:grpSpLocks noChangeAspect="1"/>
          </p:cNvGrpSpPr>
          <p:nvPr/>
        </p:nvGrpSpPr>
        <p:grpSpPr bwMode="auto">
          <a:xfrm>
            <a:off x="730964" y="1630657"/>
            <a:ext cx="981295" cy="982252"/>
            <a:chOff x="3158" y="2907"/>
            <a:chExt cx="3075" cy="3078"/>
          </a:xfrm>
          <a:solidFill>
            <a:schemeClr val="accent5">
              <a:lumMod val="75000"/>
            </a:schemeClr>
          </a:solidFill>
        </p:grpSpPr>
        <p:sp>
          <p:nvSpPr>
            <p:cNvPr id="35" name="Freeform 357"/>
            <p:cNvSpPr>
              <a:spLocks/>
            </p:cNvSpPr>
            <p:nvPr/>
          </p:nvSpPr>
          <p:spPr bwMode="auto">
            <a:xfrm>
              <a:off x="4104" y="4016"/>
              <a:ext cx="282" cy="283"/>
            </a:xfrm>
            <a:custGeom>
              <a:avLst/>
              <a:gdLst>
                <a:gd name="T0" fmla="*/ 307 w 565"/>
                <a:gd name="T1" fmla="*/ 0 h 565"/>
                <a:gd name="T2" fmla="*/ 356 w 565"/>
                <a:gd name="T3" fmla="*/ 9 h 565"/>
                <a:gd name="T4" fmla="*/ 401 w 565"/>
                <a:gd name="T5" fmla="*/ 24 h 565"/>
                <a:gd name="T6" fmla="*/ 444 w 565"/>
                <a:gd name="T7" fmla="*/ 50 h 565"/>
                <a:gd name="T8" fmla="*/ 483 w 565"/>
                <a:gd name="T9" fmla="*/ 82 h 565"/>
                <a:gd name="T10" fmla="*/ 517 w 565"/>
                <a:gd name="T11" fmla="*/ 121 h 565"/>
                <a:gd name="T12" fmla="*/ 541 w 565"/>
                <a:gd name="T13" fmla="*/ 164 h 565"/>
                <a:gd name="T14" fmla="*/ 558 w 565"/>
                <a:gd name="T15" fmla="*/ 211 h 565"/>
                <a:gd name="T16" fmla="*/ 565 w 565"/>
                <a:gd name="T17" fmla="*/ 258 h 565"/>
                <a:gd name="T18" fmla="*/ 565 w 565"/>
                <a:gd name="T19" fmla="*/ 307 h 565"/>
                <a:gd name="T20" fmla="*/ 558 w 565"/>
                <a:gd name="T21" fmla="*/ 354 h 565"/>
                <a:gd name="T22" fmla="*/ 541 w 565"/>
                <a:gd name="T23" fmla="*/ 400 h 565"/>
                <a:gd name="T24" fmla="*/ 517 w 565"/>
                <a:gd name="T25" fmla="*/ 444 h 565"/>
                <a:gd name="T26" fmla="*/ 483 w 565"/>
                <a:gd name="T27" fmla="*/ 483 h 565"/>
                <a:gd name="T28" fmla="*/ 445 w 565"/>
                <a:gd name="T29" fmla="*/ 517 h 565"/>
                <a:gd name="T30" fmla="*/ 402 w 565"/>
                <a:gd name="T31" fmla="*/ 541 h 565"/>
                <a:gd name="T32" fmla="*/ 356 w 565"/>
                <a:gd name="T33" fmla="*/ 556 h 565"/>
                <a:gd name="T34" fmla="*/ 309 w 565"/>
                <a:gd name="T35" fmla="*/ 565 h 565"/>
                <a:gd name="T36" fmla="*/ 260 w 565"/>
                <a:gd name="T37" fmla="*/ 565 h 565"/>
                <a:gd name="T38" fmla="*/ 212 w 565"/>
                <a:gd name="T39" fmla="*/ 556 h 565"/>
                <a:gd name="T40" fmla="*/ 167 w 565"/>
                <a:gd name="T41" fmla="*/ 541 h 565"/>
                <a:gd name="T42" fmla="*/ 122 w 565"/>
                <a:gd name="T43" fmla="*/ 517 h 565"/>
                <a:gd name="T44" fmla="*/ 83 w 565"/>
                <a:gd name="T45" fmla="*/ 483 h 565"/>
                <a:gd name="T46" fmla="*/ 51 w 565"/>
                <a:gd name="T47" fmla="*/ 444 h 565"/>
                <a:gd name="T48" fmla="*/ 25 w 565"/>
                <a:gd name="T49" fmla="*/ 400 h 565"/>
                <a:gd name="T50" fmla="*/ 10 w 565"/>
                <a:gd name="T51" fmla="*/ 355 h 565"/>
                <a:gd name="T52" fmla="*/ 0 w 565"/>
                <a:gd name="T53" fmla="*/ 307 h 565"/>
                <a:gd name="T54" fmla="*/ 0 w 565"/>
                <a:gd name="T55" fmla="*/ 260 h 565"/>
                <a:gd name="T56" fmla="*/ 10 w 565"/>
                <a:gd name="T57" fmla="*/ 211 h 565"/>
                <a:gd name="T58" fmla="*/ 25 w 565"/>
                <a:gd name="T59" fmla="*/ 164 h 565"/>
                <a:gd name="T60" fmla="*/ 51 w 565"/>
                <a:gd name="T61" fmla="*/ 121 h 565"/>
                <a:gd name="T62" fmla="*/ 83 w 565"/>
                <a:gd name="T63" fmla="*/ 82 h 565"/>
                <a:gd name="T64" fmla="*/ 122 w 565"/>
                <a:gd name="T65" fmla="*/ 50 h 565"/>
                <a:gd name="T66" fmla="*/ 165 w 565"/>
                <a:gd name="T67" fmla="*/ 24 h 565"/>
                <a:gd name="T68" fmla="*/ 212 w 565"/>
                <a:gd name="T69" fmla="*/ 9 h 565"/>
                <a:gd name="T70" fmla="*/ 258 w 565"/>
                <a:gd name="T71" fmla="*/ 0 h 565"/>
                <a:gd name="T72" fmla="*/ 307 w 565"/>
                <a:gd name="T7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5" h="565">
                  <a:moveTo>
                    <a:pt x="307" y="0"/>
                  </a:moveTo>
                  <a:lnTo>
                    <a:pt x="356" y="9"/>
                  </a:lnTo>
                  <a:lnTo>
                    <a:pt x="401" y="24"/>
                  </a:lnTo>
                  <a:lnTo>
                    <a:pt x="444" y="50"/>
                  </a:lnTo>
                  <a:lnTo>
                    <a:pt x="483" y="82"/>
                  </a:lnTo>
                  <a:lnTo>
                    <a:pt x="517" y="121"/>
                  </a:lnTo>
                  <a:lnTo>
                    <a:pt x="541" y="164"/>
                  </a:lnTo>
                  <a:lnTo>
                    <a:pt x="558" y="211"/>
                  </a:lnTo>
                  <a:lnTo>
                    <a:pt x="565" y="258"/>
                  </a:lnTo>
                  <a:lnTo>
                    <a:pt x="565" y="307"/>
                  </a:lnTo>
                  <a:lnTo>
                    <a:pt x="558" y="354"/>
                  </a:lnTo>
                  <a:lnTo>
                    <a:pt x="541" y="400"/>
                  </a:lnTo>
                  <a:lnTo>
                    <a:pt x="517" y="444"/>
                  </a:lnTo>
                  <a:lnTo>
                    <a:pt x="483" y="483"/>
                  </a:lnTo>
                  <a:lnTo>
                    <a:pt x="445" y="517"/>
                  </a:lnTo>
                  <a:lnTo>
                    <a:pt x="402" y="541"/>
                  </a:lnTo>
                  <a:lnTo>
                    <a:pt x="356" y="556"/>
                  </a:lnTo>
                  <a:lnTo>
                    <a:pt x="309" y="565"/>
                  </a:lnTo>
                  <a:lnTo>
                    <a:pt x="260" y="565"/>
                  </a:lnTo>
                  <a:lnTo>
                    <a:pt x="212" y="556"/>
                  </a:lnTo>
                  <a:lnTo>
                    <a:pt x="167" y="541"/>
                  </a:lnTo>
                  <a:lnTo>
                    <a:pt x="122" y="517"/>
                  </a:lnTo>
                  <a:lnTo>
                    <a:pt x="83" y="483"/>
                  </a:lnTo>
                  <a:lnTo>
                    <a:pt x="51" y="444"/>
                  </a:lnTo>
                  <a:lnTo>
                    <a:pt x="25" y="400"/>
                  </a:lnTo>
                  <a:lnTo>
                    <a:pt x="10" y="355"/>
                  </a:lnTo>
                  <a:lnTo>
                    <a:pt x="0" y="307"/>
                  </a:lnTo>
                  <a:lnTo>
                    <a:pt x="0" y="260"/>
                  </a:lnTo>
                  <a:lnTo>
                    <a:pt x="10" y="211"/>
                  </a:lnTo>
                  <a:lnTo>
                    <a:pt x="25" y="164"/>
                  </a:lnTo>
                  <a:lnTo>
                    <a:pt x="51" y="121"/>
                  </a:lnTo>
                  <a:lnTo>
                    <a:pt x="83" y="82"/>
                  </a:lnTo>
                  <a:lnTo>
                    <a:pt x="122" y="50"/>
                  </a:lnTo>
                  <a:lnTo>
                    <a:pt x="165" y="24"/>
                  </a:lnTo>
                  <a:lnTo>
                    <a:pt x="212" y="9"/>
                  </a:lnTo>
                  <a:lnTo>
                    <a:pt x="258" y="0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58"/>
            <p:cNvSpPr>
              <a:spLocks/>
            </p:cNvSpPr>
            <p:nvPr/>
          </p:nvSpPr>
          <p:spPr bwMode="auto">
            <a:xfrm>
              <a:off x="5005" y="4593"/>
              <a:ext cx="283" cy="282"/>
            </a:xfrm>
            <a:custGeom>
              <a:avLst/>
              <a:gdLst>
                <a:gd name="T0" fmla="*/ 259 w 565"/>
                <a:gd name="T1" fmla="*/ 0 h 564"/>
                <a:gd name="T2" fmla="*/ 307 w 565"/>
                <a:gd name="T3" fmla="*/ 0 h 564"/>
                <a:gd name="T4" fmla="*/ 354 w 565"/>
                <a:gd name="T5" fmla="*/ 8 h 564"/>
                <a:gd name="T6" fmla="*/ 401 w 565"/>
                <a:gd name="T7" fmla="*/ 25 h 564"/>
                <a:gd name="T8" fmla="*/ 444 w 565"/>
                <a:gd name="T9" fmla="*/ 49 h 564"/>
                <a:gd name="T10" fmla="*/ 483 w 565"/>
                <a:gd name="T11" fmla="*/ 81 h 564"/>
                <a:gd name="T12" fmla="*/ 517 w 565"/>
                <a:gd name="T13" fmla="*/ 120 h 564"/>
                <a:gd name="T14" fmla="*/ 541 w 565"/>
                <a:gd name="T15" fmla="*/ 163 h 564"/>
                <a:gd name="T16" fmla="*/ 558 w 565"/>
                <a:gd name="T17" fmla="*/ 210 h 564"/>
                <a:gd name="T18" fmla="*/ 565 w 565"/>
                <a:gd name="T19" fmla="*/ 257 h 564"/>
                <a:gd name="T20" fmla="*/ 565 w 565"/>
                <a:gd name="T21" fmla="*/ 306 h 564"/>
                <a:gd name="T22" fmla="*/ 558 w 565"/>
                <a:gd name="T23" fmla="*/ 354 h 564"/>
                <a:gd name="T24" fmla="*/ 541 w 565"/>
                <a:gd name="T25" fmla="*/ 399 h 564"/>
                <a:gd name="T26" fmla="*/ 517 w 565"/>
                <a:gd name="T27" fmla="*/ 442 h 564"/>
                <a:gd name="T28" fmla="*/ 483 w 565"/>
                <a:gd name="T29" fmla="*/ 482 h 564"/>
                <a:gd name="T30" fmla="*/ 444 w 565"/>
                <a:gd name="T31" fmla="*/ 515 h 564"/>
                <a:gd name="T32" fmla="*/ 401 w 565"/>
                <a:gd name="T33" fmla="*/ 540 h 564"/>
                <a:gd name="T34" fmla="*/ 354 w 565"/>
                <a:gd name="T35" fmla="*/ 556 h 564"/>
                <a:gd name="T36" fmla="*/ 307 w 565"/>
                <a:gd name="T37" fmla="*/ 564 h 564"/>
                <a:gd name="T38" fmla="*/ 259 w 565"/>
                <a:gd name="T39" fmla="*/ 564 h 564"/>
                <a:gd name="T40" fmla="*/ 212 w 565"/>
                <a:gd name="T41" fmla="*/ 556 h 564"/>
                <a:gd name="T42" fmla="*/ 165 w 565"/>
                <a:gd name="T43" fmla="*/ 540 h 564"/>
                <a:gd name="T44" fmla="*/ 122 w 565"/>
                <a:gd name="T45" fmla="*/ 515 h 564"/>
                <a:gd name="T46" fmla="*/ 83 w 565"/>
                <a:gd name="T47" fmla="*/ 482 h 564"/>
                <a:gd name="T48" fmla="*/ 51 w 565"/>
                <a:gd name="T49" fmla="*/ 442 h 564"/>
                <a:gd name="T50" fmla="*/ 25 w 565"/>
                <a:gd name="T51" fmla="*/ 399 h 564"/>
                <a:gd name="T52" fmla="*/ 10 w 565"/>
                <a:gd name="T53" fmla="*/ 354 h 564"/>
                <a:gd name="T54" fmla="*/ 0 w 565"/>
                <a:gd name="T55" fmla="*/ 306 h 564"/>
                <a:gd name="T56" fmla="*/ 0 w 565"/>
                <a:gd name="T57" fmla="*/ 257 h 564"/>
                <a:gd name="T58" fmla="*/ 8 w 565"/>
                <a:gd name="T59" fmla="*/ 210 h 564"/>
                <a:gd name="T60" fmla="*/ 25 w 565"/>
                <a:gd name="T61" fmla="*/ 163 h 564"/>
                <a:gd name="T62" fmla="*/ 49 w 565"/>
                <a:gd name="T63" fmla="*/ 120 h 564"/>
                <a:gd name="T64" fmla="*/ 83 w 565"/>
                <a:gd name="T65" fmla="*/ 81 h 564"/>
                <a:gd name="T66" fmla="*/ 122 w 565"/>
                <a:gd name="T67" fmla="*/ 49 h 564"/>
                <a:gd name="T68" fmla="*/ 165 w 565"/>
                <a:gd name="T69" fmla="*/ 25 h 564"/>
                <a:gd name="T70" fmla="*/ 210 w 565"/>
                <a:gd name="T71" fmla="*/ 8 h 564"/>
                <a:gd name="T72" fmla="*/ 259 w 565"/>
                <a:gd name="T73" fmla="*/ 0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5" h="564">
                  <a:moveTo>
                    <a:pt x="259" y="0"/>
                  </a:moveTo>
                  <a:lnTo>
                    <a:pt x="307" y="0"/>
                  </a:lnTo>
                  <a:lnTo>
                    <a:pt x="354" y="8"/>
                  </a:lnTo>
                  <a:lnTo>
                    <a:pt x="401" y="25"/>
                  </a:lnTo>
                  <a:lnTo>
                    <a:pt x="444" y="49"/>
                  </a:lnTo>
                  <a:lnTo>
                    <a:pt x="483" y="81"/>
                  </a:lnTo>
                  <a:lnTo>
                    <a:pt x="517" y="120"/>
                  </a:lnTo>
                  <a:lnTo>
                    <a:pt x="541" y="163"/>
                  </a:lnTo>
                  <a:lnTo>
                    <a:pt x="558" y="210"/>
                  </a:lnTo>
                  <a:lnTo>
                    <a:pt x="565" y="257"/>
                  </a:lnTo>
                  <a:lnTo>
                    <a:pt x="565" y="306"/>
                  </a:lnTo>
                  <a:lnTo>
                    <a:pt x="558" y="354"/>
                  </a:lnTo>
                  <a:lnTo>
                    <a:pt x="541" y="399"/>
                  </a:lnTo>
                  <a:lnTo>
                    <a:pt x="517" y="442"/>
                  </a:lnTo>
                  <a:lnTo>
                    <a:pt x="483" y="482"/>
                  </a:lnTo>
                  <a:lnTo>
                    <a:pt x="444" y="515"/>
                  </a:lnTo>
                  <a:lnTo>
                    <a:pt x="401" y="540"/>
                  </a:lnTo>
                  <a:lnTo>
                    <a:pt x="354" y="556"/>
                  </a:lnTo>
                  <a:lnTo>
                    <a:pt x="307" y="564"/>
                  </a:lnTo>
                  <a:lnTo>
                    <a:pt x="259" y="564"/>
                  </a:lnTo>
                  <a:lnTo>
                    <a:pt x="212" y="556"/>
                  </a:lnTo>
                  <a:lnTo>
                    <a:pt x="165" y="540"/>
                  </a:lnTo>
                  <a:lnTo>
                    <a:pt x="122" y="515"/>
                  </a:lnTo>
                  <a:lnTo>
                    <a:pt x="83" y="482"/>
                  </a:lnTo>
                  <a:lnTo>
                    <a:pt x="51" y="442"/>
                  </a:lnTo>
                  <a:lnTo>
                    <a:pt x="25" y="399"/>
                  </a:lnTo>
                  <a:lnTo>
                    <a:pt x="10" y="354"/>
                  </a:lnTo>
                  <a:lnTo>
                    <a:pt x="0" y="306"/>
                  </a:lnTo>
                  <a:lnTo>
                    <a:pt x="0" y="257"/>
                  </a:lnTo>
                  <a:lnTo>
                    <a:pt x="8" y="210"/>
                  </a:lnTo>
                  <a:lnTo>
                    <a:pt x="25" y="163"/>
                  </a:lnTo>
                  <a:lnTo>
                    <a:pt x="49" y="120"/>
                  </a:lnTo>
                  <a:lnTo>
                    <a:pt x="83" y="81"/>
                  </a:lnTo>
                  <a:lnTo>
                    <a:pt x="122" y="49"/>
                  </a:lnTo>
                  <a:lnTo>
                    <a:pt x="165" y="25"/>
                  </a:lnTo>
                  <a:lnTo>
                    <a:pt x="210" y="8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59"/>
            <p:cNvSpPr>
              <a:spLocks noEditPoints="1"/>
            </p:cNvSpPr>
            <p:nvPr/>
          </p:nvSpPr>
          <p:spPr bwMode="auto">
            <a:xfrm>
              <a:off x="3158" y="2907"/>
              <a:ext cx="3075" cy="3078"/>
            </a:xfrm>
            <a:custGeom>
              <a:avLst/>
              <a:gdLst>
                <a:gd name="T0" fmla="*/ 3655 w 6151"/>
                <a:gd name="T1" fmla="*/ 3051 h 6156"/>
                <a:gd name="T2" fmla="*/ 3373 w 6151"/>
                <a:gd name="T3" fmla="*/ 3334 h 6156"/>
                <a:gd name="T4" fmla="*/ 3298 w 6151"/>
                <a:gd name="T5" fmla="*/ 3740 h 6156"/>
                <a:gd name="T6" fmla="*/ 3466 w 6151"/>
                <a:gd name="T7" fmla="*/ 4109 h 6156"/>
                <a:gd name="T8" fmla="*/ 3809 w 6151"/>
                <a:gd name="T9" fmla="*/ 4317 h 6156"/>
                <a:gd name="T10" fmla="*/ 4224 w 6151"/>
                <a:gd name="T11" fmla="*/ 4293 h 6156"/>
                <a:gd name="T12" fmla="*/ 4536 w 6151"/>
                <a:gd name="T13" fmla="*/ 4046 h 6156"/>
                <a:gd name="T14" fmla="*/ 4660 w 6151"/>
                <a:gd name="T15" fmla="*/ 3654 h 6156"/>
                <a:gd name="T16" fmla="*/ 4536 w 6151"/>
                <a:gd name="T17" fmla="*/ 3265 h 6156"/>
                <a:gd name="T18" fmla="*/ 4222 w 6151"/>
                <a:gd name="T19" fmla="*/ 3017 h 6156"/>
                <a:gd name="T20" fmla="*/ 3940 w 6151"/>
                <a:gd name="T21" fmla="*/ 1838 h 6156"/>
                <a:gd name="T22" fmla="*/ 2030 w 6151"/>
                <a:gd name="T23" fmla="*/ 4089 h 6156"/>
                <a:gd name="T24" fmla="*/ 2047 w 6151"/>
                <a:gd name="T25" fmla="*/ 4263 h 6156"/>
                <a:gd name="T26" fmla="*/ 2213 w 6151"/>
                <a:gd name="T27" fmla="*/ 4325 h 6156"/>
                <a:gd name="T28" fmla="*/ 4121 w 6151"/>
                <a:gd name="T29" fmla="*/ 2074 h 6156"/>
                <a:gd name="T30" fmla="*/ 4106 w 6151"/>
                <a:gd name="T31" fmla="*/ 1899 h 6156"/>
                <a:gd name="T32" fmla="*/ 2176 w 6151"/>
                <a:gd name="T33" fmla="*/ 1819 h 6156"/>
                <a:gd name="T34" fmla="*/ 1785 w 6151"/>
                <a:gd name="T35" fmla="*/ 1941 h 6156"/>
                <a:gd name="T36" fmla="*/ 1538 w 6151"/>
                <a:gd name="T37" fmla="*/ 2255 h 6156"/>
                <a:gd name="T38" fmla="*/ 1513 w 6151"/>
                <a:gd name="T39" fmla="*/ 2671 h 6156"/>
                <a:gd name="T40" fmla="*/ 1721 w 6151"/>
                <a:gd name="T41" fmla="*/ 3014 h 6156"/>
                <a:gd name="T42" fmla="*/ 2090 w 6151"/>
                <a:gd name="T43" fmla="*/ 3180 h 6156"/>
                <a:gd name="T44" fmla="*/ 2495 w 6151"/>
                <a:gd name="T45" fmla="*/ 3105 h 6156"/>
                <a:gd name="T46" fmla="*/ 2778 w 6151"/>
                <a:gd name="T47" fmla="*/ 2823 h 6156"/>
                <a:gd name="T48" fmla="*/ 2853 w 6151"/>
                <a:gd name="T49" fmla="*/ 2416 h 6156"/>
                <a:gd name="T50" fmla="*/ 2686 w 6151"/>
                <a:gd name="T51" fmla="*/ 2049 h 6156"/>
                <a:gd name="T52" fmla="*/ 2342 w 6151"/>
                <a:gd name="T53" fmla="*/ 1840 h 6156"/>
                <a:gd name="T54" fmla="*/ 3412 w 6151"/>
                <a:gd name="T55" fmla="*/ 19 h 6156"/>
                <a:gd name="T56" fmla="*/ 4233 w 6151"/>
                <a:gd name="T57" fmla="*/ 225 h 6156"/>
                <a:gd name="T58" fmla="*/ 4981 w 6151"/>
                <a:gd name="T59" fmla="*/ 662 h 6156"/>
                <a:gd name="T60" fmla="*/ 5595 w 6151"/>
                <a:gd name="T61" fmla="*/ 1311 h 6156"/>
                <a:gd name="T62" fmla="*/ 5986 w 6151"/>
                <a:gd name="T63" fmla="*/ 2079 h 6156"/>
                <a:gd name="T64" fmla="*/ 6147 w 6151"/>
                <a:gd name="T65" fmla="*/ 2909 h 6156"/>
                <a:gd name="T66" fmla="*/ 6078 w 6151"/>
                <a:gd name="T67" fmla="*/ 3750 h 6156"/>
                <a:gd name="T68" fmla="*/ 5778 w 6151"/>
                <a:gd name="T69" fmla="*/ 4547 h 6156"/>
                <a:gd name="T70" fmla="*/ 5249 w 6151"/>
                <a:gd name="T71" fmla="*/ 5255 h 6156"/>
                <a:gd name="T72" fmla="*/ 4557 w 6151"/>
                <a:gd name="T73" fmla="*/ 5776 h 6156"/>
                <a:gd name="T74" fmla="*/ 3773 w 6151"/>
                <a:gd name="T75" fmla="*/ 6077 h 6156"/>
                <a:gd name="T76" fmla="*/ 2950 w 6151"/>
                <a:gd name="T77" fmla="*/ 6154 h 6156"/>
                <a:gd name="T78" fmla="*/ 2133 w 6151"/>
                <a:gd name="T79" fmla="*/ 6010 h 6156"/>
                <a:gd name="T80" fmla="*/ 1512 w 6151"/>
                <a:gd name="T81" fmla="*/ 5729 h 6156"/>
                <a:gd name="T82" fmla="*/ 928 w 6151"/>
                <a:gd name="T83" fmla="*/ 6029 h 6156"/>
                <a:gd name="T84" fmla="*/ 389 w 6151"/>
                <a:gd name="T85" fmla="*/ 6102 h 6156"/>
                <a:gd name="T86" fmla="*/ 125 w 6151"/>
                <a:gd name="T87" fmla="*/ 6040 h 6156"/>
                <a:gd name="T88" fmla="*/ 122 w 6151"/>
                <a:gd name="T89" fmla="*/ 5901 h 6156"/>
                <a:gd name="T90" fmla="*/ 402 w 6151"/>
                <a:gd name="T91" fmla="*/ 5703 h 6156"/>
                <a:gd name="T92" fmla="*/ 688 w 6151"/>
                <a:gd name="T93" fmla="*/ 5358 h 6156"/>
                <a:gd name="T94" fmla="*/ 657 w 6151"/>
                <a:gd name="T95" fmla="*/ 4980 h 6156"/>
                <a:gd name="T96" fmla="*/ 223 w 6151"/>
                <a:gd name="T97" fmla="*/ 4231 h 6156"/>
                <a:gd name="T98" fmla="*/ 19 w 6151"/>
                <a:gd name="T99" fmla="*/ 3411 h 6156"/>
                <a:gd name="T100" fmla="*/ 19 w 6151"/>
                <a:gd name="T101" fmla="*/ 2738 h 6156"/>
                <a:gd name="T102" fmla="*/ 226 w 6151"/>
                <a:gd name="T103" fmla="*/ 1918 h 6156"/>
                <a:gd name="T104" fmla="*/ 662 w 6151"/>
                <a:gd name="T105" fmla="*/ 1169 h 6156"/>
                <a:gd name="T106" fmla="*/ 1311 w 6151"/>
                <a:gd name="T107" fmla="*/ 557 h 6156"/>
                <a:gd name="T108" fmla="*/ 2078 w 6151"/>
                <a:gd name="T109" fmla="*/ 165 h 6156"/>
                <a:gd name="T110" fmla="*/ 2907 w 6151"/>
                <a:gd name="T111" fmla="*/ 4 h 6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151" h="6156">
                  <a:moveTo>
                    <a:pt x="3977" y="2971"/>
                  </a:moveTo>
                  <a:lnTo>
                    <a:pt x="3891" y="2976"/>
                  </a:lnTo>
                  <a:lnTo>
                    <a:pt x="3809" y="2991"/>
                  </a:lnTo>
                  <a:lnTo>
                    <a:pt x="3730" y="3017"/>
                  </a:lnTo>
                  <a:lnTo>
                    <a:pt x="3655" y="3051"/>
                  </a:lnTo>
                  <a:lnTo>
                    <a:pt x="3586" y="3094"/>
                  </a:lnTo>
                  <a:lnTo>
                    <a:pt x="3522" y="3145"/>
                  </a:lnTo>
                  <a:lnTo>
                    <a:pt x="3466" y="3201"/>
                  </a:lnTo>
                  <a:lnTo>
                    <a:pt x="3416" y="3265"/>
                  </a:lnTo>
                  <a:lnTo>
                    <a:pt x="3373" y="3334"/>
                  </a:lnTo>
                  <a:lnTo>
                    <a:pt x="3339" y="3409"/>
                  </a:lnTo>
                  <a:lnTo>
                    <a:pt x="3315" y="3488"/>
                  </a:lnTo>
                  <a:lnTo>
                    <a:pt x="3298" y="3570"/>
                  </a:lnTo>
                  <a:lnTo>
                    <a:pt x="3292" y="3654"/>
                  </a:lnTo>
                  <a:lnTo>
                    <a:pt x="3298" y="3740"/>
                  </a:lnTo>
                  <a:lnTo>
                    <a:pt x="3315" y="3823"/>
                  </a:lnTo>
                  <a:lnTo>
                    <a:pt x="3339" y="3901"/>
                  </a:lnTo>
                  <a:lnTo>
                    <a:pt x="3373" y="3976"/>
                  </a:lnTo>
                  <a:lnTo>
                    <a:pt x="3416" y="4046"/>
                  </a:lnTo>
                  <a:lnTo>
                    <a:pt x="3466" y="4109"/>
                  </a:lnTo>
                  <a:lnTo>
                    <a:pt x="3522" y="4165"/>
                  </a:lnTo>
                  <a:lnTo>
                    <a:pt x="3586" y="4216"/>
                  </a:lnTo>
                  <a:lnTo>
                    <a:pt x="3655" y="4259"/>
                  </a:lnTo>
                  <a:lnTo>
                    <a:pt x="3730" y="4293"/>
                  </a:lnTo>
                  <a:lnTo>
                    <a:pt x="3809" y="4317"/>
                  </a:lnTo>
                  <a:lnTo>
                    <a:pt x="3891" y="4334"/>
                  </a:lnTo>
                  <a:lnTo>
                    <a:pt x="3977" y="4340"/>
                  </a:lnTo>
                  <a:lnTo>
                    <a:pt x="4063" y="4334"/>
                  </a:lnTo>
                  <a:lnTo>
                    <a:pt x="4145" y="4317"/>
                  </a:lnTo>
                  <a:lnTo>
                    <a:pt x="4224" y="4293"/>
                  </a:lnTo>
                  <a:lnTo>
                    <a:pt x="4297" y="4259"/>
                  </a:lnTo>
                  <a:lnTo>
                    <a:pt x="4366" y="4216"/>
                  </a:lnTo>
                  <a:lnTo>
                    <a:pt x="4430" y="4165"/>
                  </a:lnTo>
                  <a:lnTo>
                    <a:pt x="4488" y="4109"/>
                  </a:lnTo>
                  <a:lnTo>
                    <a:pt x="4536" y="4046"/>
                  </a:lnTo>
                  <a:lnTo>
                    <a:pt x="4579" y="3976"/>
                  </a:lnTo>
                  <a:lnTo>
                    <a:pt x="4613" y="3901"/>
                  </a:lnTo>
                  <a:lnTo>
                    <a:pt x="4639" y="3823"/>
                  </a:lnTo>
                  <a:lnTo>
                    <a:pt x="4654" y="3740"/>
                  </a:lnTo>
                  <a:lnTo>
                    <a:pt x="4660" y="3654"/>
                  </a:lnTo>
                  <a:lnTo>
                    <a:pt x="4654" y="3570"/>
                  </a:lnTo>
                  <a:lnTo>
                    <a:pt x="4639" y="3488"/>
                  </a:lnTo>
                  <a:lnTo>
                    <a:pt x="4613" y="3409"/>
                  </a:lnTo>
                  <a:lnTo>
                    <a:pt x="4579" y="3334"/>
                  </a:lnTo>
                  <a:lnTo>
                    <a:pt x="4536" y="3265"/>
                  </a:lnTo>
                  <a:lnTo>
                    <a:pt x="4488" y="3201"/>
                  </a:lnTo>
                  <a:lnTo>
                    <a:pt x="4430" y="3145"/>
                  </a:lnTo>
                  <a:lnTo>
                    <a:pt x="4366" y="3094"/>
                  </a:lnTo>
                  <a:lnTo>
                    <a:pt x="4297" y="3051"/>
                  </a:lnTo>
                  <a:lnTo>
                    <a:pt x="4222" y="3017"/>
                  </a:lnTo>
                  <a:lnTo>
                    <a:pt x="4143" y="2991"/>
                  </a:lnTo>
                  <a:lnTo>
                    <a:pt x="4061" y="2976"/>
                  </a:lnTo>
                  <a:lnTo>
                    <a:pt x="3977" y="2971"/>
                  </a:lnTo>
                  <a:close/>
                  <a:moveTo>
                    <a:pt x="3975" y="1834"/>
                  </a:moveTo>
                  <a:lnTo>
                    <a:pt x="3940" y="1838"/>
                  </a:lnTo>
                  <a:lnTo>
                    <a:pt x="3904" y="1849"/>
                  </a:lnTo>
                  <a:lnTo>
                    <a:pt x="3872" y="1868"/>
                  </a:lnTo>
                  <a:lnTo>
                    <a:pt x="3844" y="1894"/>
                  </a:lnTo>
                  <a:lnTo>
                    <a:pt x="2050" y="4057"/>
                  </a:lnTo>
                  <a:lnTo>
                    <a:pt x="2030" y="4089"/>
                  </a:lnTo>
                  <a:lnTo>
                    <a:pt x="2017" y="4122"/>
                  </a:lnTo>
                  <a:lnTo>
                    <a:pt x="2013" y="4160"/>
                  </a:lnTo>
                  <a:lnTo>
                    <a:pt x="2017" y="4195"/>
                  </a:lnTo>
                  <a:lnTo>
                    <a:pt x="2028" y="4231"/>
                  </a:lnTo>
                  <a:lnTo>
                    <a:pt x="2047" y="4263"/>
                  </a:lnTo>
                  <a:lnTo>
                    <a:pt x="2073" y="4291"/>
                  </a:lnTo>
                  <a:lnTo>
                    <a:pt x="2105" y="4312"/>
                  </a:lnTo>
                  <a:lnTo>
                    <a:pt x="2140" y="4325"/>
                  </a:lnTo>
                  <a:lnTo>
                    <a:pt x="2176" y="4328"/>
                  </a:lnTo>
                  <a:lnTo>
                    <a:pt x="2213" y="4325"/>
                  </a:lnTo>
                  <a:lnTo>
                    <a:pt x="2247" y="4313"/>
                  </a:lnTo>
                  <a:lnTo>
                    <a:pt x="2278" y="4295"/>
                  </a:lnTo>
                  <a:lnTo>
                    <a:pt x="2307" y="4268"/>
                  </a:lnTo>
                  <a:lnTo>
                    <a:pt x="4100" y="2107"/>
                  </a:lnTo>
                  <a:lnTo>
                    <a:pt x="4121" y="2074"/>
                  </a:lnTo>
                  <a:lnTo>
                    <a:pt x="4134" y="2040"/>
                  </a:lnTo>
                  <a:lnTo>
                    <a:pt x="4138" y="2002"/>
                  </a:lnTo>
                  <a:lnTo>
                    <a:pt x="4136" y="1967"/>
                  </a:lnTo>
                  <a:lnTo>
                    <a:pt x="4125" y="1931"/>
                  </a:lnTo>
                  <a:lnTo>
                    <a:pt x="4106" y="1899"/>
                  </a:lnTo>
                  <a:lnTo>
                    <a:pt x="4078" y="1871"/>
                  </a:lnTo>
                  <a:lnTo>
                    <a:pt x="4046" y="1851"/>
                  </a:lnTo>
                  <a:lnTo>
                    <a:pt x="4012" y="1838"/>
                  </a:lnTo>
                  <a:lnTo>
                    <a:pt x="3975" y="1834"/>
                  </a:lnTo>
                  <a:close/>
                  <a:moveTo>
                    <a:pt x="2176" y="1819"/>
                  </a:moveTo>
                  <a:lnTo>
                    <a:pt x="2090" y="1825"/>
                  </a:lnTo>
                  <a:lnTo>
                    <a:pt x="2007" y="1840"/>
                  </a:lnTo>
                  <a:lnTo>
                    <a:pt x="1929" y="1864"/>
                  </a:lnTo>
                  <a:lnTo>
                    <a:pt x="1854" y="1899"/>
                  </a:lnTo>
                  <a:lnTo>
                    <a:pt x="1785" y="1941"/>
                  </a:lnTo>
                  <a:lnTo>
                    <a:pt x="1721" y="1991"/>
                  </a:lnTo>
                  <a:lnTo>
                    <a:pt x="1665" y="2049"/>
                  </a:lnTo>
                  <a:lnTo>
                    <a:pt x="1614" y="2113"/>
                  </a:lnTo>
                  <a:lnTo>
                    <a:pt x="1571" y="2182"/>
                  </a:lnTo>
                  <a:lnTo>
                    <a:pt x="1538" y="2255"/>
                  </a:lnTo>
                  <a:lnTo>
                    <a:pt x="1513" y="2334"/>
                  </a:lnTo>
                  <a:lnTo>
                    <a:pt x="1497" y="2416"/>
                  </a:lnTo>
                  <a:lnTo>
                    <a:pt x="1491" y="2502"/>
                  </a:lnTo>
                  <a:lnTo>
                    <a:pt x="1497" y="2589"/>
                  </a:lnTo>
                  <a:lnTo>
                    <a:pt x="1513" y="2671"/>
                  </a:lnTo>
                  <a:lnTo>
                    <a:pt x="1538" y="2750"/>
                  </a:lnTo>
                  <a:lnTo>
                    <a:pt x="1573" y="2825"/>
                  </a:lnTo>
                  <a:lnTo>
                    <a:pt x="1614" y="2894"/>
                  </a:lnTo>
                  <a:lnTo>
                    <a:pt x="1665" y="2956"/>
                  </a:lnTo>
                  <a:lnTo>
                    <a:pt x="1721" y="3014"/>
                  </a:lnTo>
                  <a:lnTo>
                    <a:pt x="1785" y="3064"/>
                  </a:lnTo>
                  <a:lnTo>
                    <a:pt x="1854" y="3105"/>
                  </a:lnTo>
                  <a:lnTo>
                    <a:pt x="1929" y="3141"/>
                  </a:lnTo>
                  <a:lnTo>
                    <a:pt x="2007" y="3165"/>
                  </a:lnTo>
                  <a:lnTo>
                    <a:pt x="2090" y="3180"/>
                  </a:lnTo>
                  <a:lnTo>
                    <a:pt x="2176" y="3186"/>
                  </a:lnTo>
                  <a:lnTo>
                    <a:pt x="2260" y="3180"/>
                  </a:lnTo>
                  <a:lnTo>
                    <a:pt x="2342" y="3165"/>
                  </a:lnTo>
                  <a:lnTo>
                    <a:pt x="2421" y="3139"/>
                  </a:lnTo>
                  <a:lnTo>
                    <a:pt x="2495" y="3105"/>
                  </a:lnTo>
                  <a:lnTo>
                    <a:pt x="2565" y="3064"/>
                  </a:lnTo>
                  <a:lnTo>
                    <a:pt x="2628" y="3014"/>
                  </a:lnTo>
                  <a:lnTo>
                    <a:pt x="2686" y="2956"/>
                  </a:lnTo>
                  <a:lnTo>
                    <a:pt x="2735" y="2892"/>
                  </a:lnTo>
                  <a:lnTo>
                    <a:pt x="2778" y="2823"/>
                  </a:lnTo>
                  <a:lnTo>
                    <a:pt x="2812" y="2750"/>
                  </a:lnTo>
                  <a:lnTo>
                    <a:pt x="2838" y="2671"/>
                  </a:lnTo>
                  <a:lnTo>
                    <a:pt x="2853" y="2589"/>
                  </a:lnTo>
                  <a:lnTo>
                    <a:pt x="2858" y="2502"/>
                  </a:lnTo>
                  <a:lnTo>
                    <a:pt x="2853" y="2416"/>
                  </a:lnTo>
                  <a:lnTo>
                    <a:pt x="2838" y="2334"/>
                  </a:lnTo>
                  <a:lnTo>
                    <a:pt x="2812" y="2255"/>
                  </a:lnTo>
                  <a:lnTo>
                    <a:pt x="2778" y="2182"/>
                  </a:lnTo>
                  <a:lnTo>
                    <a:pt x="2735" y="2113"/>
                  </a:lnTo>
                  <a:lnTo>
                    <a:pt x="2686" y="2049"/>
                  </a:lnTo>
                  <a:lnTo>
                    <a:pt x="2628" y="1991"/>
                  </a:lnTo>
                  <a:lnTo>
                    <a:pt x="2565" y="1941"/>
                  </a:lnTo>
                  <a:lnTo>
                    <a:pt x="2495" y="1899"/>
                  </a:lnTo>
                  <a:lnTo>
                    <a:pt x="2421" y="1864"/>
                  </a:lnTo>
                  <a:lnTo>
                    <a:pt x="2342" y="1840"/>
                  </a:lnTo>
                  <a:lnTo>
                    <a:pt x="2260" y="1825"/>
                  </a:lnTo>
                  <a:lnTo>
                    <a:pt x="2176" y="1819"/>
                  </a:lnTo>
                  <a:close/>
                  <a:moveTo>
                    <a:pt x="3075" y="0"/>
                  </a:moveTo>
                  <a:lnTo>
                    <a:pt x="3244" y="4"/>
                  </a:lnTo>
                  <a:lnTo>
                    <a:pt x="3412" y="19"/>
                  </a:lnTo>
                  <a:lnTo>
                    <a:pt x="3580" y="42"/>
                  </a:lnTo>
                  <a:lnTo>
                    <a:pt x="3747" y="74"/>
                  </a:lnTo>
                  <a:lnTo>
                    <a:pt x="3911" y="115"/>
                  </a:lnTo>
                  <a:lnTo>
                    <a:pt x="4072" y="165"/>
                  </a:lnTo>
                  <a:lnTo>
                    <a:pt x="4233" y="225"/>
                  </a:lnTo>
                  <a:lnTo>
                    <a:pt x="4390" y="295"/>
                  </a:lnTo>
                  <a:lnTo>
                    <a:pt x="4544" y="373"/>
                  </a:lnTo>
                  <a:lnTo>
                    <a:pt x="4695" y="459"/>
                  </a:lnTo>
                  <a:lnTo>
                    <a:pt x="4841" y="557"/>
                  </a:lnTo>
                  <a:lnTo>
                    <a:pt x="4981" y="662"/>
                  </a:lnTo>
                  <a:lnTo>
                    <a:pt x="5120" y="778"/>
                  </a:lnTo>
                  <a:lnTo>
                    <a:pt x="5251" y="901"/>
                  </a:lnTo>
                  <a:lnTo>
                    <a:pt x="5374" y="1032"/>
                  </a:lnTo>
                  <a:lnTo>
                    <a:pt x="5490" y="1169"/>
                  </a:lnTo>
                  <a:lnTo>
                    <a:pt x="5595" y="1311"/>
                  </a:lnTo>
                  <a:lnTo>
                    <a:pt x="5692" y="1457"/>
                  </a:lnTo>
                  <a:lnTo>
                    <a:pt x="5778" y="1609"/>
                  </a:lnTo>
                  <a:lnTo>
                    <a:pt x="5857" y="1763"/>
                  </a:lnTo>
                  <a:lnTo>
                    <a:pt x="5926" y="1920"/>
                  </a:lnTo>
                  <a:lnTo>
                    <a:pt x="5986" y="2079"/>
                  </a:lnTo>
                  <a:lnTo>
                    <a:pt x="6036" y="2242"/>
                  </a:lnTo>
                  <a:lnTo>
                    <a:pt x="6078" y="2407"/>
                  </a:lnTo>
                  <a:lnTo>
                    <a:pt x="6109" y="2574"/>
                  </a:lnTo>
                  <a:lnTo>
                    <a:pt x="6132" y="2742"/>
                  </a:lnTo>
                  <a:lnTo>
                    <a:pt x="6147" y="2909"/>
                  </a:lnTo>
                  <a:lnTo>
                    <a:pt x="6151" y="3079"/>
                  </a:lnTo>
                  <a:lnTo>
                    <a:pt x="6145" y="3248"/>
                  </a:lnTo>
                  <a:lnTo>
                    <a:pt x="6132" y="3416"/>
                  </a:lnTo>
                  <a:lnTo>
                    <a:pt x="6109" y="3583"/>
                  </a:lnTo>
                  <a:lnTo>
                    <a:pt x="6078" y="3750"/>
                  </a:lnTo>
                  <a:lnTo>
                    <a:pt x="6035" y="3914"/>
                  </a:lnTo>
                  <a:lnTo>
                    <a:pt x="5984" y="4077"/>
                  </a:lnTo>
                  <a:lnTo>
                    <a:pt x="5924" y="4237"/>
                  </a:lnTo>
                  <a:lnTo>
                    <a:pt x="5857" y="4394"/>
                  </a:lnTo>
                  <a:lnTo>
                    <a:pt x="5778" y="4547"/>
                  </a:lnTo>
                  <a:lnTo>
                    <a:pt x="5690" y="4699"/>
                  </a:lnTo>
                  <a:lnTo>
                    <a:pt x="5595" y="4845"/>
                  </a:lnTo>
                  <a:lnTo>
                    <a:pt x="5488" y="4986"/>
                  </a:lnTo>
                  <a:lnTo>
                    <a:pt x="5374" y="5122"/>
                  </a:lnTo>
                  <a:lnTo>
                    <a:pt x="5249" y="5255"/>
                  </a:lnTo>
                  <a:lnTo>
                    <a:pt x="5120" y="5377"/>
                  </a:lnTo>
                  <a:lnTo>
                    <a:pt x="4985" y="5489"/>
                  </a:lnTo>
                  <a:lnTo>
                    <a:pt x="4847" y="5594"/>
                  </a:lnTo>
                  <a:lnTo>
                    <a:pt x="4703" y="5690"/>
                  </a:lnTo>
                  <a:lnTo>
                    <a:pt x="4557" y="5776"/>
                  </a:lnTo>
                  <a:lnTo>
                    <a:pt x="4405" y="5855"/>
                  </a:lnTo>
                  <a:lnTo>
                    <a:pt x="4250" y="5924"/>
                  </a:lnTo>
                  <a:lnTo>
                    <a:pt x="4095" y="5984"/>
                  </a:lnTo>
                  <a:lnTo>
                    <a:pt x="3934" y="6034"/>
                  </a:lnTo>
                  <a:lnTo>
                    <a:pt x="3773" y="6077"/>
                  </a:lnTo>
                  <a:lnTo>
                    <a:pt x="3610" y="6109"/>
                  </a:lnTo>
                  <a:lnTo>
                    <a:pt x="3446" y="6134"/>
                  </a:lnTo>
                  <a:lnTo>
                    <a:pt x="3281" y="6151"/>
                  </a:lnTo>
                  <a:lnTo>
                    <a:pt x="3115" y="6156"/>
                  </a:lnTo>
                  <a:lnTo>
                    <a:pt x="2950" y="6154"/>
                  </a:lnTo>
                  <a:lnTo>
                    <a:pt x="2784" y="6143"/>
                  </a:lnTo>
                  <a:lnTo>
                    <a:pt x="2619" y="6122"/>
                  </a:lnTo>
                  <a:lnTo>
                    <a:pt x="2456" y="6094"/>
                  </a:lnTo>
                  <a:lnTo>
                    <a:pt x="2293" y="6057"/>
                  </a:lnTo>
                  <a:lnTo>
                    <a:pt x="2133" y="6010"/>
                  </a:lnTo>
                  <a:lnTo>
                    <a:pt x="1975" y="5954"/>
                  </a:lnTo>
                  <a:lnTo>
                    <a:pt x="1818" y="5890"/>
                  </a:lnTo>
                  <a:lnTo>
                    <a:pt x="1667" y="5815"/>
                  </a:lnTo>
                  <a:lnTo>
                    <a:pt x="1517" y="5733"/>
                  </a:lnTo>
                  <a:lnTo>
                    <a:pt x="1512" y="5729"/>
                  </a:lnTo>
                  <a:lnTo>
                    <a:pt x="1396" y="5810"/>
                  </a:lnTo>
                  <a:lnTo>
                    <a:pt x="1278" y="5881"/>
                  </a:lnTo>
                  <a:lnTo>
                    <a:pt x="1160" y="5941"/>
                  </a:lnTo>
                  <a:lnTo>
                    <a:pt x="1044" y="5989"/>
                  </a:lnTo>
                  <a:lnTo>
                    <a:pt x="928" y="6029"/>
                  </a:lnTo>
                  <a:lnTo>
                    <a:pt x="814" y="6059"/>
                  </a:lnTo>
                  <a:lnTo>
                    <a:pt x="702" y="6081"/>
                  </a:lnTo>
                  <a:lnTo>
                    <a:pt x="593" y="6096"/>
                  </a:lnTo>
                  <a:lnTo>
                    <a:pt x="488" y="6102"/>
                  </a:lnTo>
                  <a:lnTo>
                    <a:pt x="389" y="6102"/>
                  </a:lnTo>
                  <a:lnTo>
                    <a:pt x="294" y="6096"/>
                  </a:lnTo>
                  <a:lnTo>
                    <a:pt x="204" y="6087"/>
                  </a:lnTo>
                  <a:lnTo>
                    <a:pt x="172" y="6077"/>
                  </a:lnTo>
                  <a:lnTo>
                    <a:pt x="146" y="6061"/>
                  </a:lnTo>
                  <a:lnTo>
                    <a:pt x="125" y="6040"/>
                  </a:lnTo>
                  <a:lnTo>
                    <a:pt x="112" y="6014"/>
                  </a:lnTo>
                  <a:lnTo>
                    <a:pt x="103" y="5986"/>
                  </a:lnTo>
                  <a:lnTo>
                    <a:pt x="103" y="5958"/>
                  </a:lnTo>
                  <a:lnTo>
                    <a:pt x="109" y="5928"/>
                  </a:lnTo>
                  <a:lnTo>
                    <a:pt x="122" y="5901"/>
                  </a:lnTo>
                  <a:lnTo>
                    <a:pt x="142" y="5879"/>
                  </a:lnTo>
                  <a:lnTo>
                    <a:pt x="168" y="5860"/>
                  </a:lnTo>
                  <a:lnTo>
                    <a:pt x="253" y="5813"/>
                  </a:lnTo>
                  <a:lnTo>
                    <a:pt x="331" y="5761"/>
                  </a:lnTo>
                  <a:lnTo>
                    <a:pt x="402" y="5703"/>
                  </a:lnTo>
                  <a:lnTo>
                    <a:pt x="470" y="5639"/>
                  </a:lnTo>
                  <a:lnTo>
                    <a:pt x="531" y="5572"/>
                  </a:lnTo>
                  <a:lnTo>
                    <a:pt x="589" y="5503"/>
                  </a:lnTo>
                  <a:lnTo>
                    <a:pt x="640" y="5430"/>
                  </a:lnTo>
                  <a:lnTo>
                    <a:pt x="688" y="5358"/>
                  </a:lnTo>
                  <a:lnTo>
                    <a:pt x="730" y="5285"/>
                  </a:lnTo>
                  <a:lnTo>
                    <a:pt x="769" y="5212"/>
                  </a:lnTo>
                  <a:lnTo>
                    <a:pt x="803" y="5143"/>
                  </a:lnTo>
                  <a:lnTo>
                    <a:pt x="771" y="5119"/>
                  </a:lnTo>
                  <a:lnTo>
                    <a:pt x="657" y="4980"/>
                  </a:lnTo>
                  <a:lnTo>
                    <a:pt x="552" y="4840"/>
                  </a:lnTo>
                  <a:lnTo>
                    <a:pt x="457" y="4694"/>
                  </a:lnTo>
                  <a:lnTo>
                    <a:pt x="369" y="4542"/>
                  </a:lnTo>
                  <a:lnTo>
                    <a:pt x="292" y="4388"/>
                  </a:lnTo>
                  <a:lnTo>
                    <a:pt x="223" y="4231"/>
                  </a:lnTo>
                  <a:lnTo>
                    <a:pt x="165" y="4072"/>
                  </a:lnTo>
                  <a:lnTo>
                    <a:pt x="114" y="3909"/>
                  </a:lnTo>
                  <a:lnTo>
                    <a:pt x="73" y="3744"/>
                  </a:lnTo>
                  <a:lnTo>
                    <a:pt x="41" y="3579"/>
                  </a:lnTo>
                  <a:lnTo>
                    <a:pt x="19" y="3411"/>
                  </a:lnTo>
                  <a:lnTo>
                    <a:pt x="6" y="3242"/>
                  </a:lnTo>
                  <a:lnTo>
                    <a:pt x="0" y="3076"/>
                  </a:lnTo>
                  <a:lnTo>
                    <a:pt x="0" y="3074"/>
                  </a:lnTo>
                  <a:lnTo>
                    <a:pt x="6" y="2907"/>
                  </a:lnTo>
                  <a:lnTo>
                    <a:pt x="19" y="2738"/>
                  </a:lnTo>
                  <a:lnTo>
                    <a:pt x="43" y="2570"/>
                  </a:lnTo>
                  <a:lnTo>
                    <a:pt x="75" y="2405"/>
                  </a:lnTo>
                  <a:lnTo>
                    <a:pt x="116" y="2240"/>
                  </a:lnTo>
                  <a:lnTo>
                    <a:pt x="167" y="2077"/>
                  </a:lnTo>
                  <a:lnTo>
                    <a:pt x="226" y="1918"/>
                  </a:lnTo>
                  <a:lnTo>
                    <a:pt x="296" y="1761"/>
                  </a:lnTo>
                  <a:lnTo>
                    <a:pt x="374" y="1607"/>
                  </a:lnTo>
                  <a:lnTo>
                    <a:pt x="460" y="1457"/>
                  </a:lnTo>
                  <a:lnTo>
                    <a:pt x="558" y="1311"/>
                  </a:lnTo>
                  <a:lnTo>
                    <a:pt x="662" y="1169"/>
                  </a:lnTo>
                  <a:lnTo>
                    <a:pt x="776" y="1032"/>
                  </a:lnTo>
                  <a:lnTo>
                    <a:pt x="902" y="901"/>
                  </a:lnTo>
                  <a:lnTo>
                    <a:pt x="1033" y="778"/>
                  </a:lnTo>
                  <a:lnTo>
                    <a:pt x="1169" y="662"/>
                  </a:lnTo>
                  <a:lnTo>
                    <a:pt x="1311" y="557"/>
                  </a:lnTo>
                  <a:lnTo>
                    <a:pt x="1457" y="459"/>
                  </a:lnTo>
                  <a:lnTo>
                    <a:pt x="1607" y="373"/>
                  </a:lnTo>
                  <a:lnTo>
                    <a:pt x="1760" y="295"/>
                  </a:lnTo>
                  <a:lnTo>
                    <a:pt x="1917" y="225"/>
                  </a:lnTo>
                  <a:lnTo>
                    <a:pt x="2078" y="165"/>
                  </a:lnTo>
                  <a:lnTo>
                    <a:pt x="2241" y="115"/>
                  </a:lnTo>
                  <a:lnTo>
                    <a:pt x="2406" y="74"/>
                  </a:lnTo>
                  <a:lnTo>
                    <a:pt x="2572" y="42"/>
                  </a:lnTo>
                  <a:lnTo>
                    <a:pt x="2739" y="19"/>
                  </a:lnTo>
                  <a:lnTo>
                    <a:pt x="2907" y="4"/>
                  </a:lnTo>
                  <a:lnTo>
                    <a:pt x="30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03583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B7D1135-7C07-4AEB-A962-6B9D7D963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635" y="516172"/>
            <a:ext cx="11214847" cy="695924"/>
          </a:xfrm>
        </p:spPr>
        <p:txBody>
          <a:bodyPr/>
          <a:lstStyle/>
          <a:p>
            <a:r>
              <a:rPr lang="ru-RU" dirty="0" smtClean="0"/>
              <a:t>ОСНОВНЫЕ НАПРАВЛЕНИЯ ДОЛГОВОЙ ПОЛИТИКИ МО «ГОРОД КУРСК» НА 2022 ГОДУ И ПЛАНОВОМ ПЕРИОДЕ 2023 И 2024 ГГ.</a:t>
            </a:r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1030942" y="1851464"/>
            <a:ext cx="10174940" cy="4316252"/>
            <a:chOff x="1049754" y="2192124"/>
            <a:chExt cx="7462667" cy="3494560"/>
          </a:xfrm>
        </p:grpSpPr>
        <p:sp>
          <p:nvSpPr>
            <p:cNvPr id="34" name="Snip Single Corner Rectangle 3">
              <a:extLst>
                <a:ext uri="{FF2B5EF4-FFF2-40B4-BE49-F238E27FC236}">
                  <a16:creationId xmlns="" xmlns:a16="http://schemas.microsoft.com/office/drawing/2014/main" id="{62FFA9DA-F5BA-4E1E-9D84-0977BF971FC3}"/>
                </a:ext>
              </a:extLst>
            </p:cNvPr>
            <p:cNvSpPr/>
            <p:nvPr/>
          </p:nvSpPr>
          <p:spPr>
            <a:xfrm>
              <a:off x="1049754" y="2192124"/>
              <a:ext cx="2269165" cy="3494560"/>
            </a:xfrm>
            <a:prstGeom prst="snip1Rect">
              <a:avLst/>
            </a:prstGeom>
            <a:solidFill>
              <a:schemeClr val="bg1"/>
            </a:solidFill>
            <a:ln w="38100">
              <a:solidFill>
                <a:schemeClr val="accent1">
                  <a:alpha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4">
              <a:extLst>
                <a:ext uri="{FF2B5EF4-FFF2-40B4-BE49-F238E27FC236}">
                  <a16:creationId xmlns="" xmlns:a16="http://schemas.microsoft.com/office/drawing/2014/main" id="{53FB9C39-9EBB-4689-B464-2BFD7D4E9DBD}"/>
                </a:ext>
              </a:extLst>
            </p:cNvPr>
            <p:cNvSpPr/>
            <p:nvPr/>
          </p:nvSpPr>
          <p:spPr>
            <a:xfrm>
              <a:off x="1049754" y="2590643"/>
              <a:ext cx="2269165" cy="48774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0C745936-946A-4B68-A3C9-3D0723F83FD0}"/>
                </a:ext>
              </a:extLst>
            </p:cNvPr>
            <p:cNvSpPr txBox="1"/>
            <p:nvPr/>
          </p:nvSpPr>
          <p:spPr>
            <a:xfrm>
              <a:off x="4015060" y="2671048"/>
              <a:ext cx="15576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ea typeface="Roboto" panose="02000000000000000000" pitchFamily="2" charset="0"/>
                </a:rPr>
                <a:t>Perfect Concept</a:t>
              </a:r>
            </a:p>
          </p:txBody>
        </p:sp>
        <p:sp>
          <p:nvSpPr>
            <p:cNvPr id="38" name="Snip Single Corner Rectangle 11">
              <a:extLst>
                <a:ext uri="{FF2B5EF4-FFF2-40B4-BE49-F238E27FC236}">
                  <a16:creationId xmlns="" xmlns:a16="http://schemas.microsoft.com/office/drawing/2014/main" id="{543495E1-B7DB-425E-BFF5-886F9F092BFE}"/>
                </a:ext>
              </a:extLst>
            </p:cNvPr>
            <p:cNvSpPr/>
            <p:nvPr/>
          </p:nvSpPr>
          <p:spPr>
            <a:xfrm>
              <a:off x="3646505" y="2192124"/>
              <a:ext cx="2269165" cy="3494560"/>
            </a:xfrm>
            <a:prstGeom prst="snip1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50000"/>
                  <a:alpha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12">
              <a:extLst>
                <a:ext uri="{FF2B5EF4-FFF2-40B4-BE49-F238E27FC236}">
                  <a16:creationId xmlns="" xmlns:a16="http://schemas.microsoft.com/office/drawing/2014/main" id="{473F1A32-16EE-4B5E-9ABD-FF49B6678BCD}"/>
                </a:ext>
              </a:extLst>
            </p:cNvPr>
            <p:cNvSpPr/>
            <p:nvPr/>
          </p:nvSpPr>
          <p:spPr>
            <a:xfrm>
              <a:off x="3646505" y="2590643"/>
              <a:ext cx="2269165" cy="48774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Snip Single Corner Rectangle 27">
              <a:extLst>
                <a:ext uri="{FF2B5EF4-FFF2-40B4-BE49-F238E27FC236}">
                  <a16:creationId xmlns="" xmlns:a16="http://schemas.microsoft.com/office/drawing/2014/main" id="{062BAB97-95A6-4E27-9A57-4767002B9B4B}"/>
                </a:ext>
              </a:extLst>
            </p:cNvPr>
            <p:cNvSpPr/>
            <p:nvPr/>
          </p:nvSpPr>
          <p:spPr>
            <a:xfrm>
              <a:off x="6243256" y="2192124"/>
              <a:ext cx="2269165" cy="3494560"/>
            </a:xfrm>
            <a:prstGeom prst="snip1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  <a:alpha val="3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28">
              <a:extLst>
                <a:ext uri="{FF2B5EF4-FFF2-40B4-BE49-F238E27FC236}">
                  <a16:creationId xmlns="" xmlns:a16="http://schemas.microsoft.com/office/drawing/2014/main" id="{53B38A2A-91E0-4B59-AF95-33E34F13B448}"/>
                </a:ext>
              </a:extLst>
            </p:cNvPr>
            <p:cNvSpPr/>
            <p:nvPr/>
          </p:nvSpPr>
          <p:spPr>
            <a:xfrm>
              <a:off x="6243256" y="2590643"/>
              <a:ext cx="2269165" cy="48774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5">
              <a:extLst>
                <a:ext uri="{FF2B5EF4-FFF2-40B4-BE49-F238E27FC236}">
                  <a16:creationId xmlns="" xmlns:a16="http://schemas.microsoft.com/office/drawing/2014/main" id="{051A5C2E-9C71-4ACC-B3F2-F3D43C9F6454}"/>
                </a:ext>
              </a:extLst>
            </p:cNvPr>
            <p:cNvSpPr/>
            <p:nvPr/>
          </p:nvSpPr>
          <p:spPr>
            <a:xfrm>
              <a:off x="1092299" y="4027949"/>
              <a:ext cx="2184530" cy="1420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/>
                <a:t>Поддержание  объема муниципального долга в рамках ограничений, установленных бюджетным законодательством</a:t>
              </a:r>
              <a:endParaRPr lang="ru-RU" dirty="0"/>
            </a:p>
          </p:txBody>
        </p:sp>
        <p:sp>
          <p:nvSpPr>
            <p:cNvPr id="56" name="Rectangle 56">
              <a:extLst>
                <a:ext uri="{FF2B5EF4-FFF2-40B4-BE49-F238E27FC236}">
                  <a16:creationId xmlns="" xmlns:a16="http://schemas.microsoft.com/office/drawing/2014/main" id="{A58F8F0B-C6C4-4C57-8730-33F9D315E85D}"/>
                </a:ext>
              </a:extLst>
            </p:cNvPr>
            <p:cNvSpPr/>
            <p:nvPr/>
          </p:nvSpPr>
          <p:spPr>
            <a:xfrm>
              <a:off x="3691891" y="4035207"/>
              <a:ext cx="2155403" cy="9718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Обеспечение  среднего уровня долговой  устойчивости бюджета города Курска</a:t>
              </a:r>
            </a:p>
          </p:txBody>
        </p:sp>
        <p:sp>
          <p:nvSpPr>
            <p:cNvPr id="57" name="Rectangle 57">
              <a:extLst>
                <a:ext uri="{FF2B5EF4-FFF2-40B4-BE49-F238E27FC236}">
                  <a16:creationId xmlns="" xmlns:a16="http://schemas.microsoft.com/office/drawing/2014/main" id="{BF051932-71AF-4368-81FB-0BE9A78A3A73}"/>
                </a:ext>
              </a:extLst>
            </p:cNvPr>
            <p:cNvSpPr/>
            <p:nvPr/>
          </p:nvSpPr>
          <p:spPr>
            <a:xfrm>
              <a:off x="6298764" y="3919078"/>
              <a:ext cx="2118995" cy="16446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/>
                <a:t>Привлечение бюджетного кредита на пополнение остатка средств на едином счете бюджета, как основного нерыночного инструмента реализации долговой политики</a:t>
              </a:r>
            </a:p>
          </p:txBody>
        </p:sp>
      </p:grpSp>
      <p:grpSp>
        <p:nvGrpSpPr>
          <p:cNvPr id="29" name="Group 836"/>
          <p:cNvGrpSpPr>
            <a:grpSpLocks noChangeAspect="1"/>
          </p:cNvGrpSpPr>
          <p:nvPr/>
        </p:nvGrpSpPr>
        <p:grpSpPr bwMode="auto">
          <a:xfrm>
            <a:off x="2167532" y="3104245"/>
            <a:ext cx="719104" cy="992302"/>
            <a:chOff x="536" y="300"/>
            <a:chExt cx="687" cy="948"/>
          </a:xfrm>
          <a:solidFill>
            <a:schemeClr val="accent1"/>
          </a:solidFill>
        </p:grpSpPr>
        <p:sp>
          <p:nvSpPr>
            <p:cNvPr id="30" name="Freeform 838"/>
            <p:cNvSpPr>
              <a:spLocks noEditPoints="1"/>
            </p:cNvSpPr>
            <p:nvPr/>
          </p:nvSpPr>
          <p:spPr bwMode="auto">
            <a:xfrm>
              <a:off x="536" y="300"/>
              <a:ext cx="687" cy="948"/>
            </a:xfrm>
            <a:custGeom>
              <a:avLst/>
              <a:gdLst>
                <a:gd name="T0" fmla="*/ 2126 w 2748"/>
                <a:gd name="T1" fmla="*/ 3169 h 3792"/>
                <a:gd name="T2" fmla="*/ 2126 w 2748"/>
                <a:gd name="T3" fmla="*/ 3535 h 3792"/>
                <a:gd name="T4" fmla="*/ 2490 w 2748"/>
                <a:gd name="T5" fmla="*/ 3169 h 3792"/>
                <a:gd name="T6" fmla="*/ 2126 w 2748"/>
                <a:gd name="T7" fmla="*/ 3169 h 3792"/>
                <a:gd name="T8" fmla="*/ 152 w 2748"/>
                <a:gd name="T9" fmla="*/ 151 h 3792"/>
                <a:gd name="T10" fmla="*/ 152 w 2748"/>
                <a:gd name="T11" fmla="*/ 3641 h 3792"/>
                <a:gd name="T12" fmla="*/ 1974 w 2748"/>
                <a:gd name="T13" fmla="*/ 3641 h 3792"/>
                <a:gd name="T14" fmla="*/ 1974 w 2748"/>
                <a:gd name="T15" fmla="*/ 3093 h 3792"/>
                <a:gd name="T16" fmla="*/ 1977 w 2748"/>
                <a:gd name="T17" fmla="*/ 3074 h 3792"/>
                <a:gd name="T18" fmla="*/ 1985 w 2748"/>
                <a:gd name="T19" fmla="*/ 3057 h 3792"/>
                <a:gd name="T20" fmla="*/ 1996 w 2748"/>
                <a:gd name="T21" fmla="*/ 3040 h 3792"/>
                <a:gd name="T22" fmla="*/ 2012 w 2748"/>
                <a:gd name="T23" fmla="*/ 3028 h 3792"/>
                <a:gd name="T24" fmla="*/ 2031 w 2748"/>
                <a:gd name="T25" fmla="*/ 3021 h 3792"/>
                <a:gd name="T26" fmla="*/ 2050 w 2748"/>
                <a:gd name="T27" fmla="*/ 3019 h 3792"/>
                <a:gd name="T28" fmla="*/ 2050 w 2748"/>
                <a:gd name="T29" fmla="*/ 3019 h 3792"/>
                <a:gd name="T30" fmla="*/ 2597 w 2748"/>
                <a:gd name="T31" fmla="*/ 3019 h 3792"/>
                <a:gd name="T32" fmla="*/ 2597 w 2748"/>
                <a:gd name="T33" fmla="*/ 151 h 3792"/>
                <a:gd name="T34" fmla="*/ 152 w 2748"/>
                <a:gd name="T35" fmla="*/ 151 h 3792"/>
                <a:gd name="T36" fmla="*/ 76 w 2748"/>
                <a:gd name="T37" fmla="*/ 0 h 3792"/>
                <a:gd name="T38" fmla="*/ 2673 w 2748"/>
                <a:gd name="T39" fmla="*/ 0 h 3792"/>
                <a:gd name="T40" fmla="*/ 2693 w 2748"/>
                <a:gd name="T41" fmla="*/ 2 h 3792"/>
                <a:gd name="T42" fmla="*/ 2711 w 2748"/>
                <a:gd name="T43" fmla="*/ 10 h 3792"/>
                <a:gd name="T44" fmla="*/ 2726 w 2748"/>
                <a:gd name="T45" fmla="*/ 22 h 3792"/>
                <a:gd name="T46" fmla="*/ 2738 w 2748"/>
                <a:gd name="T47" fmla="*/ 38 h 3792"/>
                <a:gd name="T48" fmla="*/ 2746 w 2748"/>
                <a:gd name="T49" fmla="*/ 55 h 3792"/>
                <a:gd name="T50" fmla="*/ 2748 w 2748"/>
                <a:gd name="T51" fmla="*/ 76 h 3792"/>
                <a:gd name="T52" fmla="*/ 2748 w 2748"/>
                <a:gd name="T53" fmla="*/ 3095 h 3792"/>
                <a:gd name="T54" fmla="*/ 2746 w 2748"/>
                <a:gd name="T55" fmla="*/ 3114 h 3792"/>
                <a:gd name="T56" fmla="*/ 2739 w 2748"/>
                <a:gd name="T57" fmla="*/ 3132 h 3792"/>
                <a:gd name="T58" fmla="*/ 2726 w 2748"/>
                <a:gd name="T59" fmla="*/ 3147 h 3792"/>
                <a:gd name="T60" fmla="*/ 2104 w 2748"/>
                <a:gd name="T61" fmla="*/ 3770 h 3792"/>
                <a:gd name="T62" fmla="*/ 2088 w 2748"/>
                <a:gd name="T63" fmla="*/ 3782 h 3792"/>
                <a:gd name="T64" fmla="*/ 2070 w 2748"/>
                <a:gd name="T65" fmla="*/ 3790 h 3792"/>
                <a:gd name="T66" fmla="*/ 2050 w 2748"/>
                <a:gd name="T67" fmla="*/ 3792 h 3792"/>
                <a:gd name="T68" fmla="*/ 76 w 2748"/>
                <a:gd name="T69" fmla="*/ 3792 h 3792"/>
                <a:gd name="T70" fmla="*/ 56 w 2748"/>
                <a:gd name="T71" fmla="*/ 3790 h 3792"/>
                <a:gd name="T72" fmla="*/ 38 w 2748"/>
                <a:gd name="T73" fmla="*/ 3782 h 3792"/>
                <a:gd name="T74" fmla="*/ 23 w 2748"/>
                <a:gd name="T75" fmla="*/ 3770 h 3792"/>
                <a:gd name="T76" fmla="*/ 10 w 2748"/>
                <a:gd name="T77" fmla="*/ 3754 h 3792"/>
                <a:gd name="T78" fmla="*/ 3 w 2748"/>
                <a:gd name="T79" fmla="*/ 3737 h 3792"/>
                <a:gd name="T80" fmla="*/ 0 w 2748"/>
                <a:gd name="T81" fmla="*/ 3716 h 3792"/>
                <a:gd name="T82" fmla="*/ 0 w 2748"/>
                <a:gd name="T83" fmla="*/ 76 h 3792"/>
                <a:gd name="T84" fmla="*/ 3 w 2748"/>
                <a:gd name="T85" fmla="*/ 55 h 3792"/>
                <a:gd name="T86" fmla="*/ 10 w 2748"/>
                <a:gd name="T87" fmla="*/ 38 h 3792"/>
                <a:gd name="T88" fmla="*/ 23 w 2748"/>
                <a:gd name="T89" fmla="*/ 22 h 3792"/>
                <a:gd name="T90" fmla="*/ 38 w 2748"/>
                <a:gd name="T91" fmla="*/ 10 h 3792"/>
                <a:gd name="T92" fmla="*/ 56 w 2748"/>
                <a:gd name="T93" fmla="*/ 2 h 3792"/>
                <a:gd name="T94" fmla="*/ 76 w 2748"/>
                <a:gd name="T95" fmla="*/ 0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8" h="3792">
                  <a:moveTo>
                    <a:pt x="2126" y="3169"/>
                  </a:moveTo>
                  <a:lnTo>
                    <a:pt x="2126" y="3535"/>
                  </a:lnTo>
                  <a:lnTo>
                    <a:pt x="2490" y="3169"/>
                  </a:lnTo>
                  <a:lnTo>
                    <a:pt x="2126" y="3169"/>
                  </a:lnTo>
                  <a:close/>
                  <a:moveTo>
                    <a:pt x="152" y="151"/>
                  </a:moveTo>
                  <a:lnTo>
                    <a:pt x="152" y="3641"/>
                  </a:lnTo>
                  <a:lnTo>
                    <a:pt x="1974" y="3641"/>
                  </a:lnTo>
                  <a:lnTo>
                    <a:pt x="1974" y="3093"/>
                  </a:lnTo>
                  <a:lnTo>
                    <a:pt x="1977" y="3074"/>
                  </a:lnTo>
                  <a:lnTo>
                    <a:pt x="1985" y="3057"/>
                  </a:lnTo>
                  <a:lnTo>
                    <a:pt x="1996" y="3040"/>
                  </a:lnTo>
                  <a:lnTo>
                    <a:pt x="2012" y="3028"/>
                  </a:lnTo>
                  <a:lnTo>
                    <a:pt x="2031" y="3021"/>
                  </a:lnTo>
                  <a:lnTo>
                    <a:pt x="2050" y="3019"/>
                  </a:lnTo>
                  <a:lnTo>
                    <a:pt x="2050" y="3019"/>
                  </a:lnTo>
                  <a:lnTo>
                    <a:pt x="2597" y="3019"/>
                  </a:lnTo>
                  <a:lnTo>
                    <a:pt x="2597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2673" y="0"/>
                  </a:lnTo>
                  <a:lnTo>
                    <a:pt x="2693" y="2"/>
                  </a:lnTo>
                  <a:lnTo>
                    <a:pt x="2711" y="10"/>
                  </a:lnTo>
                  <a:lnTo>
                    <a:pt x="2726" y="22"/>
                  </a:lnTo>
                  <a:lnTo>
                    <a:pt x="2738" y="38"/>
                  </a:lnTo>
                  <a:lnTo>
                    <a:pt x="2746" y="55"/>
                  </a:lnTo>
                  <a:lnTo>
                    <a:pt x="2748" y="76"/>
                  </a:lnTo>
                  <a:lnTo>
                    <a:pt x="2748" y="3095"/>
                  </a:lnTo>
                  <a:lnTo>
                    <a:pt x="2746" y="3114"/>
                  </a:lnTo>
                  <a:lnTo>
                    <a:pt x="2739" y="3132"/>
                  </a:lnTo>
                  <a:lnTo>
                    <a:pt x="2726" y="3147"/>
                  </a:lnTo>
                  <a:lnTo>
                    <a:pt x="2104" y="3770"/>
                  </a:lnTo>
                  <a:lnTo>
                    <a:pt x="2088" y="3782"/>
                  </a:lnTo>
                  <a:lnTo>
                    <a:pt x="2070" y="3790"/>
                  </a:lnTo>
                  <a:lnTo>
                    <a:pt x="2050" y="3792"/>
                  </a:lnTo>
                  <a:lnTo>
                    <a:pt x="76" y="3792"/>
                  </a:lnTo>
                  <a:lnTo>
                    <a:pt x="56" y="3790"/>
                  </a:lnTo>
                  <a:lnTo>
                    <a:pt x="38" y="3782"/>
                  </a:lnTo>
                  <a:lnTo>
                    <a:pt x="23" y="3770"/>
                  </a:lnTo>
                  <a:lnTo>
                    <a:pt x="10" y="3754"/>
                  </a:lnTo>
                  <a:lnTo>
                    <a:pt x="3" y="3737"/>
                  </a:lnTo>
                  <a:lnTo>
                    <a:pt x="0" y="3716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0" y="38"/>
                  </a:lnTo>
                  <a:lnTo>
                    <a:pt x="23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839"/>
            <p:cNvSpPr>
              <a:spLocks/>
            </p:cNvSpPr>
            <p:nvPr/>
          </p:nvSpPr>
          <p:spPr bwMode="auto">
            <a:xfrm>
              <a:off x="637" y="453"/>
              <a:ext cx="133" cy="107"/>
            </a:xfrm>
            <a:custGeom>
              <a:avLst/>
              <a:gdLst>
                <a:gd name="T0" fmla="*/ 460 w 536"/>
                <a:gd name="T1" fmla="*/ 0 h 426"/>
                <a:gd name="T2" fmla="*/ 480 w 536"/>
                <a:gd name="T3" fmla="*/ 2 h 426"/>
                <a:gd name="T4" fmla="*/ 498 w 536"/>
                <a:gd name="T5" fmla="*/ 9 h 426"/>
                <a:gd name="T6" fmla="*/ 514 w 536"/>
                <a:gd name="T7" fmla="*/ 21 h 426"/>
                <a:gd name="T8" fmla="*/ 525 w 536"/>
                <a:gd name="T9" fmla="*/ 38 h 426"/>
                <a:gd name="T10" fmla="*/ 534 w 536"/>
                <a:gd name="T11" fmla="*/ 56 h 426"/>
                <a:gd name="T12" fmla="*/ 536 w 536"/>
                <a:gd name="T13" fmla="*/ 74 h 426"/>
                <a:gd name="T14" fmla="*/ 534 w 536"/>
                <a:gd name="T15" fmla="*/ 94 h 426"/>
                <a:gd name="T16" fmla="*/ 525 w 536"/>
                <a:gd name="T17" fmla="*/ 112 h 426"/>
                <a:gd name="T18" fmla="*/ 514 w 536"/>
                <a:gd name="T19" fmla="*/ 128 h 426"/>
                <a:gd name="T20" fmla="*/ 238 w 536"/>
                <a:gd name="T21" fmla="*/ 404 h 426"/>
                <a:gd name="T22" fmla="*/ 222 w 536"/>
                <a:gd name="T23" fmla="*/ 416 h 426"/>
                <a:gd name="T24" fmla="*/ 204 w 536"/>
                <a:gd name="T25" fmla="*/ 424 h 426"/>
                <a:gd name="T26" fmla="*/ 184 w 536"/>
                <a:gd name="T27" fmla="*/ 426 h 426"/>
                <a:gd name="T28" fmla="*/ 165 w 536"/>
                <a:gd name="T29" fmla="*/ 424 h 426"/>
                <a:gd name="T30" fmla="*/ 147 w 536"/>
                <a:gd name="T31" fmla="*/ 416 h 426"/>
                <a:gd name="T32" fmla="*/ 131 w 536"/>
                <a:gd name="T33" fmla="*/ 404 h 426"/>
                <a:gd name="T34" fmla="*/ 22 w 536"/>
                <a:gd name="T35" fmla="*/ 295 h 426"/>
                <a:gd name="T36" fmla="*/ 11 w 536"/>
                <a:gd name="T37" fmla="*/ 279 h 426"/>
                <a:gd name="T38" fmla="*/ 3 w 536"/>
                <a:gd name="T39" fmla="*/ 262 h 426"/>
                <a:gd name="T40" fmla="*/ 0 w 536"/>
                <a:gd name="T41" fmla="*/ 242 h 426"/>
                <a:gd name="T42" fmla="*/ 3 w 536"/>
                <a:gd name="T43" fmla="*/ 223 h 426"/>
                <a:gd name="T44" fmla="*/ 11 w 536"/>
                <a:gd name="T45" fmla="*/ 204 h 426"/>
                <a:gd name="T46" fmla="*/ 22 w 536"/>
                <a:gd name="T47" fmla="*/ 188 h 426"/>
                <a:gd name="T48" fmla="*/ 38 w 536"/>
                <a:gd name="T49" fmla="*/ 177 h 426"/>
                <a:gd name="T50" fmla="*/ 57 w 536"/>
                <a:gd name="T51" fmla="*/ 169 h 426"/>
                <a:gd name="T52" fmla="*/ 76 w 536"/>
                <a:gd name="T53" fmla="*/ 166 h 426"/>
                <a:gd name="T54" fmla="*/ 96 w 536"/>
                <a:gd name="T55" fmla="*/ 169 h 426"/>
                <a:gd name="T56" fmla="*/ 113 w 536"/>
                <a:gd name="T57" fmla="*/ 177 h 426"/>
                <a:gd name="T58" fmla="*/ 129 w 536"/>
                <a:gd name="T59" fmla="*/ 188 h 426"/>
                <a:gd name="T60" fmla="*/ 184 w 536"/>
                <a:gd name="T61" fmla="*/ 243 h 426"/>
                <a:gd name="T62" fmla="*/ 407 w 536"/>
                <a:gd name="T63" fmla="*/ 21 h 426"/>
                <a:gd name="T64" fmla="*/ 423 w 536"/>
                <a:gd name="T65" fmla="*/ 9 h 426"/>
                <a:gd name="T66" fmla="*/ 442 w 536"/>
                <a:gd name="T67" fmla="*/ 2 h 426"/>
                <a:gd name="T68" fmla="*/ 460 w 536"/>
                <a:gd name="T6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6">
                  <a:moveTo>
                    <a:pt x="460" y="0"/>
                  </a:moveTo>
                  <a:lnTo>
                    <a:pt x="480" y="2"/>
                  </a:lnTo>
                  <a:lnTo>
                    <a:pt x="498" y="9"/>
                  </a:lnTo>
                  <a:lnTo>
                    <a:pt x="514" y="21"/>
                  </a:lnTo>
                  <a:lnTo>
                    <a:pt x="525" y="38"/>
                  </a:lnTo>
                  <a:lnTo>
                    <a:pt x="534" y="56"/>
                  </a:lnTo>
                  <a:lnTo>
                    <a:pt x="536" y="74"/>
                  </a:lnTo>
                  <a:lnTo>
                    <a:pt x="534" y="94"/>
                  </a:lnTo>
                  <a:lnTo>
                    <a:pt x="525" y="112"/>
                  </a:lnTo>
                  <a:lnTo>
                    <a:pt x="514" y="128"/>
                  </a:lnTo>
                  <a:lnTo>
                    <a:pt x="238" y="404"/>
                  </a:lnTo>
                  <a:lnTo>
                    <a:pt x="222" y="416"/>
                  </a:lnTo>
                  <a:lnTo>
                    <a:pt x="204" y="424"/>
                  </a:lnTo>
                  <a:lnTo>
                    <a:pt x="184" y="426"/>
                  </a:lnTo>
                  <a:lnTo>
                    <a:pt x="165" y="424"/>
                  </a:lnTo>
                  <a:lnTo>
                    <a:pt x="147" y="416"/>
                  </a:lnTo>
                  <a:lnTo>
                    <a:pt x="131" y="404"/>
                  </a:lnTo>
                  <a:lnTo>
                    <a:pt x="22" y="295"/>
                  </a:lnTo>
                  <a:lnTo>
                    <a:pt x="11" y="279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3" y="223"/>
                  </a:lnTo>
                  <a:lnTo>
                    <a:pt x="11" y="204"/>
                  </a:lnTo>
                  <a:lnTo>
                    <a:pt x="22" y="188"/>
                  </a:lnTo>
                  <a:lnTo>
                    <a:pt x="38" y="177"/>
                  </a:lnTo>
                  <a:lnTo>
                    <a:pt x="57" y="169"/>
                  </a:lnTo>
                  <a:lnTo>
                    <a:pt x="76" y="166"/>
                  </a:lnTo>
                  <a:lnTo>
                    <a:pt x="96" y="169"/>
                  </a:lnTo>
                  <a:lnTo>
                    <a:pt x="113" y="177"/>
                  </a:lnTo>
                  <a:lnTo>
                    <a:pt x="129" y="188"/>
                  </a:lnTo>
                  <a:lnTo>
                    <a:pt x="184" y="243"/>
                  </a:lnTo>
                  <a:lnTo>
                    <a:pt x="407" y="21"/>
                  </a:lnTo>
                  <a:lnTo>
                    <a:pt x="423" y="9"/>
                  </a:lnTo>
                  <a:lnTo>
                    <a:pt x="442" y="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840"/>
            <p:cNvSpPr>
              <a:spLocks/>
            </p:cNvSpPr>
            <p:nvPr/>
          </p:nvSpPr>
          <p:spPr bwMode="auto">
            <a:xfrm>
              <a:off x="1078" y="496"/>
              <a:ext cx="44" cy="38"/>
            </a:xfrm>
            <a:custGeom>
              <a:avLst/>
              <a:gdLst>
                <a:gd name="T0" fmla="*/ 76 w 179"/>
                <a:gd name="T1" fmla="*/ 0 h 151"/>
                <a:gd name="T2" fmla="*/ 103 w 179"/>
                <a:gd name="T3" fmla="*/ 0 h 151"/>
                <a:gd name="T4" fmla="*/ 122 w 179"/>
                <a:gd name="T5" fmla="*/ 2 h 151"/>
                <a:gd name="T6" fmla="*/ 141 w 179"/>
                <a:gd name="T7" fmla="*/ 10 h 151"/>
                <a:gd name="T8" fmla="*/ 156 w 179"/>
                <a:gd name="T9" fmla="*/ 22 h 151"/>
                <a:gd name="T10" fmla="*/ 168 w 179"/>
                <a:gd name="T11" fmla="*/ 38 h 151"/>
                <a:gd name="T12" fmla="*/ 175 w 179"/>
                <a:gd name="T13" fmla="*/ 55 h 151"/>
                <a:gd name="T14" fmla="*/ 179 w 179"/>
                <a:gd name="T15" fmla="*/ 76 h 151"/>
                <a:gd name="T16" fmla="*/ 175 w 179"/>
                <a:gd name="T17" fmla="*/ 95 h 151"/>
                <a:gd name="T18" fmla="*/ 168 w 179"/>
                <a:gd name="T19" fmla="*/ 114 h 151"/>
                <a:gd name="T20" fmla="*/ 156 w 179"/>
                <a:gd name="T21" fmla="*/ 129 h 151"/>
                <a:gd name="T22" fmla="*/ 141 w 179"/>
                <a:gd name="T23" fmla="*/ 140 h 151"/>
                <a:gd name="T24" fmla="*/ 122 w 179"/>
                <a:gd name="T25" fmla="*/ 148 h 151"/>
                <a:gd name="T26" fmla="*/ 103 w 179"/>
                <a:gd name="T27" fmla="*/ 151 h 151"/>
                <a:gd name="T28" fmla="*/ 76 w 179"/>
                <a:gd name="T29" fmla="*/ 151 h 151"/>
                <a:gd name="T30" fmla="*/ 56 w 179"/>
                <a:gd name="T31" fmla="*/ 148 h 151"/>
                <a:gd name="T32" fmla="*/ 38 w 179"/>
                <a:gd name="T33" fmla="*/ 140 h 151"/>
                <a:gd name="T34" fmla="*/ 22 w 179"/>
                <a:gd name="T35" fmla="*/ 129 h 151"/>
                <a:gd name="T36" fmla="*/ 11 w 179"/>
                <a:gd name="T37" fmla="*/ 114 h 151"/>
                <a:gd name="T38" fmla="*/ 3 w 179"/>
                <a:gd name="T39" fmla="*/ 95 h 151"/>
                <a:gd name="T40" fmla="*/ 0 w 179"/>
                <a:gd name="T41" fmla="*/ 76 h 151"/>
                <a:gd name="T42" fmla="*/ 3 w 179"/>
                <a:gd name="T43" fmla="*/ 55 h 151"/>
                <a:gd name="T44" fmla="*/ 11 w 179"/>
                <a:gd name="T45" fmla="*/ 38 h 151"/>
                <a:gd name="T46" fmla="*/ 22 w 179"/>
                <a:gd name="T47" fmla="*/ 22 h 151"/>
                <a:gd name="T48" fmla="*/ 38 w 179"/>
                <a:gd name="T49" fmla="*/ 10 h 151"/>
                <a:gd name="T50" fmla="*/ 56 w 179"/>
                <a:gd name="T51" fmla="*/ 2 h 151"/>
                <a:gd name="T52" fmla="*/ 76 w 179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151">
                  <a:moveTo>
                    <a:pt x="76" y="0"/>
                  </a:moveTo>
                  <a:lnTo>
                    <a:pt x="103" y="0"/>
                  </a:lnTo>
                  <a:lnTo>
                    <a:pt x="122" y="2"/>
                  </a:lnTo>
                  <a:lnTo>
                    <a:pt x="141" y="10"/>
                  </a:lnTo>
                  <a:lnTo>
                    <a:pt x="156" y="22"/>
                  </a:lnTo>
                  <a:lnTo>
                    <a:pt x="168" y="38"/>
                  </a:lnTo>
                  <a:lnTo>
                    <a:pt x="175" y="55"/>
                  </a:lnTo>
                  <a:lnTo>
                    <a:pt x="179" y="76"/>
                  </a:lnTo>
                  <a:lnTo>
                    <a:pt x="175" y="95"/>
                  </a:lnTo>
                  <a:lnTo>
                    <a:pt x="168" y="114"/>
                  </a:lnTo>
                  <a:lnTo>
                    <a:pt x="156" y="129"/>
                  </a:lnTo>
                  <a:lnTo>
                    <a:pt x="141" y="140"/>
                  </a:lnTo>
                  <a:lnTo>
                    <a:pt x="122" y="148"/>
                  </a:lnTo>
                  <a:lnTo>
                    <a:pt x="103" y="151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41"/>
            <p:cNvSpPr>
              <a:spLocks/>
            </p:cNvSpPr>
            <p:nvPr/>
          </p:nvSpPr>
          <p:spPr bwMode="auto">
            <a:xfrm>
              <a:off x="806" y="496"/>
              <a:ext cx="249" cy="38"/>
            </a:xfrm>
            <a:custGeom>
              <a:avLst/>
              <a:gdLst>
                <a:gd name="T0" fmla="*/ 75 w 997"/>
                <a:gd name="T1" fmla="*/ 0 h 151"/>
                <a:gd name="T2" fmla="*/ 921 w 997"/>
                <a:gd name="T3" fmla="*/ 0 h 151"/>
                <a:gd name="T4" fmla="*/ 941 w 997"/>
                <a:gd name="T5" fmla="*/ 2 h 151"/>
                <a:gd name="T6" fmla="*/ 960 w 997"/>
                <a:gd name="T7" fmla="*/ 10 h 151"/>
                <a:gd name="T8" fmla="*/ 975 w 997"/>
                <a:gd name="T9" fmla="*/ 22 h 151"/>
                <a:gd name="T10" fmla="*/ 986 w 997"/>
                <a:gd name="T11" fmla="*/ 38 h 151"/>
                <a:gd name="T12" fmla="*/ 994 w 997"/>
                <a:gd name="T13" fmla="*/ 55 h 151"/>
                <a:gd name="T14" fmla="*/ 997 w 997"/>
                <a:gd name="T15" fmla="*/ 76 h 151"/>
                <a:gd name="T16" fmla="*/ 994 w 997"/>
                <a:gd name="T17" fmla="*/ 95 h 151"/>
                <a:gd name="T18" fmla="*/ 986 w 997"/>
                <a:gd name="T19" fmla="*/ 114 h 151"/>
                <a:gd name="T20" fmla="*/ 975 w 997"/>
                <a:gd name="T21" fmla="*/ 129 h 151"/>
                <a:gd name="T22" fmla="*/ 960 w 997"/>
                <a:gd name="T23" fmla="*/ 140 h 151"/>
                <a:gd name="T24" fmla="*/ 941 w 997"/>
                <a:gd name="T25" fmla="*/ 148 h 151"/>
                <a:gd name="T26" fmla="*/ 921 w 997"/>
                <a:gd name="T27" fmla="*/ 151 h 151"/>
                <a:gd name="T28" fmla="*/ 75 w 997"/>
                <a:gd name="T29" fmla="*/ 151 h 151"/>
                <a:gd name="T30" fmla="*/ 55 w 997"/>
                <a:gd name="T31" fmla="*/ 148 h 151"/>
                <a:gd name="T32" fmla="*/ 37 w 997"/>
                <a:gd name="T33" fmla="*/ 140 h 151"/>
                <a:gd name="T34" fmla="*/ 22 w 997"/>
                <a:gd name="T35" fmla="*/ 129 h 151"/>
                <a:gd name="T36" fmla="*/ 11 w 997"/>
                <a:gd name="T37" fmla="*/ 114 h 151"/>
                <a:gd name="T38" fmla="*/ 3 w 997"/>
                <a:gd name="T39" fmla="*/ 95 h 151"/>
                <a:gd name="T40" fmla="*/ 0 w 997"/>
                <a:gd name="T41" fmla="*/ 76 h 151"/>
                <a:gd name="T42" fmla="*/ 3 w 997"/>
                <a:gd name="T43" fmla="*/ 55 h 151"/>
                <a:gd name="T44" fmla="*/ 11 w 997"/>
                <a:gd name="T45" fmla="*/ 38 h 151"/>
                <a:gd name="T46" fmla="*/ 22 w 997"/>
                <a:gd name="T47" fmla="*/ 22 h 151"/>
                <a:gd name="T48" fmla="*/ 37 w 997"/>
                <a:gd name="T49" fmla="*/ 10 h 151"/>
                <a:gd name="T50" fmla="*/ 55 w 997"/>
                <a:gd name="T51" fmla="*/ 2 h 151"/>
                <a:gd name="T52" fmla="*/ 75 w 997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7" h="151">
                  <a:moveTo>
                    <a:pt x="75" y="0"/>
                  </a:moveTo>
                  <a:lnTo>
                    <a:pt x="921" y="0"/>
                  </a:lnTo>
                  <a:lnTo>
                    <a:pt x="941" y="2"/>
                  </a:lnTo>
                  <a:lnTo>
                    <a:pt x="960" y="10"/>
                  </a:lnTo>
                  <a:lnTo>
                    <a:pt x="975" y="22"/>
                  </a:lnTo>
                  <a:lnTo>
                    <a:pt x="986" y="38"/>
                  </a:lnTo>
                  <a:lnTo>
                    <a:pt x="994" y="55"/>
                  </a:lnTo>
                  <a:lnTo>
                    <a:pt x="997" y="76"/>
                  </a:lnTo>
                  <a:lnTo>
                    <a:pt x="994" y="95"/>
                  </a:lnTo>
                  <a:lnTo>
                    <a:pt x="986" y="114"/>
                  </a:lnTo>
                  <a:lnTo>
                    <a:pt x="975" y="129"/>
                  </a:lnTo>
                  <a:lnTo>
                    <a:pt x="960" y="140"/>
                  </a:lnTo>
                  <a:lnTo>
                    <a:pt x="941" y="148"/>
                  </a:lnTo>
                  <a:lnTo>
                    <a:pt x="921" y="151"/>
                  </a:lnTo>
                  <a:lnTo>
                    <a:pt x="75" y="151"/>
                  </a:lnTo>
                  <a:lnTo>
                    <a:pt x="55" y="148"/>
                  </a:lnTo>
                  <a:lnTo>
                    <a:pt x="37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842"/>
            <p:cNvSpPr>
              <a:spLocks/>
            </p:cNvSpPr>
            <p:nvPr/>
          </p:nvSpPr>
          <p:spPr bwMode="auto">
            <a:xfrm>
              <a:off x="637" y="636"/>
              <a:ext cx="133" cy="107"/>
            </a:xfrm>
            <a:custGeom>
              <a:avLst/>
              <a:gdLst>
                <a:gd name="T0" fmla="*/ 460 w 536"/>
                <a:gd name="T1" fmla="*/ 0 h 428"/>
                <a:gd name="T2" fmla="*/ 480 w 536"/>
                <a:gd name="T3" fmla="*/ 3 h 428"/>
                <a:gd name="T4" fmla="*/ 498 w 536"/>
                <a:gd name="T5" fmla="*/ 11 h 428"/>
                <a:gd name="T6" fmla="*/ 514 w 536"/>
                <a:gd name="T7" fmla="*/ 22 h 428"/>
                <a:gd name="T8" fmla="*/ 525 w 536"/>
                <a:gd name="T9" fmla="*/ 38 h 428"/>
                <a:gd name="T10" fmla="*/ 534 w 536"/>
                <a:gd name="T11" fmla="*/ 57 h 428"/>
                <a:gd name="T12" fmla="*/ 536 w 536"/>
                <a:gd name="T13" fmla="*/ 76 h 428"/>
                <a:gd name="T14" fmla="*/ 534 w 536"/>
                <a:gd name="T15" fmla="*/ 96 h 428"/>
                <a:gd name="T16" fmla="*/ 525 w 536"/>
                <a:gd name="T17" fmla="*/ 113 h 428"/>
                <a:gd name="T18" fmla="*/ 514 w 536"/>
                <a:gd name="T19" fmla="*/ 129 h 428"/>
                <a:gd name="T20" fmla="*/ 238 w 536"/>
                <a:gd name="T21" fmla="*/ 405 h 428"/>
                <a:gd name="T22" fmla="*/ 222 w 536"/>
                <a:gd name="T23" fmla="*/ 418 h 428"/>
                <a:gd name="T24" fmla="*/ 204 w 536"/>
                <a:gd name="T25" fmla="*/ 424 h 428"/>
                <a:gd name="T26" fmla="*/ 184 w 536"/>
                <a:gd name="T27" fmla="*/ 428 h 428"/>
                <a:gd name="T28" fmla="*/ 165 w 536"/>
                <a:gd name="T29" fmla="*/ 424 h 428"/>
                <a:gd name="T30" fmla="*/ 147 w 536"/>
                <a:gd name="T31" fmla="*/ 418 h 428"/>
                <a:gd name="T32" fmla="*/ 131 w 536"/>
                <a:gd name="T33" fmla="*/ 405 h 428"/>
                <a:gd name="T34" fmla="*/ 22 w 536"/>
                <a:gd name="T35" fmla="*/ 297 h 428"/>
                <a:gd name="T36" fmla="*/ 11 w 536"/>
                <a:gd name="T37" fmla="*/ 281 h 428"/>
                <a:gd name="T38" fmla="*/ 3 w 536"/>
                <a:gd name="T39" fmla="*/ 262 h 428"/>
                <a:gd name="T40" fmla="*/ 0 w 536"/>
                <a:gd name="T41" fmla="*/ 243 h 428"/>
                <a:gd name="T42" fmla="*/ 3 w 536"/>
                <a:gd name="T43" fmla="*/ 225 h 428"/>
                <a:gd name="T44" fmla="*/ 11 w 536"/>
                <a:gd name="T45" fmla="*/ 206 h 428"/>
                <a:gd name="T46" fmla="*/ 22 w 536"/>
                <a:gd name="T47" fmla="*/ 190 h 428"/>
                <a:gd name="T48" fmla="*/ 38 w 536"/>
                <a:gd name="T49" fmla="*/ 177 h 428"/>
                <a:gd name="T50" fmla="*/ 57 w 536"/>
                <a:gd name="T51" fmla="*/ 171 h 428"/>
                <a:gd name="T52" fmla="*/ 76 w 536"/>
                <a:gd name="T53" fmla="*/ 168 h 428"/>
                <a:gd name="T54" fmla="*/ 96 w 536"/>
                <a:gd name="T55" fmla="*/ 171 h 428"/>
                <a:gd name="T56" fmla="*/ 113 w 536"/>
                <a:gd name="T57" fmla="*/ 177 h 428"/>
                <a:gd name="T58" fmla="*/ 129 w 536"/>
                <a:gd name="T59" fmla="*/ 190 h 428"/>
                <a:gd name="T60" fmla="*/ 184 w 536"/>
                <a:gd name="T61" fmla="*/ 245 h 428"/>
                <a:gd name="T62" fmla="*/ 407 w 536"/>
                <a:gd name="T63" fmla="*/ 22 h 428"/>
                <a:gd name="T64" fmla="*/ 423 w 536"/>
                <a:gd name="T65" fmla="*/ 11 h 428"/>
                <a:gd name="T66" fmla="*/ 442 w 536"/>
                <a:gd name="T67" fmla="*/ 3 h 428"/>
                <a:gd name="T68" fmla="*/ 460 w 536"/>
                <a:gd name="T6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8">
                  <a:moveTo>
                    <a:pt x="460" y="0"/>
                  </a:moveTo>
                  <a:lnTo>
                    <a:pt x="480" y="3"/>
                  </a:lnTo>
                  <a:lnTo>
                    <a:pt x="498" y="11"/>
                  </a:lnTo>
                  <a:lnTo>
                    <a:pt x="514" y="22"/>
                  </a:lnTo>
                  <a:lnTo>
                    <a:pt x="525" y="38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6"/>
                  </a:lnTo>
                  <a:lnTo>
                    <a:pt x="525" y="113"/>
                  </a:lnTo>
                  <a:lnTo>
                    <a:pt x="514" y="129"/>
                  </a:lnTo>
                  <a:lnTo>
                    <a:pt x="238" y="405"/>
                  </a:lnTo>
                  <a:lnTo>
                    <a:pt x="222" y="418"/>
                  </a:lnTo>
                  <a:lnTo>
                    <a:pt x="204" y="424"/>
                  </a:lnTo>
                  <a:lnTo>
                    <a:pt x="184" y="428"/>
                  </a:lnTo>
                  <a:lnTo>
                    <a:pt x="165" y="424"/>
                  </a:lnTo>
                  <a:lnTo>
                    <a:pt x="147" y="418"/>
                  </a:lnTo>
                  <a:lnTo>
                    <a:pt x="131" y="405"/>
                  </a:lnTo>
                  <a:lnTo>
                    <a:pt x="22" y="297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3"/>
                  </a:lnTo>
                  <a:lnTo>
                    <a:pt x="3" y="225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1"/>
                  </a:lnTo>
                  <a:lnTo>
                    <a:pt x="76" y="168"/>
                  </a:lnTo>
                  <a:lnTo>
                    <a:pt x="96" y="171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2"/>
                  </a:lnTo>
                  <a:lnTo>
                    <a:pt x="423" y="11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843"/>
            <p:cNvSpPr>
              <a:spLocks/>
            </p:cNvSpPr>
            <p:nvPr/>
          </p:nvSpPr>
          <p:spPr bwMode="auto">
            <a:xfrm>
              <a:off x="806" y="679"/>
              <a:ext cx="316" cy="38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0 h 151"/>
                <a:gd name="T8" fmla="*/ 1243 w 1266"/>
                <a:gd name="T9" fmla="*/ 23 h 151"/>
                <a:gd name="T10" fmla="*/ 1255 w 1266"/>
                <a:gd name="T11" fmla="*/ 38 h 151"/>
                <a:gd name="T12" fmla="*/ 1262 w 1266"/>
                <a:gd name="T13" fmla="*/ 56 h 151"/>
                <a:gd name="T14" fmla="*/ 1266 w 1266"/>
                <a:gd name="T15" fmla="*/ 76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30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30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6 h 151"/>
                <a:gd name="T42" fmla="*/ 3 w 1266"/>
                <a:gd name="T43" fmla="*/ 56 h 151"/>
                <a:gd name="T44" fmla="*/ 11 w 1266"/>
                <a:gd name="T45" fmla="*/ 38 h 151"/>
                <a:gd name="T46" fmla="*/ 22 w 1266"/>
                <a:gd name="T47" fmla="*/ 23 h 151"/>
                <a:gd name="T48" fmla="*/ 37 w 1266"/>
                <a:gd name="T49" fmla="*/ 10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0"/>
                  </a:lnTo>
                  <a:lnTo>
                    <a:pt x="1243" y="23"/>
                  </a:lnTo>
                  <a:lnTo>
                    <a:pt x="1255" y="38"/>
                  </a:lnTo>
                  <a:lnTo>
                    <a:pt x="1262" y="56"/>
                  </a:lnTo>
                  <a:lnTo>
                    <a:pt x="1266" y="76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30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30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2" y="23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844"/>
            <p:cNvSpPr>
              <a:spLocks/>
            </p:cNvSpPr>
            <p:nvPr/>
          </p:nvSpPr>
          <p:spPr bwMode="auto">
            <a:xfrm>
              <a:off x="637" y="818"/>
              <a:ext cx="133" cy="107"/>
            </a:xfrm>
            <a:custGeom>
              <a:avLst/>
              <a:gdLst>
                <a:gd name="T0" fmla="*/ 460 w 536"/>
                <a:gd name="T1" fmla="*/ 0 h 427"/>
                <a:gd name="T2" fmla="*/ 480 w 536"/>
                <a:gd name="T3" fmla="*/ 3 h 427"/>
                <a:gd name="T4" fmla="*/ 498 w 536"/>
                <a:gd name="T5" fmla="*/ 10 h 427"/>
                <a:gd name="T6" fmla="*/ 514 w 536"/>
                <a:gd name="T7" fmla="*/ 23 h 427"/>
                <a:gd name="T8" fmla="*/ 525 w 536"/>
                <a:gd name="T9" fmla="*/ 39 h 427"/>
                <a:gd name="T10" fmla="*/ 534 w 536"/>
                <a:gd name="T11" fmla="*/ 57 h 427"/>
                <a:gd name="T12" fmla="*/ 536 w 536"/>
                <a:gd name="T13" fmla="*/ 76 h 427"/>
                <a:gd name="T14" fmla="*/ 534 w 536"/>
                <a:gd name="T15" fmla="*/ 95 h 427"/>
                <a:gd name="T16" fmla="*/ 525 w 536"/>
                <a:gd name="T17" fmla="*/ 114 h 427"/>
                <a:gd name="T18" fmla="*/ 514 w 536"/>
                <a:gd name="T19" fmla="*/ 130 h 427"/>
                <a:gd name="T20" fmla="*/ 238 w 536"/>
                <a:gd name="T21" fmla="*/ 406 h 427"/>
                <a:gd name="T22" fmla="*/ 222 w 536"/>
                <a:gd name="T23" fmla="*/ 417 h 427"/>
                <a:gd name="T24" fmla="*/ 204 w 536"/>
                <a:gd name="T25" fmla="*/ 425 h 427"/>
                <a:gd name="T26" fmla="*/ 184 w 536"/>
                <a:gd name="T27" fmla="*/ 427 h 427"/>
                <a:gd name="T28" fmla="*/ 165 w 536"/>
                <a:gd name="T29" fmla="*/ 425 h 427"/>
                <a:gd name="T30" fmla="*/ 147 w 536"/>
                <a:gd name="T31" fmla="*/ 417 h 427"/>
                <a:gd name="T32" fmla="*/ 131 w 536"/>
                <a:gd name="T33" fmla="*/ 406 h 427"/>
                <a:gd name="T34" fmla="*/ 22 w 536"/>
                <a:gd name="T35" fmla="*/ 296 h 427"/>
                <a:gd name="T36" fmla="*/ 11 w 536"/>
                <a:gd name="T37" fmla="*/ 280 h 427"/>
                <a:gd name="T38" fmla="*/ 3 w 536"/>
                <a:gd name="T39" fmla="*/ 262 h 427"/>
                <a:gd name="T40" fmla="*/ 0 w 536"/>
                <a:gd name="T41" fmla="*/ 244 h 427"/>
                <a:gd name="T42" fmla="*/ 3 w 536"/>
                <a:gd name="T43" fmla="*/ 224 h 427"/>
                <a:gd name="T44" fmla="*/ 11 w 536"/>
                <a:gd name="T45" fmla="*/ 206 h 427"/>
                <a:gd name="T46" fmla="*/ 22 w 536"/>
                <a:gd name="T47" fmla="*/ 190 h 427"/>
                <a:gd name="T48" fmla="*/ 38 w 536"/>
                <a:gd name="T49" fmla="*/ 177 h 427"/>
                <a:gd name="T50" fmla="*/ 57 w 536"/>
                <a:gd name="T51" fmla="*/ 170 h 427"/>
                <a:gd name="T52" fmla="*/ 76 w 536"/>
                <a:gd name="T53" fmla="*/ 168 h 427"/>
                <a:gd name="T54" fmla="*/ 96 w 536"/>
                <a:gd name="T55" fmla="*/ 170 h 427"/>
                <a:gd name="T56" fmla="*/ 113 w 536"/>
                <a:gd name="T57" fmla="*/ 177 h 427"/>
                <a:gd name="T58" fmla="*/ 129 w 536"/>
                <a:gd name="T59" fmla="*/ 190 h 427"/>
                <a:gd name="T60" fmla="*/ 184 w 536"/>
                <a:gd name="T61" fmla="*/ 245 h 427"/>
                <a:gd name="T62" fmla="*/ 407 w 536"/>
                <a:gd name="T63" fmla="*/ 23 h 427"/>
                <a:gd name="T64" fmla="*/ 423 w 536"/>
                <a:gd name="T65" fmla="*/ 10 h 427"/>
                <a:gd name="T66" fmla="*/ 442 w 536"/>
                <a:gd name="T67" fmla="*/ 3 h 427"/>
                <a:gd name="T68" fmla="*/ 460 w 536"/>
                <a:gd name="T6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7">
                  <a:moveTo>
                    <a:pt x="460" y="0"/>
                  </a:moveTo>
                  <a:lnTo>
                    <a:pt x="480" y="3"/>
                  </a:lnTo>
                  <a:lnTo>
                    <a:pt x="498" y="10"/>
                  </a:lnTo>
                  <a:lnTo>
                    <a:pt x="514" y="23"/>
                  </a:lnTo>
                  <a:lnTo>
                    <a:pt x="525" y="39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5"/>
                  </a:lnTo>
                  <a:lnTo>
                    <a:pt x="525" y="114"/>
                  </a:lnTo>
                  <a:lnTo>
                    <a:pt x="514" y="130"/>
                  </a:lnTo>
                  <a:lnTo>
                    <a:pt x="238" y="406"/>
                  </a:lnTo>
                  <a:lnTo>
                    <a:pt x="222" y="417"/>
                  </a:lnTo>
                  <a:lnTo>
                    <a:pt x="204" y="425"/>
                  </a:lnTo>
                  <a:lnTo>
                    <a:pt x="184" y="427"/>
                  </a:lnTo>
                  <a:lnTo>
                    <a:pt x="165" y="425"/>
                  </a:lnTo>
                  <a:lnTo>
                    <a:pt x="147" y="417"/>
                  </a:lnTo>
                  <a:lnTo>
                    <a:pt x="131" y="406"/>
                  </a:lnTo>
                  <a:lnTo>
                    <a:pt x="22" y="296"/>
                  </a:lnTo>
                  <a:lnTo>
                    <a:pt x="11" y="280"/>
                  </a:lnTo>
                  <a:lnTo>
                    <a:pt x="3" y="262"/>
                  </a:lnTo>
                  <a:lnTo>
                    <a:pt x="0" y="244"/>
                  </a:lnTo>
                  <a:lnTo>
                    <a:pt x="3" y="224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0"/>
                  </a:lnTo>
                  <a:lnTo>
                    <a:pt x="76" y="168"/>
                  </a:lnTo>
                  <a:lnTo>
                    <a:pt x="96" y="170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3"/>
                  </a:lnTo>
                  <a:lnTo>
                    <a:pt x="423" y="10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845"/>
            <p:cNvSpPr>
              <a:spLocks/>
            </p:cNvSpPr>
            <p:nvPr/>
          </p:nvSpPr>
          <p:spPr bwMode="auto">
            <a:xfrm>
              <a:off x="806" y="862"/>
              <a:ext cx="316" cy="37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1 h 151"/>
                <a:gd name="T8" fmla="*/ 1243 w 1266"/>
                <a:gd name="T9" fmla="*/ 22 h 151"/>
                <a:gd name="T10" fmla="*/ 1255 w 1266"/>
                <a:gd name="T11" fmla="*/ 37 h 151"/>
                <a:gd name="T12" fmla="*/ 1262 w 1266"/>
                <a:gd name="T13" fmla="*/ 56 h 151"/>
                <a:gd name="T14" fmla="*/ 1266 w 1266"/>
                <a:gd name="T15" fmla="*/ 75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29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29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5 h 151"/>
                <a:gd name="T42" fmla="*/ 3 w 1266"/>
                <a:gd name="T43" fmla="*/ 56 h 151"/>
                <a:gd name="T44" fmla="*/ 11 w 1266"/>
                <a:gd name="T45" fmla="*/ 37 h 151"/>
                <a:gd name="T46" fmla="*/ 22 w 1266"/>
                <a:gd name="T47" fmla="*/ 22 h 151"/>
                <a:gd name="T48" fmla="*/ 37 w 1266"/>
                <a:gd name="T49" fmla="*/ 11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1"/>
                  </a:lnTo>
                  <a:lnTo>
                    <a:pt x="1243" y="22"/>
                  </a:lnTo>
                  <a:lnTo>
                    <a:pt x="1255" y="37"/>
                  </a:lnTo>
                  <a:lnTo>
                    <a:pt x="1262" y="56"/>
                  </a:lnTo>
                  <a:lnTo>
                    <a:pt x="1266" y="75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29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9" name="Freeform 425"/>
          <p:cNvSpPr>
            <a:spLocks noEditPoints="1"/>
          </p:cNvSpPr>
          <p:nvPr/>
        </p:nvSpPr>
        <p:spPr bwMode="auto">
          <a:xfrm>
            <a:off x="9261713" y="3140788"/>
            <a:ext cx="814615" cy="803683"/>
          </a:xfrm>
          <a:custGeom>
            <a:avLst/>
            <a:gdLst>
              <a:gd name="T0" fmla="*/ 1438 w 3450"/>
              <a:gd name="T1" fmla="*/ 2689 h 3097"/>
              <a:gd name="T2" fmla="*/ 2503 w 3450"/>
              <a:gd name="T3" fmla="*/ 2645 h 3097"/>
              <a:gd name="T4" fmla="*/ 2703 w 3450"/>
              <a:gd name="T5" fmla="*/ 2892 h 3097"/>
              <a:gd name="T6" fmla="*/ 3039 w 3450"/>
              <a:gd name="T7" fmla="*/ 2518 h 3097"/>
              <a:gd name="T8" fmla="*/ 313 w 3450"/>
              <a:gd name="T9" fmla="*/ 2735 h 3097"/>
              <a:gd name="T10" fmla="*/ 2916 w 3450"/>
              <a:gd name="T11" fmla="*/ 2262 h 3097"/>
              <a:gd name="T12" fmla="*/ 2091 w 3450"/>
              <a:gd name="T13" fmla="*/ 2441 h 3097"/>
              <a:gd name="T14" fmla="*/ 610 w 3450"/>
              <a:gd name="T15" fmla="*/ 2385 h 3097"/>
              <a:gd name="T16" fmla="*/ 604 w 3450"/>
              <a:gd name="T17" fmla="*/ 2456 h 3097"/>
              <a:gd name="T18" fmla="*/ 1923 w 3450"/>
              <a:gd name="T19" fmla="*/ 2578 h 3097"/>
              <a:gd name="T20" fmla="*/ 3106 w 3450"/>
              <a:gd name="T21" fmla="*/ 2357 h 3097"/>
              <a:gd name="T22" fmla="*/ 1658 w 3450"/>
              <a:gd name="T23" fmla="*/ 2064 h 3097"/>
              <a:gd name="T24" fmla="*/ 1495 w 3450"/>
              <a:gd name="T25" fmla="*/ 2065 h 3097"/>
              <a:gd name="T26" fmla="*/ 984 w 3450"/>
              <a:gd name="T27" fmla="*/ 2323 h 3097"/>
              <a:gd name="T28" fmla="*/ 690 w 3450"/>
              <a:gd name="T29" fmla="*/ 2283 h 3097"/>
              <a:gd name="T30" fmla="*/ 408 w 3450"/>
              <a:gd name="T31" fmla="*/ 2220 h 3097"/>
              <a:gd name="T32" fmla="*/ 2964 w 3450"/>
              <a:gd name="T33" fmla="*/ 2100 h 3097"/>
              <a:gd name="T34" fmla="*/ 288 w 3450"/>
              <a:gd name="T35" fmla="*/ 1906 h 3097"/>
              <a:gd name="T36" fmla="*/ 116 w 3450"/>
              <a:gd name="T37" fmla="*/ 1668 h 3097"/>
              <a:gd name="T38" fmla="*/ 953 w 3450"/>
              <a:gd name="T39" fmla="*/ 1919 h 3097"/>
              <a:gd name="T40" fmla="*/ 2324 w 3450"/>
              <a:gd name="T41" fmla="*/ 1897 h 3097"/>
              <a:gd name="T42" fmla="*/ 2244 w 3450"/>
              <a:gd name="T43" fmla="*/ 1825 h 3097"/>
              <a:gd name="T44" fmla="*/ 997 w 3450"/>
              <a:gd name="T45" fmla="*/ 1761 h 3097"/>
              <a:gd name="T46" fmla="*/ 2098 w 3450"/>
              <a:gd name="T47" fmla="*/ 1431 h 3097"/>
              <a:gd name="T48" fmla="*/ 1792 w 3450"/>
              <a:gd name="T49" fmla="*/ 1433 h 3097"/>
              <a:gd name="T50" fmla="*/ 1327 w 3450"/>
              <a:gd name="T51" fmla="*/ 1693 h 3097"/>
              <a:gd name="T52" fmla="*/ 2757 w 3450"/>
              <a:gd name="T53" fmla="*/ 1653 h 3097"/>
              <a:gd name="T54" fmla="*/ 2875 w 3450"/>
              <a:gd name="T55" fmla="*/ 1351 h 3097"/>
              <a:gd name="T56" fmla="*/ 748 w 3450"/>
              <a:gd name="T57" fmla="*/ 1310 h 3097"/>
              <a:gd name="T58" fmla="*/ 460 w 3450"/>
              <a:gd name="T59" fmla="*/ 1196 h 3097"/>
              <a:gd name="T60" fmla="*/ 3003 w 3450"/>
              <a:gd name="T61" fmla="*/ 896 h 3097"/>
              <a:gd name="T62" fmla="*/ 2475 w 3450"/>
              <a:gd name="T63" fmla="*/ 1070 h 3097"/>
              <a:gd name="T64" fmla="*/ 1206 w 3450"/>
              <a:gd name="T65" fmla="*/ 1137 h 3097"/>
              <a:gd name="T66" fmla="*/ 461 w 3450"/>
              <a:gd name="T67" fmla="*/ 1038 h 3097"/>
              <a:gd name="T68" fmla="*/ 1298 w 3450"/>
              <a:gd name="T69" fmla="*/ 1288 h 3097"/>
              <a:gd name="T70" fmla="*/ 2695 w 3450"/>
              <a:gd name="T71" fmla="*/ 1262 h 3097"/>
              <a:gd name="T72" fmla="*/ 3326 w 3450"/>
              <a:gd name="T73" fmla="*/ 1022 h 3097"/>
              <a:gd name="T74" fmla="*/ 1673 w 3450"/>
              <a:gd name="T75" fmla="*/ 1032 h 3097"/>
              <a:gd name="T76" fmla="*/ 2042 w 3450"/>
              <a:gd name="T77" fmla="*/ 726 h 3097"/>
              <a:gd name="T78" fmla="*/ 2243 w 3450"/>
              <a:gd name="T79" fmla="*/ 990 h 3097"/>
              <a:gd name="T80" fmla="*/ 2530 w 3450"/>
              <a:gd name="T81" fmla="*/ 941 h 3097"/>
              <a:gd name="T82" fmla="*/ 2953 w 3450"/>
              <a:gd name="T83" fmla="*/ 530 h 3097"/>
              <a:gd name="T84" fmla="*/ 115 w 3450"/>
              <a:gd name="T85" fmla="*/ 746 h 3097"/>
              <a:gd name="T86" fmla="*/ 1306 w 3450"/>
              <a:gd name="T87" fmla="*/ 119 h 3097"/>
              <a:gd name="T88" fmla="*/ 167 w 3450"/>
              <a:gd name="T89" fmla="*/ 297 h 3097"/>
              <a:gd name="T90" fmla="*/ 580 w 3450"/>
              <a:gd name="T91" fmla="*/ 541 h 3097"/>
              <a:gd name="T92" fmla="*/ 1931 w 3450"/>
              <a:gd name="T93" fmla="*/ 619 h 3097"/>
              <a:gd name="T94" fmla="*/ 2972 w 3450"/>
              <a:gd name="T95" fmla="*/ 377 h 3097"/>
              <a:gd name="T96" fmla="*/ 2401 w 3450"/>
              <a:gd name="T97" fmla="*/ 164 h 3097"/>
              <a:gd name="T98" fmla="*/ 1772 w 3450"/>
              <a:gd name="T99" fmla="*/ 4 h 3097"/>
              <a:gd name="T100" fmla="*/ 2709 w 3450"/>
              <a:gd name="T101" fmla="*/ 102 h 3097"/>
              <a:gd name="T102" fmla="*/ 3092 w 3450"/>
              <a:gd name="T103" fmla="*/ 799 h 3097"/>
              <a:gd name="T104" fmla="*/ 3399 w 3450"/>
              <a:gd name="T105" fmla="*/ 1542 h 3097"/>
              <a:gd name="T106" fmla="*/ 3263 w 3450"/>
              <a:gd name="T107" fmla="*/ 2244 h 3097"/>
              <a:gd name="T108" fmla="*/ 2858 w 3450"/>
              <a:gd name="T109" fmla="*/ 2973 h 3097"/>
              <a:gd name="T110" fmla="*/ 2070 w 3450"/>
              <a:gd name="T111" fmla="*/ 3087 h 3097"/>
              <a:gd name="T112" fmla="*/ 1093 w 3450"/>
              <a:gd name="T113" fmla="*/ 3063 h 3097"/>
              <a:gd name="T114" fmla="*/ 290 w 3450"/>
              <a:gd name="T115" fmla="*/ 2855 h 3097"/>
              <a:gd name="T116" fmla="*/ 13 w 3450"/>
              <a:gd name="T117" fmla="*/ 2120 h 3097"/>
              <a:gd name="T118" fmla="*/ 346 w 3450"/>
              <a:gd name="T119" fmla="*/ 1033 h 3097"/>
              <a:gd name="T120" fmla="*/ 17 w 3450"/>
              <a:gd name="T121" fmla="*/ 290 h 3097"/>
              <a:gd name="T122" fmla="*/ 757 w 3450"/>
              <a:gd name="T123" fmla="*/ 43 h 3097"/>
              <a:gd name="T124" fmla="*/ 1536 w 3450"/>
              <a:gd name="T125" fmla="*/ 0 h 3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50" h="3097">
                <a:moveTo>
                  <a:pt x="2013" y="2689"/>
                </a:moveTo>
                <a:lnTo>
                  <a:pt x="1839" y="2695"/>
                </a:lnTo>
                <a:lnTo>
                  <a:pt x="1830" y="2695"/>
                </a:lnTo>
                <a:lnTo>
                  <a:pt x="1783" y="2696"/>
                </a:lnTo>
                <a:lnTo>
                  <a:pt x="1783" y="2982"/>
                </a:lnTo>
                <a:lnTo>
                  <a:pt x="1900" y="2980"/>
                </a:lnTo>
                <a:lnTo>
                  <a:pt x="2013" y="2975"/>
                </a:lnTo>
                <a:lnTo>
                  <a:pt x="2013" y="2689"/>
                </a:lnTo>
                <a:close/>
                <a:moveTo>
                  <a:pt x="1438" y="2689"/>
                </a:moveTo>
                <a:lnTo>
                  <a:pt x="1438" y="2976"/>
                </a:lnTo>
                <a:lnTo>
                  <a:pt x="1550" y="2980"/>
                </a:lnTo>
                <a:lnTo>
                  <a:pt x="1668" y="2982"/>
                </a:lnTo>
                <a:lnTo>
                  <a:pt x="1668" y="2696"/>
                </a:lnTo>
                <a:lnTo>
                  <a:pt x="1620" y="2695"/>
                </a:lnTo>
                <a:lnTo>
                  <a:pt x="1611" y="2695"/>
                </a:lnTo>
                <a:lnTo>
                  <a:pt x="1438" y="2689"/>
                </a:lnTo>
                <a:close/>
                <a:moveTo>
                  <a:pt x="2300" y="2669"/>
                </a:moveTo>
                <a:lnTo>
                  <a:pt x="2214" y="2676"/>
                </a:lnTo>
                <a:lnTo>
                  <a:pt x="2128" y="2682"/>
                </a:lnTo>
                <a:lnTo>
                  <a:pt x="2128" y="2969"/>
                </a:lnTo>
                <a:lnTo>
                  <a:pt x="2215" y="2962"/>
                </a:lnTo>
                <a:lnTo>
                  <a:pt x="2300" y="2953"/>
                </a:lnTo>
                <a:lnTo>
                  <a:pt x="2300" y="2669"/>
                </a:lnTo>
                <a:close/>
                <a:moveTo>
                  <a:pt x="1150" y="2669"/>
                </a:moveTo>
                <a:lnTo>
                  <a:pt x="1150" y="2953"/>
                </a:lnTo>
                <a:lnTo>
                  <a:pt x="1235" y="2962"/>
                </a:lnTo>
                <a:lnTo>
                  <a:pt x="1323" y="2969"/>
                </a:lnTo>
                <a:lnTo>
                  <a:pt x="1323" y="2683"/>
                </a:lnTo>
                <a:lnTo>
                  <a:pt x="1236" y="2676"/>
                </a:lnTo>
                <a:lnTo>
                  <a:pt x="1150" y="2669"/>
                </a:lnTo>
                <a:close/>
                <a:moveTo>
                  <a:pt x="2588" y="2632"/>
                </a:moveTo>
                <a:lnTo>
                  <a:pt x="2503" y="2645"/>
                </a:lnTo>
                <a:lnTo>
                  <a:pt x="2415" y="2656"/>
                </a:lnTo>
                <a:lnTo>
                  <a:pt x="2415" y="2940"/>
                </a:lnTo>
                <a:lnTo>
                  <a:pt x="2504" y="2927"/>
                </a:lnTo>
                <a:lnTo>
                  <a:pt x="2588" y="2914"/>
                </a:lnTo>
                <a:lnTo>
                  <a:pt x="2588" y="2632"/>
                </a:lnTo>
                <a:close/>
                <a:moveTo>
                  <a:pt x="863" y="2632"/>
                </a:moveTo>
                <a:lnTo>
                  <a:pt x="863" y="2914"/>
                </a:lnTo>
                <a:lnTo>
                  <a:pt x="946" y="2927"/>
                </a:lnTo>
                <a:lnTo>
                  <a:pt x="1035" y="2940"/>
                </a:lnTo>
                <a:lnTo>
                  <a:pt x="1035" y="2656"/>
                </a:lnTo>
                <a:lnTo>
                  <a:pt x="947" y="2645"/>
                </a:lnTo>
                <a:lnTo>
                  <a:pt x="863" y="2632"/>
                </a:lnTo>
                <a:close/>
                <a:moveTo>
                  <a:pt x="2875" y="2573"/>
                </a:moveTo>
                <a:lnTo>
                  <a:pt x="2791" y="2592"/>
                </a:lnTo>
                <a:lnTo>
                  <a:pt x="2703" y="2611"/>
                </a:lnTo>
                <a:lnTo>
                  <a:pt x="2703" y="2892"/>
                </a:lnTo>
                <a:lnTo>
                  <a:pt x="2764" y="2878"/>
                </a:lnTo>
                <a:lnTo>
                  <a:pt x="2822" y="2863"/>
                </a:lnTo>
                <a:lnTo>
                  <a:pt x="2875" y="2849"/>
                </a:lnTo>
                <a:lnTo>
                  <a:pt x="2875" y="2573"/>
                </a:lnTo>
                <a:close/>
                <a:moveTo>
                  <a:pt x="575" y="2573"/>
                </a:moveTo>
                <a:lnTo>
                  <a:pt x="575" y="2849"/>
                </a:lnTo>
                <a:lnTo>
                  <a:pt x="628" y="2863"/>
                </a:lnTo>
                <a:lnTo>
                  <a:pt x="686" y="2878"/>
                </a:lnTo>
                <a:lnTo>
                  <a:pt x="748" y="2892"/>
                </a:lnTo>
                <a:lnTo>
                  <a:pt x="748" y="2611"/>
                </a:lnTo>
                <a:lnTo>
                  <a:pt x="659" y="2592"/>
                </a:lnTo>
                <a:lnTo>
                  <a:pt x="575" y="2573"/>
                </a:lnTo>
                <a:close/>
                <a:moveTo>
                  <a:pt x="3163" y="2458"/>
                </a:moveTo>
                <a:lnTo>
                  <a:pt x="3126" y="2480"/>
                </a:lnTo>
                <a:lnTo>
                  <a:pt x="3085" y="2500"/>
                </a:lnTo>
                <a:lnTo>
                  <a:pt x="3039" y="2518"/>
                </a:lnTo>
                <a:lnTo>
                  <a:pt x="2990" y="2537"/>
                </a:lnTo>
                <a:lnTo>
                  <a:pt x="2990" y="2811"/>
                </a:lnTo>
                <a:lnTo>
                  <a:pt x="3030" y="2796"/>
                </a:lnTo>
                <a:lnTo>
                  <a:pt x="3064" y="2780"/>
                </a:lnTo>
                <a:lnTo>
                  <a:pt x="3094" y="2765"/>
                </a:lnTo>
                <a:lnTo>
                  <a:pt x="3119" y="2750"/>
                </a:lnTo>
                <a:lnTo>
                  <a:pt x="3137" y="2735"/>
                </a:lnTo>
                <a:lnTo>
                  <a:pt x="3151" y="2722"/>
                </a:lnTo>
                <a:lnTo>
                  <a:pt x="3159" y="2708"/>
                </a:lnTo>
                <a:lnTo>
                  <a:pt x="3163" y="2696"/>
                </a:lnTo>
                <a:lnTo>
                  <a:pt x="3163" y="2458"/>
                </a:lnTo>
                <a:close/>
                <a:moveTo>
                  <a:pt x="288" y="2458"/>
                </a:moveTo>
                <a:lnTo>
                  <a:pt x="288" y="2696"/>
                </a:lnTo>
                <a:lnTo>
                  <a:pt x="291" y="2708"/>
                </a:lnTo>
                <a:lnTo>
                  <a:pt x="299" y="2722"/>
                </a:lnTo>
                <a:lnTo>
                  <a:pt x="313" y="2735"/>
                </a:lnTo>
                <a:lnTo>
                  <a:pt x="331" y="2750"/>
                </a:lnTo>
                <a:lnTo>
                  <a:pt x="357" y="2765"/>
                </a:lnTo>
                <a:lnTo>
                  <a:pt x="386" y="2780"/>
                </a:lnTo>
                <a:lnTo>
                  <a:pt x="420" y="2796"/>
                </a:lnTo>
                <a:lnTo>
                  <a:pt x="460" y="2811"/>
                </a:lnTo>
                <a:lnTo>
                  <a:pt x="460" y="2537"/>
                </a:lnTo>
                <a:lnTo>
                  <a:pt x="411" y="2518"/>
                </a:lnTo>
                <a:lnTo>
                  <a:pt x="365" y="2500"/>
                </a:lnTo>
                <a:lnTo>
                  <a:pt x="324" y="2480"/>
                </a:lnTo>
                <a:lnTo>
                  <a:pt x="288" y="2458"/>
                </a:lnTo>
                <a:close/>
                <a:moveTo>
                  <a:pt x="3013" y="2208"/>
                </a:moveTo>
                <a:lnTo>
                  <a:pt x="3005" y="2213"/>
                </a:lnTo>
                <a:lnTo>
                  <a:pt x="2996" y="2218"/>
                </a:lnTo>
                <a:lnTo>
                  <a:pt x="2977" y="2230"/>
                </a:lnTo>
                <a:lnTo>
                  <a:pt x="2962" y="2239"/>
                </a:lnTo>
                <a:lnTo>
                  <a:pt x="2916" y="2262"/>
                </a:lnTo>
                <a:lnTo>
                  <a:pt x="2865" y="2285"/>
                </a:lnTo>
                <a:lnTo>
                  <a:pt x="2809" y="2305"/>
                </a:lnTo>
                <a:lnTo>
                  <a:pt x="2749" y="2324"/>
                </a:lnTo>
                <a:lnTo>
                  <a:pt x="2684" y="2342"/>
                </a:lnTo>
                <a:lnTo>
                  <a:pt x="2616" y="2359"/>
                </a:lnTo>
                <a:lnTo>
                  <a:pt x="2545" y="2374"/>
                </a:lnTo>
                <a:lnTo>
                  <a:pt x="2538" y="2376"/>
                </a:lnTo>
                <a:lnTo>
                  <a:pt x="2532" y="2378"/>
                </a:lnTo>
                <a:lnTo>
                  <a:pt x="2478" y="2388"/>
                </a:lnTo>
                <a:lnTo>
                  <a:pt x="2386" y="2404"/>
                </a:lnTo>
                <a:lnTo>
                  <a:pt x="2289" y="2418"/>
                </a:lnTo>
                <a:lnTo>
                  <a:pt x="2188" y="2431"/>
                </a:lnTo>
                <a:lnTo>
                  <a:pt x="2187" y="2431"/>
                </a:lnTo>
                <a:lnTo>
                  <a:pt x="2185" y="2431"/>
                </a:lnTo>
                <a:lnTo>
                  <a:pt x="2184" y="2431"/>
                </a:lnTo>
                <a:lnTo>
                  <a:pt x="2091" y="2441"/>
                </a:lnTo>
                <a:lnTo>
                  <a:pt x="1996" y="2450"/>
                </a:lnTo>
                <a:lnTo>
                  <a:pt x="1899" y="2456"/>
                </a:lnTo>
                <a:lnTo>
                  <a:pt x="1898" y="2456"/>
                </a:lnTo>
                <a:lnTo>
                  <a:pt x="1774" y="2462"/>
                </a:lnTo>
                <a:lnTo>
                  <a:pt x="1650" y="2465"/>
                </a:lnTo>
                <a:lnTo>
                  <a:pt x="1553" y="2466"/>
                </a:lnTo>
                <a:lnTo>
                  <a:pt x="1480" y="2466"/>
                </a:lnTo>
                <a:lnTo>
                  <a:pt x="1342" y="2462"/>
                </a:lnTo>
                <a:lnTo>
                  <a:pt x="1208" y="2456"/>
                </a:lnTo>
                <a:lnTo>
                  <a:pt x="1208" y="2456"/>
                </a:lnTo>
                <a:lnTo>
                  <a:pt x="1100" y="2449"/>
                </a:lnTo>
                <a:lnTo>
                  <a:pt x="995" y="2439"/>
                </a:lnTo>
                <a:lnTo>
                  <a:pt x="894" y="2429"/>
                </a:lnTo>
                <a:lnTo>
                  <a:pt x="795" y="2415"/>
                </a:lnTo>
                <a:lnTo>
                  <a:pt x="700" y="2401"/>
                </a:lnTo>
                <a:lnTo>
                  <a:pt x="610" y="2385"/>
                </a:lnTo>
                <a:lnTo>
                  <a:pt x="523" y="2367"/>
                </a:lnTo>
                <a:lnTo>
                  <a:pt x="442" y="2347"/>
                </a:lnTo>
                <a:lnTo>
                  <a:pt x="414" y="2340"/>
                </a:lnTo>
                <a:lnTo>
                  <a:pt x="395" y="2335"/>
                </a:lnTo>
                <a:lnTo>
                  <a:pt x="347" y="2321"/>
                </a:lnTo>
                <a:lnTo>
                  <a:pt x="342" y="2320"/>
                </a:lnTo>
                <a:lnTo>
                  <a:pt x="289" y="2303"/>
                </a:lnTo>
                <a:lnTo>
                  <a:pt x="297" y="2317"/>
                </a:lnTo>
                <a:lnTo>
                  <a:pt x="312" y="2333"/>
                </a:lnTo>
                <a:lnTo>
                  <a:pt x="334" y="2349"/>
                </a:lnTo>
                <a:lnTo>
                  <a:pt x="362" y="2367"/>
                </a:lnTo>
                <a:lnTo>
                  <a:pt x="396" y="2384"/>
                </a:lnTo>
                <a:lnTo>
                  <a:pt x="438" y="2402"/>
                </a:lnTo>
                <a:lnTo>
                  <a:pt x="486" y="2419"/>
                </a:lnTo>
                <a:lnTo>
                  <a:pt x="539" y="2437"/>
                </a:lnTo>
                <a:lnTo>
                  <a:pt x="604" y="2456"/>
                </a:lnTo>
                <a:lnTo>
                  <a:pt x="675" y="2475"/>
                </a:lnTo>
                <a:lnTo>
                  <a:pt x="753" y="2491"/>
                </a:lnTo>
                <a:lnTo>
                  <a:pt x="837" y="2508"/>
                </a:lnTo>
                <a:lnTo>
                  <a:pt x="927" y="2524"/>
                </a:lnTo>
                <a:lnTo>
                  <a:pt x="1024" y="2537"/>
                </a:lnTo>
                <a:lnTo>
                  <a:pt x="1126" y="2550"/>
                </a:lnTo>
                <a:lnTo>
                  <a:pt x="1234" y="2560"/>
                </a:lnTo>
                <a:lnTo>
                  <a:pt x="1347" y="2568"/>
                </a:lnTo>
                <a:lnTo>
                  <a:pt x="1465" y="2575"/>
                </a:lnTo>
                <a:lnTo>
                  <a:pt x="1527" y="2578"/>
                </a:lnTo>
                <a:lnTo>
                  <a:pt x="1580" y="2579"/>
                </a:lnTo>
                <a:lnTo>
                  <a:pt x="1652" y="2581"/>
                </a:lnTo>
                <a:lnTo>
                  <a:pt x="1725" y="2581"/>
                </a:lnTo>
                <a:lnTo>
                  <a:pt x="1798" y="2581"/>
                </a:lnTo>
                <a:lnTo>
                  <a:pt x="1870" y="2580"/>
                </a:lnTo>
                <a:lnTo>
                  <a:pt x="1923" y="2578"/>
                </a:lnTo>
                <a:lnTo>
                  <a:pt x="1985" y="2576"/>
                </a:lnTo>
                <a:lnTo>
                  <a:pt x="2103" y="2569"/>
                </a:lnTo>
                <a:lnTo>
                  <a:pt x="2216" y="2560"/>
                </a:lnTo>
                <a:lnTo>
                  <a:pt x="2324" y="2550"/>
                </a:lnTo>
                <a:lnTo>
                  <a:pt x="2427" y="2537"/>
                </a:lnTo>
                <a:lnTo>
                  <a:pt x="2523" y="2524"/>
                </a:lnTo>
                <a:lnTo>
                  <a:pt x="2613" y="2508"/>
                </a:lnTo>
                <a:lnTo>
                  <a:pt x="2697" y="2491"/>
                </a:lnTo>
                <a:lnTo>
                  <a:pt x="2775" y="2475"/>
                </a:lnTo>
                <a:lnTo>
                  <a:pt x="2846" y="2456"/>
                </a:lnTo>
                <a:lnTo>
                  <a:pt x="2911" y="2437"/>
                </a:lnTo>
                <a:lnTo>
                  <a:pt x="2960" y="2421"/>
                </a:lnTo>
                <a:lnTo>
                  <a:pt x="3005" y="2405"/>
                </a:lnTo>
                <a:lnTo>
                  <a:pt x="3043" y="2388"/>
                </a:lnTo>
                <a:lnTo>
                  <a:pt x="3078" y="2372"/>
                </a:lnTo>
                <a:lnTo>
                  <a:pt x="3106" y="2357"/>
                </a:lnTo>
                <a:lnTo>
                  <a:pt x="3129" y="2341"/>
                </a:lnTo>
                <a:lnTo>
                  <a:pt x="3146" y="2327"/>
                </a:lnTo>
                <a:lnTo>
                  <a:pt x="3156" y="2312"/>
                </a:lnTo>
                <a:lnTo>
                  <a:pt x="3161" y="2298"/>
                </a:lnTo>
                <a:lnTo>
                  <a:pt x="3159" y="2292"/>
                </a:lnTo>
                <a:lnTo>
                  <a:pt x="3153" y="2284"/>
                </a:lnTo>
                <a:lnTo>
                  <a:pt x="3143" y="2274"/>
                </a:lnTo>
                <a:lnTo>
                  <a:pt x="3129" y="2263"/>
                </a:lnTo>
                <a:lnTo>
                  <a:pt x="3109" y="2250"/>
                </a:lnTo>
                <a:lnTo>
                  <a:pt x="3084" y="2237"/>
                </a:lnTo>
                <a:lnTo>
                  <a:pt x="3052" y="2222"/>
                </a:lnTo>
                <a:lnTo>
                  <a:pt x="3013" y="2208"/>
                </a:lnTo>
                <a:close/>
                <a:moveTo>
                  <a:pt x="1840" y="2059"/>
                </a:moveTo>
                <a:lnTo>
                  <a:pt x="1753" y="2062"/>
                </a:lnTo>
                <a:lnTo>
                  <a:pt x="1666" y="2064"/>
                </a:lnTo>
                <a:lnTo>
                  <a:pt x="1658" y="2064"/>
                </a:lnTo>
                <a:lnTo>
                  <a:pt x="1610" y="2065"/>
                </a:lnTo>
                <a:lnTo>
                  <a:pt x="1610" y="2352"/>
                </a:lnTo>
                <a:lnTo>
                  <a:pt x="1673" y="2350"/>
                </a:lnTo>
                <a:lnTo>
                  <a:pt x="1698" y="2349"/>
                </a:lnTo>
                <a:lnTo>
                  <a:pt x="1803" y="2346"/>
                </a:lnTo>
                <a:lnTo>
                  <a:pt x="1840" y="2344"/>
                </a:lnTo>
                <a:lnTo>
                  <a:pt x="1840" y="2059"/>
                </a:lnTo>
                <a:close/>
                <a:moveTo>
                  <a:pt x="1265" y="2059"/>
                </a:moveTo>
                <a:lnTo>
                  <a:pt x="1265" y="2344"/>
                </a:lnTo>
                <a:lnTo>
                  <a:pt x="1358" y="2348"/>
                </a:lnTo>
                <a:lnTo>
                  <a:pt x="1369" y="2348"/>
                </a:lnTo>
                <a:lnTo>
                  <a:pt x="1447" y="2350"/>
                </a:lnTo>
                <a:lnTo>
                  <a:pt x="1454" y="2350"/>
                </a:lnTo>
                <a:lnTo>
                  <a:pt x="1462" y="2350"/>
                </a:lnTo>
                <a:lnTo>
                  <a:pt x="1495" y="2352"/>
                </a:lnTo>
                <a:lnTo>
                  <a:pt x="1495" y="2065"/>
                </a:lnTo>
                <a:lnTo>
                  <a:pt x="1448" y="2064"/>
                </a:lnTo>
                <a:lnTo>
                  <a:pt x="1439" y="2064"/>
                </a:lnTo>
                <a:lnTo>
                  <a:pt x="1352" y="2062"/>
                </a:lnTo>
                <a:lnTo>
                  <a:pt x="1265" y="2059"/>
                </a:lnTo>
                <a:close/>
                <a:moveTo>
                  <a:pt x="2128" y="2038"/>
                </a:moveTo>
                <a:lnTo>
                  <a:pt x="2042" y="2045"/>
                </a:lnTo>
                <a:lnTo>
                  <a:pt x="1955" y="2052"/>
                </a:lnTo>
                <a:lnTo>
                  <a:pt x="1955" y="2338"/>
                </a:lnTo>
                <a:lnTo>
                  <a:pt x="1994" y="2335"/>
                </a:lnTo>
                <a:lnTo>
                  <a:pt x="2019" y="2333"/>
                </a:lnTo>
                <a:lnTo>
                  <a:pt x="2073" y="2328"/>
                </a:lnTo>
                <a:lnTo>
                  <a:pt x="2128" y="2322"/>
                </a:lnTo>
                <a:lnTo>
                  <a:pt x="2128" y="2038"/>
                </a:lnTo>
                <a:close/>
                <a:moveTo>
                  <a:pt x="978" y="2038"/>
                </a:moveTo>
                <a:lnTo>
                  <a:pt x="978" y="2322"/>
                </a:lnTo>
                <a:lnTo>
                  <a:pt x="984" y="2323"/>
                </a:lnTo>
                <a:lnTo>
                  <a:pt x="990" y="2324"/>
                </a:lnTo>
                <a:lnTo>
                  <a:pt x="1008" y="2325"/>
                </a:lnTo>
                <a:lnTo>
                  <a:pt x="1078" y="2332"/>
                </a:lnTo>
                <a:lnTo>
                  <a:pt x="1150" y="2338"/>
                </a:lnTo>
                <a:lnTo>
                  <a:pt x="1150" y="2052"/>
                </a:lnTo>
                <a:lnTo>
                  <a:pt x="1063" y="2045"/>
                </a:lnTo>
                <a:lnTo>
                  <a:pt x="978" y="2038"/>
                </a:lnTo>
                <a:close/>
                <a:moveTo>
                  <a:pt x="2415" y="2001"/>
                </a:moveTo>
                <a:lnTo>
                  <a:pt x="2330" y="2014"/>
                </a:lnTo>
                <a:lnTo>
                  <a:pt x="2243" y="2025"/>
                </a:lnTo>
                <a:lnTo>
                  <a:pt x="2243" y="2309"/>
                </a:lnTo>
                <a:lnTo>
                  <a:pt x="2331" y="2296"/>
                </a:lnTo>
                <a:lnTo>
                  <a:pt x="2415" y="2283"/>
                </a:lnTo>
                <a:lnTo>
                  <a:pt x="2415" y="2001"/>
                </a:lnTo>
                <a:close/>
                <a:moveTo>
                  <a:pt x="690" y="2001"/>
                </a:moveTo>
                <a:lnTo>
                  <a:pt x="690" y="2283"/>
                </a:lnTo>
                <a:lnTo>
                  <a:pt x="774" y="2296"/>
                </a:lnTo>
                <a:lnTo>
                  <a:pt x="863" y="2309"/>
                </a:lnTo>
                <a:lnTo>
                  <a:pt x="863" y="2025"/>
                </a:lnTo>
                <a:lnTo>
                  <a:pt x="775" y="2014"/>
                </a:lnTo>
                <a:lnTo>
                  <a:pt x="690" y="2001"/>
                </a:lnTo>
                <a:close/>
                <a:moveTo>
                  <a:pt x="2703" y="1941"/>
                </a:moveTo>
                <a:lnTo>
                  <a:pt x="2619" y="1962"/>
                </a:lnTo>
                <a:lnTo>
                  <a:pt x="2530" y="1980"/>
                </a:lnTo>
                <a:lnTo>
                  <a:pt x="2530" y="2261"/>
                </a:lnTo>
                <a:lnTo>
                  <a:pt x="2592" y="2247"/>
                </a:lnTo>
                <a:lnTo>
                  <a:pt x="2649" y="2233"/>
                </a:lnTo>
                <a:lnTo>
                  <a:pt x="2703" y="2218"/>
                </a:lnTo>
                <a:lnTo>
                  <a:pt x="2703" y="1941"/>
                </a:lnTo>
                <a:close/>
                <a:moveTo>
                  <a:pt x="403" y="1941"/>
                </a:moveTo>
                <a:lnTo>
                  <a:pt x="403" y="2218"/>
                </a:lnTo>
                <a:lnTo>
                  <a:pt x="408" y="2220"/>
                </a:lnTo>
                <a:lnTo>
                  <a:pt x="430" y="2225"/>
                </a:lnTo>
                <a:lnTo>
                  <a:pt x="499" y="2243"/>
                </a:lnTo>
                <a:lnTo>
                  <a:pt x="575" y="2261"/>
                </a:lnTo>
                <a:lnTo>
                  <a:pt x="575" y="1981"/>
                </a:lnTo>
                <a:lnTo>
                  <a:pt x="486" y="1962"/>
                </a:lnTo>
                <a:lnTo>
                  <a:pt x="403" y="1941"/>
                </a:lnTo>
                <a:close/>
                <a:moveTo>
                  <a:pt x="2990" y="1827"/>
                </a:moveTo>
                <a:lnTo>
                  <a:pt x="2953" y="1848"/>
                </a:lnTo>
                <a:lnTo>
                  <a:pt x="2913" y="1869"/>
                </a:lnTo>
                <a:lnTo>
                  <a:pt x="2867" y="1888"/>
                </a:lnTo>
                <a:lnTo>
                  <a:pt x="2818" y="1906"/>
                </a:lnTo>
                <a:lnTo>
                  <a:pt x="2818" y="2179"/>
                </a:lnTo>
                <a:lnTo>
                  <a:pt x="2865" y="2160"/>
                </a:lnTo>
                <a:lnTo>
                  <a:pt x="2904" y="2140"/>
                </a:lnTo>
                <a:lnTo>
                  <a:pt x="2938" y="2120"/>
                </a:lnTo>
                <a:lnTo>
                  <a:pt x="2964" y="2100"/>
                </a:lnTo>
                <a:lnTo>
                  <a:pt x="2984" y="2084"/>
                </a:lnTo>
                <a:lnTo>
                  <a:pt x="2989" y="2074"/>
                </a:lnTo>
                <a:lnTo>
                  <a:pt x="2990" y="2065"/>
                </a:lnTo>
                <a:lnTo>
                  <a:pt x="2990" y="1827"/>
                </a:lnTo>
                <a:close/>
                <a:moveTo>
                  <a:pt x="115" y="1827"/>
                </a:moveTo>
                <a:lnTo>
                  <a:pt x="115" y="2065"/>
                </a:lnTo>
                <a:lnTo>
                  <a:pt x="118" y="2077"/>
                </a:lnTo>
                <a:lnTo>
                  <a:pt x="127" y="2091"/>
                </a:lnTo>
                <a:lnTo>
                  <a:pt x="141" y="2105"/>
                </a:lnTo>
                <a:lnTo>
                  <a:pt x="161" y="2120"/>
                </a:lnTo>
                <a:lnTo>
                  <a:pt x="187" y="2136"/>
                </a:lnTo>
                <a:lnTo>
                  <a:pt x="217" y="2151"/>
                </a:lnTo>
                <a:lnTo>
                  <a:pt x="254" y="2167"/>
                </a:lnTo>
                <a:lnTo>
                  <a:pt x="255" y="2167"/>
                </a:lnTo>
                <a:lnTo>
                  <a:pt x="288" y="2179"/>
                </a:lnTo>
                <a:lnTo>
                  <a:pt x="288" y="1906"/>
                </a:lnTo>
                <a:lnTo>
                  <a:pt x="238" y="1888"/>
                </a:lnTo>
                <a:lnTo>
                  <a:pt x="192" y="1869"/>
                </a:lnTo>
                <a:lnTo>
                  <a:pt x="152" y="1848"/>
                </a:lnTo>
                <a:lnTo>
                  <a:pt x="115" y="1827"/>
                </a:lnTo>
                <a:close/>
                <a:moveTo>
                  <a:pt x="394" y="1539"/>
                </a:moveTo>
                <a:lnTo>
                  <a:pt x="339" y="1554"/>
                </a:lnTo>
                <a:lnTo>
                  <a:pt x="292" y="1567"/>
                </a:lnTo>
                <a:lnTo>
                  <a:pt x="252" y="1582"/>
                </a:lnTo>
                <a:lnTo>
                  <a:pt x="217" y="1596"/>
                </a:lnTo>
                <a:lnTo>
                  <a:pt x="189" y="1608"/>
                </a:lnTo>
                <a:lnTo>
                  <a:pt x="166" y="1621"/>
                </a:lnTo>
                <a:lnTo>
                  <a:pt x="148" y="1632"/>
                </a:lnTo>
                <a:lnTo>
                  <a:pt x="135" y="1643"/>
                </a:lnTo>
                <a:lnTo>
                  <a:pt x="124" y="1652"/>
                </a:lnTo>
                <a:lnTo>
                  <a:pt x="119" y="1660"/>
                </a:lnTo>
                <a:lnTo>
                  <a:pt x="116" y="1668"/>
                </a:lnTo>
                <a:lnTo>
                  <a:pt x="120" y="1680"/>
                </a:lnTo>
                <a:lnTo>
                  <a:pt x="132" y="1695"/>
                </a:lnTo>
                <a:lnTo>
                  <a:pt x="148" y="1709"/>
                </a:lnTo>
                <a:lnTo>
                  <a:pt x="170" y="1725"/>
                </a:lnTo>
                <a:lnTo>
                  <a:pt x="199" y="1742"/>
                </a:lnTo>
                <a:lnTo>
                  <a:pt x="233" y="1757"/>
                </a:lnTo>
                <a:lnTo>
                  <a:pt x="272" y="1774"/>
                </a:lnTo>
                <a:lnTo>
                  <a:pt x="317" y="1791"/>
                </a:lnTo>
                <a:lnTo>
                  <a:pt x="367" y="1806"/>
                </a:lnTo>
                <a:lnTo>
                  <a:pt x="432" y="1825"/>
                </a:lnTo>
                <a:lnTo>
                  <a:pt x="503" y="1844"/>
                </a:lnTo>
                <a:lnTo>
                  <a:pt x="580" y="1860"/>
                </a:lnTo>
                <a:lnTo>
                  <a:pt x="665" y="1877"/>
                </a:lnTo>
                <a:lnTo>
                  <a:pt x="755" y="1893"/>
                </a:lnTo>
                <a:lnTo>
                  <a:pt x="851" y="1906"/>
                </a:lnTo>
                <a:lnTo>
                  <a:pt x="953" y="1919"/>
                </a:lnTo>
                <a:lnTo>
                  <a:pt x="1061" y="1929"/>
                </a:lnTo>
                <a:lnTo>
                  <a:pt x="1174" y="1938"/>
                </a:lnTo>
                <a:lnTo>
                  <a:pt x="1292" y="1945"/>
                </a:lnTo>
                <a:lnTo>
                  <a:pt x="1355" y="1947"/>
                </a:lnTo>
                <a:lnTo>
                  <a:pt x="1407" y="1948"/>
                </a:lnTo>
                <a:lnTo>
                  <a:pt x="1478" y="1950"/>
                </a:lnTo>
                <a:lnTo>
                  <a:pt x="1553" y="1950"/>
                </a:lnTo>
                <a:lnTo>
                  <a:pt x="1608" y="1950"/>
                </a:lnTo>
                <a:lnTo>
                  <a:pt x="1662" y="1949"/>
                </a:lnTo>
                <a:lnTo>
                  <a:pt x="1705" y="1948"/>
                </a:lnTo>
                <a:lnTo>
                  <a:pt x="1744" y="1947"/>
                </a:lnTo>
                <a:lnTo>
                  <a:pt x="1872" y="1942"/>
                </a:lnTo>
                <a:lnTo>
                  <a:pt x="1994" y="1933"/>
                </a:lnTo>
                <a:lnTo>
                  <a:pt x="2111" y="1923"/>
                </a:lnTo>
                <a:lnTo>
                  <a:pt x="2221" y="1910"/>
                </a:lnTo>
                <a:lnTo>
                  <a:pt x="2324" y="1897"/>
                </a:lnTo>
                <a:lnTo>
                  <a:pt x="2420" y="1880"/>
                </a:lnTo>
                <a:lnTo>
                  <a:pt x="2511" y="1864"/>
                </a:lnTo>
                <a:lnTo>
                  <a:pt x="2594" y="1845"/>
                </a:lnTo>
                <a:lnTo>
                  <a:pt x="2669" y="1826"/>
                </a:lnTo>
                <a:lnTo>
                  <a:pt x="2738" y="1806"/>
                </a:lnTo>
                <a:lnTo>
                  <a:pt x="2788" y="1790"/>
                </a:lnTo>
                <a:lnTo>
                  <a:pt x="2834" y="1774"/>
                </a:lnTo>
                <a:lnTo>
                  <a:pt x="2874" y="1757"/>
                </a:lnTo>
                <a:lnTo>
                  <a:pt x="2907" y="1741"/>
                </a:lnTo>
                <a:lnTo>
                  <a:pt x="2808" y="1760"/>
                </a:lnTo>
                <a:lnTo>
                  <a:pt x="2704" y="1778"/>
                </a:lnTo>
                <a:lnTo>
                  <a:pt x="2595" y="1793"/>
                </a:lnTo>
                <a:lnTo>
                  <a:pt x="2481" y="1806"/>
                </a:lnTo>
                <a:lnTo>
                  <a:pt x="2364" y="1817"/>
                </a:lnTo>
                <a:lnTo>
                  <a:pt x="2244" y="1825"/>
                </a:lnTo>
                <a:lnTo>
                  <a:pt x="2244" y="1825"/>
                </a:lnTo>
                <a:lnTo>
                  <a:pt x="2243" y="1825"/>
                </a:lnTo>
                <a:lnTo>
                  <a:pt x="2241" y="1825"/>
                </a:lnTo>
                <a:lnTo>
                  <a:pt x="2132" y="1830"/>
                </a:lnTo>
                <a:lnTo>
                  <a:pt x="2019" y="1834"/>
                </a:lnTo>
                <a:lnTo>
                  <a:pt x="1958" y="1835"/>
                </a:lnTo>
                <a:lnTo>
                  <a:pt x="1898" y="1835"/>
                </a:lnTo>
                <a:lnTo>
                  <a:pt x="1845" y="1835"/>
                </a:lnTo>
                <a:lnTo>
                  <a:pt x="1792" y="1834"/>
                </a:lnTo>
                <a:lnTo>
                  <a:pt x="1671" y="1831"/>
                </a:lnTo>
                <a:lnTo>
                  <a:pt x="1553" y="1825"/>
                </a:lnTo>
                <a:lnTo>
                  <a:pt x="1553" y="1825"/>
                </a:lnTo>
                <a:lnTo>
                  <a:pt x="1432" y="1817"/>
                </a:lnTo>
                <a:lnTo>
                  <a:pt x="1317" y="1806"/>
                </a:lnTo>
                <a:lnTo>
                  <a:pt x="1205" y="1794"/>
                </a:lnTo>
                <a:lnTo>
                  <a:pt x="1099" y="1779"/>
                </a:lnTo>
                <a:lnTo>
                  <a:pt x="997" y="1761"/>
                </a:lnTo>
                <a:lnTo>
                  <a:pt x="901" y="1743"/>
                </a:lnTo>
                <a:lnTo>
                  <a:pt x="855" y="1733"/>
                </a:lnTo>
                <a:lnTo>
                  <a:pt x="842" y="1730"/>
                </a:lnTo>
                <a:lnTo>
                  <a:pt x="775" y="1714"/>
                </a:lnTo>
                <a:lnTo>
                  <a:pt x="712" y="1697"/>
                </a:lnTo>
                <a:lnTo>
                  <a:pt x="653" y="1678"/>
                </a:lnTo>
                <a:lnTo>
                  <a:pt x="598" y="1658"/>
                </a:lnTo>
                <a:lnTo>
                  <a:pt x="548" y="1637"/>
                </a:lnTo>
                <a:lnTo>
                  <a:pt x="502" y="1615"/>
                </a:lnTo>
                <a:lnTo>
                  <a:pt x="461" y="1592"/>
                </a:lnTo>
                <a:lnTo>
                  <a:pt x="426" y="1567"/>
                </a:lnTo>
                <a:lnTo>
                  <a:pt x="396" y="1542"/>
                </a:lnTo>
                <a:lnTo>
                  <a:pt x="395" y="1540"/>
                </a:lnTo>
                <a:lnTo>
                  <a:pt x="394" y="1539"/>
                </a:lnTo>
                <a:close/>
                <a:moveTo>
                  <a:pt x="2185" y="1428"/>
                </a:moveTo>
                <a:lnTo>
                  <a:pt x="2098" y="1431"/>
                </a:lnTo>
                <a:lnTo>
                  <a:pt x="2011" y="1433"/>
                </a:lnTo>
                <a:lnTo>
                  <a:pt x="2002" y="1433"/>
                </a:lnTo>
                <a:lnTo>
                  <a:pt x="1955" y="1434"/>
                </a:lnTo>
                <a:lnTo>
                  <a:pt x="1955" y="1720"/>
                </a:lnTo>
                <a:lnTo>
                  <a:pt x="2071" y="1718"/>
                </a:lnTo>
                <a:lnTo>
                  <a:pt x="2185" y="1713"/>
                </a:lnTo>
                <a:lnTo>
                  <a:pt x="2185" y="1428"/>
                </a:lnTo>
                <a:close/>
                <a:moveTo>
                  <a:pt x="1610" y="1428"/>
                </a:moveTo>
                <a:lnTo>
                  <a:pt x="1610" y="1713"/>
                </a:lnTo>
                <a:lnTo>
                  <a:pt x="1616" y="1714"/>
                </a:lnTo>
                <a:lnTo>
                  <a:pt x="1744" y="1719"/>
                </a:lnTo>
                <a:lnTo>
                  <a:pt x="1756" y="1720"/>
                </a:lnTo>
                <a:lnTo>
                  <a:pt x="1798" y="1720"/>
                </a:lnTo>
                <a:lnTo>
                  <a:pt x="1840" y="1721"/>
                </a:lnTo>
                <a:lnTo>
                  <a:pt x="1840" y="1434"/>
                </a:lnTo>
                <a:lnTo>
                  <a:pt x="1792" y="1433"/>
                </a:lnTo>
                <a:lnTo>
                  <a:pt x="1788" y="1433"/>
                </a:lnTo>
                <a:lnTo>
                  <a:pt x="1784" y="1433"/>
                </a:lnTo>
                <a:lnTo>
                  <a:pt x="1610" y="1428"/>
                </a:lnTo>
                <a:close/>
                <a:moveTo>
                  <a:pt x="2473" y="1407"/>
                </a:moveTo>
                <a:lnTo>
                  <a:pt x="2387" y="1414"/>
                </a:lnTo>
                <a:lnTo>
                  <a:pt x="2300" y="1420"/>
                </a:lnTo>
                <a:lnTo>
                  <a:pt x="2300" y="1706"/>
                </a:lnTo>
                <a:lnTo>
                  <a:pt x="2366" y="1702"/>
                </a:lnTo>
                <a:lnTo>
                  <a:pt x="2371" y="1702"/>
                </a:lnTo>
                <a:lnTo>
                  <a:pt x="2422" y="1697"/>
                </a:lnTo>
                <a:lnTo>
                  <a:pt x="2473" y="1692"/>
                </a:lnTo>
                <a:lnTo>
                  <a:pt x="2473" y="1407"/>
                </a:lnTo>
                <a:close/>
                <a:moveTo>
                  <a:pt x="1323" y="1407"/>
                </a:moveTo>
                <a:lnTo>
                  <a:pt x="1323" y="1692"/>
                </a:lnTo>
                <a:lnTo>
                  <a:pt x="1325" y="1693"/>
                </a:lnTo>
                <a:lnTo>
                  <a:pt x="1327" y="1693"/>
                </a:lnTo>
                <a:lnTo>
                  <a:pt x="1350" y="1695"/>
                </a:lnTo>
                <a:lnTo>
                  <a:pt x="1457" y="1704"/>
                </a:lnTo>
                <a:lnTo>
                  <a:pt x="1480" y="1706"/>
                </a:lnTo>
                <a:lnTo>
                  <a:pt x="1495" y="1707"/>
                </a:lnTo>
                <a:lnTo>
                  <a:pt x="1495" y="1420"/>
                </a:lnTo>
                <a:lnTo>
                  <a:pt x="1408" y="1414"/>
                </a:lnTo>
                <a:lnTo>
                  <a:pt x="1323" y="1407"/>
                </a:lnTo>
                <a:close/>
                <a:moveTo>
                  <a:pt x="2760" y="1370"/>
                </a:moveTo>
                <a:lnTo>
                  <a:pt x="2675" y="1383"/>
                </a:lnTo>
                <a:lnTo>
                  <a:pt x="2588" y="1394"/>
                </a:lnTo>
                <a:lnTo>
                  <a:pt x="2588" y="1678"/>
                </a:lnTo>
                <a:lnTo>
                  <a:pt x="2632" y="1673"/>
                </a:lnTo>
                <a:lnTo>
                  <a:pt x="2677" y="1665"/>
                </a:lnTo>
                <a:lnTo>
                  <a:pt x="2716" y="1659"/>
                </a:lnTo>
                <a:lnTo>
                  <a:pt x="2755" y="1653"/>
                </a:lnTo>
                <a:lnTo>
                  <a:pt x="2757" y="1653"/>
                </a:lnTo>
                <a:lnTo>
                  <a:pt x="2760" y="1652"/>
                </a:lnTo>
                <a:lnTo>
                  <a:pt x="2760" y="1370"/>
                </a:lnTo>
                <a:close/>
                <a:moveTo>
                  <a:pt x="1035" y="1370"/>
                </a:moveTo>
                <a:lnTo>
                  <a:pt x="1035" y="1652"/>
                </a:lnTo>
                <a:lnTo>
                  <a:pt x="1067" y="1657"/>
                </a:lnTo>
                <a:lnTo>
                  <a:pt x="1101" y="1663"/>
                </a:lnTo>
                <a:lnTo>
                  <a:pt x="1103" y="1663"/>
                </a:lnTo>
                <a:lnTo>
                  <a:pt x="1105" y="1663"/>
                </a:lnTo>
                <a:lnTo>
                  <a:pt x="1155" y="1672"/>
                </a:lnTo>
                <a:lnTo>
                  <a:pt x="1208" y="1678"/>
                </a:lnTo>
                <a:lnTo>
                  <a:pt x="1208" y="1394"/>
                </a:lnTo>
                <a:lnTo>
                  <a:pt x="1120" y="1383"/>
                </a:lnTo>
                <a:lnTo>
                  <a:pt x="1035" y="1370"/>
                </a:lnTo>
                <a:close/>
                <a:moveTo>
                  <a:pt x="3048" y="1310"/>
                </a:moveTo>
                <a:lnTo>
                  <a:pt x="2964" y="1331"/>
                </a:lnTo>
                <a:lnTo>
                  <a:pt x="2875" y="1351"/>
                </a:lnTo>
                <a:lnTo>
                  <a:pt x="2875" y="1630"/>
                </a:lnTo>
                <a:lnTo>
                  <a:pt x="2882" y="1628"/>
                </a:lnTo>
                <a:lnTo>
                  <a:pt x="2889" y="1627"/>
                </a:lnTo>
                <a:lnTo>
                  <a:pt x="2933" y="1617"/>
                </a:lnTo>
                <a:lnTo>
                  <a:pt x="2979" y="1606"/>
                </a:lnTo>
                <a:lnTo>
                  <a:pt x="3022" y="1595"/>
                </a:lnTo>
                <a:lnTo>
                  <a:pt x="3048" y="1587"/>
                </a:lnTo>
                <a:lnTo>
                  <a:pt x="3048" y="1310"/>
                </a:lnTo>
                <a:close/>
                <a:moveTo>
                  <a:pt x="748" y="1310"/>
                </a:moveTo>
                <a:lnTo>
                  <a:pt x="748" y="1586"/>
                </a:lnTo>
                <a:lnTo>
                  <a:pt x="801" y="1601"/>
                </a:lnTo>
                <a:lnTo>
                  <a:pt x="858" y="1615"/>
                </a:lnTo>
                <a:lnTo>
                  <a:pt x="920" y="1630"/>
                </a:lnTo>
                <a:lnTo>
                  <a:pt x="920" y="1351"/>
                </a:lnTo>
                <a:lnTo>
                  <a:pt x="831" y="1331"/>
                </a:lnTo>
                <a:lnTo>
                  <a:pt x="748" y="1310"/>
                </a:lnTo>
                <a:close/>
                <a:moveTo>
                  <a:pt x="3335" y="1196"/>
                </a:moveTo>
                <a:lnTo>
                  <a:pt x="3298" y="1217"/>
                </a:lnTo>
                <a:lnTo>
                  <a:pt x="3258" y="1238"/>
                </a:lnTo>
                <a:lnTo>
                  <a:pt x="3212" y="1257"/>
                </a:lnTo>
                <a:lnTo>
                  <a:pt x="3163" y="1275"/>
                </a:lnTo>
                <a:lnTo>
                  <a:pt x="3163" y="1550"/>
                </a:lnTo>
                <a:lnTo>
                  <a:pt x="3202" y="1534"/>
                </a:lnTo>
                <a:lnTo>
                  <a:pt x="3237" y="1518"/>
                </a:lnTo>
                <a:lnTo>
                  <a:pt x="3266" y="1503"/>
                </a:lnTo>
                <a:lnTo>
                  <a:pt x="3291" y="1488"/>
                </a:lnTo>
                <a:lnTo>
                  <a:pt x="3310" y="1474"/>
                </a:lnTo>
                <a:lnTo>
                  <a:pt x="3324" y="1460"/>
                </a:lnTo>
                <a:lnTo>
                  <a:pt x="3332" y="1446"/>
                </a:lnTo>
                <a:lnTo>
                  <a:pt x="3335" y="1434"/>
                </a:lnTo>
                <a:lnTo>
                  <a:pt x="3335" y="1196"/>
                </a:lnTo>
                <a:close/>
                <a:moveTo>
                  <a:pt x="460" y="1196"/>
                </a:moveTo>
                <a:lnTo>
                  <a:pt x="460" y="1434"/>
                </a:lnTo>
                <a:lnTo>
                  <a:pt x="460" y="1437"/>
                </a:lnTo>
                <a:lnTo>
                  <a:pt x="461" y="1439"/>
                </a:lnTo>
                <a:lnTo>
                  <a:pt x="465" y="1445"/>
                </a:lnTo>
                <a:lnTo>
                  <a:pt x="478" y="1462"/>
                </a:lnTo>
                <a:lnTo>
                  <a:pt x="497" y="1479"/>
                </a:lnTo>
                <a:lnTo>
                  <a:pt x="522" y="1496"/>
                </a:lnTo>
                <a:lnTo>
                  <a:pt x="553" y="1513"/>
                </a:lnTo>
                <a:lnTo>
                  <a:pt x="590" y="1530"/>
                </a:lnTo>
                <a:lnTo>
                  <a:pt x="633" y="1548"/>
                </a:lnTo>
                <a:lnTo>
                  <a:pt x="633" y="1275"/>
                </a:lnTo>
                <a:lnTo>
                  <a:pt x="583" y="1257"/>
                </a:lnTo>
                <a:lnTo>
                  <a:pt x="537" y="1238"/>
                </a:lnTo>
                <a:lnTo>
                  <a:pt x="497" y="1217"/>
                </a:lnTo>
                <a:lnTo>
                  <a:pt x="460" y="1196"/>
                </a:lnTo>
                <a:close/>
                <a:moveTo>
                  <a:pt x="3003" y="896"/>
                </a:moveTo>
                <a:lnTo>
                  <a:pt x="2997" y="899"/>
                </a:lnTo>
                <a:lnTo>
                  <a:pt x="2991" y="903"/>
                </a:lnTo>
                <a:lnTo>
                  <a:pt x="2971" y="915"/>
                </a:lnTo>
                <a:lnTo>
                  <a:pt x="2953" y="925"/>
                </a:lnTo>
                <a:lnTo>
                  <a:pt x="2930" y="937"/>
                </a:lnTo>
                <a:lnTo>
                  <a:pt x="2907" y="947"/>
                </a:lnTo>
                <a:lnTo>
                  <a:pt x="2901" y="950"/>
                </a:lnTo>
                <a:lnTo>
                  <a:pt x="2895" y="953"/>
                </a:lnTo>
                <a:lnTo>
                  <a:pt x="2848" y="972"/>
                </a:lnTo>
                <a:lnTo>
                  <a:pt x="2837" y="975"/>
                </a:lnTo>
                <a:lnTo>
                  <a:pt x="2778" y="996"/>
                </a:lnTo>
                <a:lnTo>
                  <a:pt x="2756" y="1003"/>
                </a:lnTo>
                <a:lnTo>
                  <a:pt x="2719" y="1014"/>
                </a:lnTo>
                <a:lnTo>
                  <a:pt x="2643" y="1034"/>
                </a:lnTo>
                <a:lnTo>
                  <a:pt x="2561" y="1052"/>
                </a:lnTo>
                <a:lnTo>
                  <a:pt x="2475" y="1070"/>
                </a:lnTo>
                <a:lnTo>
                  <a:pt x="2383" y="1086"/>
                </a:lnTo>
                <a:lnTo>
                  <a:pt x="2287" y="1100"/>
                </a:lnTo>
                <a:lnTo>
                  <a:pt x="2187" y="1113"/>
                </a:lnTo>
                <a:lnTo>
                  <a:pt x="2085" y="1123"/>
                </a:lnTo>
                <a:lnTo>
                  <a:pt x="1978" y="1132"/>
                </a:lnTo>
                <a:lnTo>
                  <a:pt x="1869" y="1139"/>
                </a:lnTo>
                <a:lnTo>
                  <a:pt x="1758" y="1144"/>
                </a:lnTo>
                <a:lnTo>
                  <a:pt x="1645" y="1146"/>
                </a:lnTo>
                <a:lnTo>
                  <a:pt x="1553" y="1147"/>
                </a:lnTo>
                <a:lnTo>
                  <a:pt x="1489" y="1147"/>
                </a:lnTo>
                <a:lnTo>
                  <a:pt x="1423" y="1146"/>
                </a:lnTo>
                <a:lnTo>
                  <a:pt x="1315" y="1142"/>
                </a:lnTo>
                <a:lnTo>
                  <a:pt x="1209" y="1137"/>
                </a:lnTo>
                <a:lnTo>
                  <a:pt x="1209" y="1137"/>
                </a:lnTo>
                <a:lnTo>
                  <a:pt x="1208" y="1137"/>
                </a:lnTo>
                <a:lnTo>
                  <a:pt x="1206" y="1137"/>
                </a:lnTo>
                <a:lnTo>
                  <a:pt x="1205" y="1137"/>
                </a:lnTo>
                <a:lnTo>
                  <a:pt x="1108" y="1131"/>
                </a:lnTo>
                <a:lnTo>
                  <a:pt x="1013" y="1122"/>
                </a:lnTo>
                <a:lnTo>
                  <a:pt x="920" y="1113"/>
                </a:lnTo>
                <a:lnTo>
                  <a:pt x="920" y="1113"/>
                </a:lnTo>
                <a:lnTo>
                  <a:pt x="919" y="1112"/>
                </a:lnTo>
                <a:lnTo>
                  <a:pt x="919" y="1112"/>
                </a:lnTo>
                <a:lnTo>
                  <a:pt x="820" y="1099"/>
                </a:lnTo>
                <a:lnTo>
                  <a:pt x="723" y="1086"/>
                </a:lnTo>
                <a:lnTo>
                  <a:pt x="631" y="1070"/>
                </a:lnTo>
                <a:lnTo>
                  <a:pt x="543" y="1052"/>
                </a:lnTo>
                <a:lnTo>
                  <a:pt x="474" y="1037"/>
                </a:lnTo>
                <a:lnTo>
                  <a:pt x="468" y="1036"/>
                </a:lnTo>
                <a:lnTo>
                  <a:pt x="462" y="1034"/>
                </a:lnTo>
                <a:lnTo>
                  <a:pt x="461" y="1036"/>
                </a:lnTo>
                <a:lnTo>
                  <a:pt x="461" y="1038"/>
                </a:lnTo>
                <a:lnTo>
                  <a:pt x="466" y="1050"/>
                </a:lnTo>
                <a:lnTo>
                  <a:pt x="477" y="1065"/>
                </a:lnTo>
                <a:lnTo>
                  <a:pt x="495" y="1079"/>
                </a:lnTo>
                <a:lnTo>
                  <a:pt x="516" y="1095"/>
                </a:lnTo>
                <a:lnTo>
                  <a:pt x="545" y="1111"/>
                </a:lnTo>
                <a:lnTo>
                  <a:pt x="579" y="1127"/>
                </a:lnTo>
                <a:lnTo>
                  <a:pt x="618" y="1143"/>
                </a:lnTo>
                <a:lnTo>
                  <a:pt x="663" y="1160"/>
                </a:lnTo>
                <a:lnTo>
                  <a:pt x="712" y="1175"/>
                </a:lnTo>
                <a:lnTo>
                  <a:pt x="777" y="1194"/>
                </a:lnTo>
                <a:lnTo>
                  <a:pt x="848" y="1212"/>
                </a:lnTo>
                <a:lnTo>
                  <a:pt x="925" y="1230"/>
                </a:lnTo>
                <a:lnTo>
                  <a:pt x="1010" y="1246"/>
                </a:lnTo>
                <a:lnTo>
                  <a:pt x="1100" y="1262"/>
                </a:lnTo>
                <a:lnTo>
                  <a:pt x="1196" y="1275"/>
                </a:lnTo>
                <a:lnTo>
                  <a:pt x="1298" y="1288"/>
                </a:lnTo>
                <a:lnTo>
                  <a:pt x="1406" y="1298"/>
                </a:lnTo>
                <a:lnTo>
                  <a:pt x="1519" y="1307"/>
                </a:lnTo>
                <a:lnTo>
                  <a:pt x="1637" y="1314"/>
                </a:lnTo>
                <a:lnTo>
                  <a:pt x="1700" y="1316"/>
                </a:lnTo>
                <a:lnTo>
                  <a:pt x="1752" y="1317"/>
                </a:lnTo>
                <a:lnTo>
                  <a:pt x="1823" y="1319"/>
                </a:lnTo>
                <a:lnTo>
                  <a:pt x="1898" y="1319"/>
                </a:lnTo>
                <a:lnTo>
                  <a:pt x="1972" y="1319"/>
                </a:lnTo>
                <a:lnTo>
                  <a:pt x="2043" y="1317"/>
                </a:lnTo>
                <a:lnTo>
                  <a:pt x="2095" y="1316"/>
                </a:lnTo>
                <a:lnTo>
                  <a:pt x="2158" y="1314"/>
                </a:lnTo>
                <a:lnTo>
                  <a:pt x="2276" y="1307"/>
                </a:lnTo>
                <a:lnTo>
                  <a:pt x="2389" y="1298"/>
                </a:lnTo>
                <a:lnTo>
                  <a:pt x="2497" y="1288"/>
                </a:lnTo>
                <a:lnTo>
                  <a:pt x="2599" y="1275"/>
                </a:lnTo>
                <a:lnTo>
                  <a:pt x="2695" y="1262"/>
                </a:lnTo>
                <a:lnTo>
                  <a:pt x="2785" y="1246"/>
                </a:lnTo>
                <a:lnTo>
                  <a:pt x="2870" y="1230"/>
                </a:lnTo>
                <a:lnTo>
                  <a:pt x="2947" y="1213"/>
                </a:lnTo>
                <a:lnTo>
                  <a:pt x="3018" y="1194"/>
                </a:lnTo>
                <a:lnTo>
                  <a:pt x="3083" y="1175"/>
                </a:lnTo>
                <a:lnTo>
                  <a:pt x="3133" y="1160"/>
                </a:lnTo>
                <a:lnTo>
                  <a:pt x="3177" y="1143"/>
                </a:lnTo>
                <a:lnTo>
                  <a:pt x="3217" y="1126"/>
                </a:lnTo>
                <a:lnTo>
                  <a:pt x="3251" y="1111"/>
                </a:lnTo>
                <a:lnTo>
                  <a:pt x="3280" y="1095"/>
                </a:lnTo>
                <a:lnTo>
                  <a:pt x="3302" y="1079"/>
                </a:lnTo>
                <a:lnTo>
                  <a:pt x="3318" y="1064"/>
                </a:lnTo>
                <a:lnTo>
                  <a:pt x="3330" y="1050"/>
                </a:lnTo>
                <a:lnTo>
                  <a:pt x="3334" y="1037"/>
                </a:lnTo>
                <a:lnTo>
                  <a:pt x="3332" y="1029"/>
                </a:lnTo>
                <a:lnTo>
                  <a:pt x="3326" y="1022"/>
                </a:lnTo>
                <a:lnTo>
                  <a:pt x="3316" y="1013"/>
                </a:lnTo>
                <a:lnTo>
                  <a:pt x="3303" y="1002"/>
                </a:lnTo>
                <a:lnTo>
                  <a:pt x="3285" y="991"/>
                </a:lnTo>
                <a:lnTo>
                  <a:pt x="3263" y="978"/>
                </a:lnTo>
                <a:lnTo>
                  <a:pt x="3235" y="966"/>
                </a:lnTo>
                <a:lnTo>
                  <a:pt x="3201" y="952"/>
                </a:lnTo>
                <a:lnTo>
                  <a:pt x="3163" y="938"/>
                </a:lnTo>
                <a:lnTo>
                  <a:pt x="3115" y="924"/>
                </a:lnTo>
                <a:lnTo>
                  <a:pt x="3063" y="911"/>
                </a:lnTo>
                <a:lnTo>
                  <a:pt x="3003" y="896"/>
                </a:lnTo>
                <a:close/>
                <a:moveTo>
                  <a:pt x="1840" y="740"/>
                </a:moveTo>
                <a:lnTo>
                  <a:pt x="1666" y="745"/>
                </a:lnTo>
                <a:lnTo>
                  <a:pt x="1657" y="745"/>
                </a:lnTo>
                <a:lnTo>
                  <a:pt x="1610" y="746"/>
                </a:lnTo>
                <a:lnTo>
                  <a:pt x="1610" y="1033"/>
                </a:lnTo>
                <a:lnTo>
                  <a:pt x="1673" y="1032"/>
                </a:lnTo>
                <a:lnTo>
                  <a:pt x="1691" y="1030"/>
                </a:lnTo>
                <a:lnTo>
                  <a:pt x="1809" y="1027"/>
                </a:lnTo>
                <a:lnTo>
                  <a:pt x="1810" y="1027"/>
                </a:lnTo>
                <a:lnTo>
                  <a:pt x="1811" y="1027"/>
                </a:lnTo>
                <a:lnTo>
                  <a:pt x="1840" y="1025"/>
                </a:lnTo>
                <a:lnTo>
                  <a:pt x="1840" y="740"/>
                </a:lnTo>
                <a:close/>
                <a:moveTo>
                  <a:pt x="1265" y="740"/>
                </a:moveTo>
                <a:lnTo>
                  <a:pt x="1265" y="1025"/>
                </a:lnTo>
                <a:lnTo>
                  <a:pt x="1379" y="1029"/>
                </a:lnTo>
                <a:lnTo>
                  <a:pt x="1495" y="1033"/>
                </a:lnTo>
                <a:lnTo>
                  <a:pt x="1495" y="746"/>
                </a:lnTo>
                <a:lnTo>
                  <a:pt x="1448" y="745"/>
                </a:lnTo>
                <a:lnTo>
                  <a:pt x="1439" y="745"/>
                </a:lnTo>
                <a:lnTo>
                  <a:pt x="1265" y="740"/>
                </a:lnTo>
                <a:close/>
                <a:moveTo>
                  <a:pt x="2128" y="719"/>
                </a:moveTo>
                <a:lnTo>
                  <a:pt x="2042" y="726"/>
                </a:lnTo>
                <a:lnTo>
                  <a:pt x="1955" y="733"/>
                </a:lnTo>
                <a:lnTo>
                  <a:pt x="1955" y="1019"/>
                </a:lnTo>
                <a:lnTo>
                  <a:pt x="2043" y="1012"/>
                </a:lnTo>
                <a:lnTo>
                  <a:pt x="2128" y="1003"/>
                </a:lnTo>
                <a:lnTo>
                  <a:pt x="2128" y="719"/>
                </a:lnTo>
                <a:close/>
                <a:moveTo>
                  <a:pt x="978" y="719"/>
                </a:moveTo>
                <a:lnTo>
                  <a:pt x="978" y="1003"/>
                </a:lnTo>
                <a:lnTo>
                  <a:pt x="1063" y="1012"/>
                </a:lnTo>
                <a:lnTo>
                  <a:pt x="1150" y="1018"/>
                </a:lnTo>
                <a:lnTo>
                  <a:pt x="1150" y="733"/>
                </a:lnTo>
                <a:lnTo>
                  <a:pt x="1063" y="726"/>
                </a:lnTo>
                <a:lnTo>
                  <a:pt x="978" y="719"/>
                </a:lnTo>
                <a:close/>
                <a:moveTo>
                  <a:pt x="2415" y="682"/>
                </a:moveTo>
                <a:lnTo>
                  <a:pt x="2330" y="695"/>
                </a:lnTo>
                <a:lnTo>
                  <a:pt x="2243" y="706"/>
                </a:lnTo>
                <a:lnTo>
                  <a:pt x="2243" y="990"/>
                </a:lnTo>
                <a:lnTo>
                  <a:pt x="2331" y="977"/>
                </a:lnTo>
                <a:lnTo>
                  <a:pt x="2415" y="964"/>
                </a:lnTo>
                <a:lnTo>
                  <a:pt x="2415" y="682"/>
                </a:lnTo>
                <a:close/>
                <a:moveTo>
                  <a:pt x="690" y="682"/>
                </a:moveTo>
                <a:lnTo>
                  <a:pt x="690" y="964"/>
                </a:lnTo>
                <a:lnTo>
                  <a:pt x="709" y="967"/>
                </a:lnTo>
                <a:lnTo>
                  <a:pt x="806" y="983"/>
                </a:lnTo>
                <a:lnTo>
                  <a:pt x="828" y="986"/>
                </a:lnTo>
                <a:lnTo>
                  <a:pt x="863" y="990"/>
                </a:lnTo>
                <a:lnTo>
                  <a:pt x="863" y="706"/>
                </a:lnTo>
                <a:lnTo>
                  <a:pt x="775" y="695"/>
                </a:lnTo>
                <a:lnTo>
                  <a:pt x="690" y="682"/>
                </a:lnTo>
                <a:close/>
                <a:moveTo>
                  <a:pt x="2703" y="623"/>
                </a:moveTo>
                <a:lnTo>
                  <a:pt x="2619" y="643"/>
                </a:lnTo>
                <a:lnTo>
                  <a:pt x="2530" y="661"/>
                </a:lnTo>
                <a:lnTo>
                  <a:pt x="2530" y="941"/>
                </a:lnTo>
                <a:lnTo>
                  <a:pt x="2592" y="927"/>
                </a:lnTo>
                <a:lnTo>
                  <a:pt x="2649" y="914"/>
                </a:lnTo>
                <a:lnTo>
                  <a:pt x="2703" y="899"/>
                </a:lnTo>
                <a:lnTo>
                  <a:pt x="2703" y="623"/>
                </a:lnTo>
                <a:close/>
                <a:moveTo>
                  <a:pt x="403" y="623"/>
                </a:moveTo>
                <a:lnTo>
                  <a:pt x="403" y="899"/>
                </a:lnTo>
                <a:lnTo>
                  <a:pt x="433" y="907"/>
                </a:lnTo>
                <a:lnTo>
                  <a:pt x="464" y="916"/>
                </a:lnTo>
                <a:lnTo>
                  <a:pt x="508" y="927"/>
                </a:lnTo>
                <a:lnTo>
                  <a:pt x="554" y="938"/>
                </a:lnTo>
                <a:lnTo>
                  <a:pt x="575" y="942"/>
                </a:lnTo>
                <a:lnTo>
                  <a:pt x="575" y="661"/>
                </a:lnTo>
                <a:lnTo>
                  <a:pt x="486" y="643"/>
                </a:lnTo>
                <a:lnTo>
                  <a:pt x="403" y="623"/>
                </a:lnTo>
                <a:close/>
                <a:moveTo>
                  <a:pt x="2990" y="508"/>
                </a:moveTo>
                <a:lnTo>
                  <a:pt x="2953" y="530"/>
                </a:lnTo>
                <a:lnTo>
                  <a:pt x="2913" y="550"/>
                </a:lnTo>
                <a:lnTo>
                  <a:pt x="2867" y="569"/>
                </a:lnTo>
                <a:lnTo>
                  <a:pt x="2818" y="587"/>
                </a:lnTo>
                <a:lnTo>
                  <a:pt x="2818" y="861"/>
                </a:lnTo>
                <a:lnTo>
                  <a:pt x="2859" y="843"/>
                </a:lnTo>
                <a:lnTo>
                  <a:pt x="2897" y="825"/>
                </a:lnTo>
                <a:lnTo>
                  <a:pt x="2928" y="807"/>
                </a:lnTo>
                <a:lnTo>
                  <a:pt x="2954" y="790"/>
                </a:lnTo>
                <a:lnTo>
                  <a:pt x="2975" y="773"/>
                </a:lnTo>
                <a:lnTo>
                  <a:pt x="2976" y="774"/>
                </a:lnTo>
                <a:lnTo>
                  <a:pt x="2984" y="764"/>
                </a:lnTo>
                <a:lnTo>
                  <a:pt x="2989" y="754"/>
                </a:lnTo>
                <a:lnTo>
                  <a:pt x="2990" y="746"/>
                </a:lnTo>
                <a:lnTo>
                  <a:pt x="2990" y="508"/>
                </a:lnTo>
                <a:close/>
                <a:moveTo>
                  <a:pt x="115" y="508"/>
                </a:moveTo>
                <a:lnTo>
                  <a:pt x="115" y="746"/>
                </a:lnTo>
                <a:lnTo>
                  <a:pt x="118" y="758"/>
                </a:lnTo>
                <a:lnTo>
                  <a:pt x="127" y="772"/>
                </a:lnTo>
                <a:lnTo>
                  <a:pt x="140" y="785"/>
                </a:lnTo>
                <a:lnTo>
                  <a:pt x="159" y="800"/>
                </a:lnTo>
                <a:lnTo>
                  <a:pt x="184" y="816"/>
                </a:lnTo>
                <a:lnTo>
                  <a:pt x="213" y="830"/>
                </a:lnTo>
                <a:lnTo>
                  <a:pt x="248" y="846"/>
                </a:lnTo>
                <a:lnTo>
                  <a:pt x="288" y="862"/>
                </a:lnTo>
                <a:lnTo>
                  <a:pt x="288" y="587"/>
                </a:lnTo>
                <a:lnTo>
                  <a:pt x="238" y="569"/>
                </a:lnTo>
                <a:lnTo>
                  <a:pt x="192" y="550"/>
                </a:lnTo>
                <a:lnTo>
                  <a:pt x="152" y="530"/>
                </a:lnTo>
                <a:lnTo>
                  <a:pt x="115" y="508"/>
                </a:lnTo>
                <a:close/>
                <a:moveTo>
                  <a:pt x="1553" y="115"/>
                </a:moveTo>
                <a:lnTo>
                  <a:pt x="1426" y="116"/>
                </a:lnTo>
                <a:lnTo>
                  <a:pt x="1306" y="119"/>
                </a:lnTo>
                <a:lnTo>
                  <a:pt x="1191" y="123"/>
                </a:lnTo>
                <a:lnTo>
                  <a:pt x="1082" y="129"/>
                </a:lnTo>
                <a:lnTo>
                  <a:pt x="979" y="136"/>
                </a:lnTo>
                <a:lnTo>
                  <a:pt x="881" y="144"/>
                </a:lnTo>
                <a:lnTo>
                  <a:pt x="790" y="154"/>
                </a:lnTo>
                <a:lnTo>
                  <a:pt x="705" y="164"/>
                </a:lnTo>
                <a:lnTo>
                  <a:pt x="624" y="175"/>
                </a:lnTo>
                <a:lnTo>
                  <a:pt x="550" y="188"/>
                </a:lnTo>
                <a:lnTo>
                  <a:pt x="482" y="200"/>
                </a:lnTo>
                <a:lnTo>
                  <a:pt x="419" y="214"/>
                </a:lnTo>
                <a:lnTo>
                  <a:pt x="363" y="228"/>
                </a:lnTo>
                <a:lnTo>
                  <a:pt x="313" y="241"/>
                </a:lnTo>
                <a:lnTo>
                  <a:pt x="268" y="256"/>
                </a:lnTo>
                <a:lnTo>
                  <a:pt x="228" y="269"/>
                </a:lnTo>
                <a:lnTo>
                  <a:pt x="194" y="284"/>
                </a:lnTo>
                <a:lnTo>
                  <a:pt x="167" y="297"/>
                </a:lnTo>
                <a:lnTo>
                  <a:pt x="146" y="311"/>
                </a:lnTo>
                <a:lnTo>
                  <a:pt x="130" y="325"/>
                </a:lnTo>
                <a:lnTo>
                  <a:pt x="120" y="337"/>
                </a:lnTo>
                <a:lnTo>
                  <a:pt x="116" y="350"/>
                </a:lnTo>
                <a:lnTo>
                  <a:pt x="121" y="363"/>
                </a:lnTo>
                <a:lnTo>
                  <a:pt x="133" y="377"/>
                </a:lnTo>
                <a:lnTo>
                  <a:pt x="150" y="391"/>
                </a:lnTo>
                <a:lnTo>
                  <a:pt x="173" y="407"/>
                </a:lnTo>
                <a:lnTo>
                  <a:pt x="201" y="423"/>
                </a:lnTo>
                <a:lnTo>
                  <a:pt x="234" y="439"/>
                </a:lnTo>
                <a:lnTo>
                  <a:pt x="273" y="455"/>
                </a:lnTo>
                <a:lnTo>
                  <a:pt x="318" y="472"/>
                </a:lnTo>
                <a:lnTo>
                  <a:pt x="367" y="487"/>
                </a:lnTo>
                <a:lnTo>
                  <a:pt x="432" y="506"/>
                </a:lnTo>
                <a:lnTo>
                  <a:pt x="503" y="525"/>
                </a:lnTo>
                <a:lnTo>
                  <a:pt x="580" y="541"/>
                </a:lnTo>
                <a:lnTo>
                  <a:pt x="665" y="558"/>
                </a:lnTo>
                <a:lnTo>
                  <a:pt x="755" y="574"/>
                </a:lnTo>
                <a:lnTo>
                  <a:pt x="851" y="587"/>
                </a:lnTo>
                <a:lnTo>
                  <a:pt x="953" y="600"/>
                </a:lnTo>
                <a:lnTo>
                  <a:pt x="1061" y="610"/>
                </a:lnTo>
                <a:lnTo>
                  <a:pt x="1174" y="619"/>
                </a:lnTo>
                <a:lnTo>
                  <a:pt x="1292" y="626"/>
                </a:lnTo>
                <a:lnTo>
                  <a:pt x="1355" y="628"/>
                </a:lnTo>
                <a:lnTo>
                  <a:pt x="1407" y="629"/>
                </a:lnTo>
                <a:lnTo>
                  <a:pt x="1478" y="631"/>
                </a:lnTo>
                <a:lnTo>
                  <a:pt x="1553" y="631"/>
                </a:lnTo>
                <a:lnTo>
                  <a:pt x="1627" y="631"/>
                </a:lnTo>
                <a:lnTo>
                  <a:pt x="1698" y="629"/>
                </a:lnTo>
                <a:lnTo>
                  <a:pt x="1750" y="628"/>
                </a:lnTo>
                <a:lnTo>
                  <a:pt x="1813" y="626"/>
                </a:lnTo>
                <a:lnTo>
                  <a:pt x="1931" y="619"/>
                </a:lnTo>
                <a:lnTo>
                  <a:pt x="2044" y="610"/>
                </a:lnTo>
                <a:lnTo>
                  <a:pt x="2152" y="600"/>
                </a:lnTo>
                <a:lnTo>
                  <a:pt x="2254" y="587"/>
                </a:lnTo>
                <a:lnTo>
                  <a:pt x="2350" y="574"/>
                </a:lnTo>
                <a:lnTo>
                  <a:pt x="2440" y="558"/>
                </a:lnTo>
                <a:lnTo>
                  <a:pt x="2525" y="541"/>
                </a:lnTo>
                <a:lnTo>
                  <a:pt x="2602" y="525"/>
                </a:lnTo>
                <a:lnTo>
                  <a:pt x="2673" y="506"/>
                </a:lnTo>
                <a:lnTo>
                  <a:pt x="2738" y="487"/>
                </a:lnTo>
                <a:lnTo>
                  <a:pt x="2787" y="472"/>
                </a:lnTo>
                <a:lnTo>
                  <a:pt x="2831" y="455"/>
                </a:lnTo>
                <a:lnTo>
                  <a:pt x="2871" y="439"/>
                </a:lnTo>
                <a:lnTo>
                  <a:pt x="2904" y="423"/>
                </a:lnTo>
                <a:lnTo>
                  <a:pt x="2933" y="407"/>
                </a:lnTo>
                <a:lnTo>
                  <a:pt x="2956" y="391"/>
                </a:lnTo>
                <a:lnTo>
                  <a:pt x="2972" y="377"/>
                </a:lnTo>
                <a:lnTo>
                  <a:pt x="2984" y="363"/>
                </a:lnTo>
                <a:lnTo>
                  <a:pt x="2989" y="350"/>
                </a:lnTo>
                <a:lnTo>
                  <a:pt x="2985" y="337"/>
                </a:lnTo>
                <a:lnTo>
                  <a:pt x="2975" y="325"/>
                </a:lnTo>
                <a:lnTo>
                  <a:pt x="2960" y="311"/>
                </a:lnTo>
                <a:lnTo>
                  <a:pt x="2938" y="297"/>
                </a:lnTo>
                <a:lnTo>
                  <a:pt x="2911" y="284"/>
                </a:lnTo>
                <a:lnTo>
                  <a:pt x="2877" y="269"/>
                </a:lnTo>
                <a:lnTo>
                  <a:pt x="2837" y="256"/>
                </a:lnTo>
                <a:lnTo>
                  <a:pt x="2792" y="241"/>
                </a:lnTo>
                <a:lnTo>
                  <a:pt x="2742" y="228"/>
                </a:lnTo>
                <a:lnTo>
                  <a:pt x="2686" y="214"/>
                </a:lnTo>
                <a:lnTo>
                  <a:pt x="2623" y="200"/>
                </a:lnTo>
                <a:lnTo>
                  <a:pt x="2555" y="188"/>
                </a:lnTo>
                <a:lnTo>
                  <a:pt x="2481" y="175"/>
                </a:lnTo>
                <a:lnTo>
                  <a:pt x="2401" y="164"/>
                </a:lnTo>
                <a:lnTo>
                  <a:pt x="2316" y="154"/>
                </a:lnTo>
                <a:lnTo>
                  <a:pt x="2224" y="144"/>
                </a:lnTo>
                <a:lnTo>
                  <a:pt x="2126" y="136"/>
                </a:lnTo>
                <a:lnTo>
                  <a:pt x="2023" y="129"/>
                </a:lnTo>
                <a:lnTo>
                  <a:pt x="1914" y="123"/>
                </a:lnTo>
                <a:lnTo>
                  <a:pt x="1799" y="119"/>
                </a:lnTo>
                <a:lnTo>
                  <a:pt x="1679" y="116"/>
                </a:lnTo>
                <a:lnTo>
                  <a:pt x="1553" y="115"/>
                </a:lnTo>
                <a:close/>
                <a:moveTo>
                  <a:pt x="1553" y="0"/>
                </a:moveTo>
                <a:lnTo>
                  <a:pt x="1569" y="0"/>
                </a:lnTo>
                <a:lnTo>
                  <a:pt x="1591" y="0"/>
                </a:lnTo>
                <a:lnTo>
                  <a:pt x="1618" y="1"/>
                </a:lnTo>
                <a:lnTo>
                  <a:pt x="1651" y="1"/>
                </a:lnTo>
                <a:lnTo>
                  <a:pt x="1687" y="2"/>
                </a:lnTo>
                <a:lnTo>
                  <a:pt x="1728" y="2"/>
                </a:lnTo>
                <a:lnTo>
                  <a:pt x="1772" y="4"/>
                </a:lnTo>
                <a:lnTo>
                  <a:pt x="1820" y="6"/>
                </a:lnTo>
                <a:lnTo>
                  <a:pt x="1871" y="8"/>
                </a:lnTo>
                <a:lnTo>
                  <a:pt x="1926" y="10"/>
                </a:lnTo>
                <a:lnTo>
                  <a:pt x="1981" y="13"/>
                </a:lnTo>
                <a:lnTo>
                  <a:pt x="2040" y="17"/>
                </a:lnTo>
                <a:lnTo>
                  <a:pt x="2099" y="20"/>
                </a:lnTo>
                <a:lnTo>
                  <a:pt x="2161" y="25"/>
                </a:lnTo>
                <a:lnTo>
                  <a:pt x="2223" y="31"/>
                </a:lnTo>
                <a:lnTo>
                  <a:pt x="2285" y="37"/>
                </a:lnTo>
                <a:lnTo>
                  <a:pt x="2348" y="43"/>
                </a:lnTo>
                <a:lnTo>
                  <a:pt x="2411" y="51"/>
                </a:lnTo>
                <a:lnTo>
                  <a:pt x="2474" y="60"/>
                </a:lnTo>
                <a:lnTo>
                  <a:pt x="2534" y="69"/>
                </a:lnTo>
                <a:lnTo>
                  <a:pt x="2595" y="79"/>
                </a:lnTo>
                <a:lnTo>
                  <a:pt x="2652" y="90"/>
                </a:lnTo>
                <a:lnTo>
                  <a:pt x="2709" y="102"/>
                </a:lnTo>
                <a:lnTo>
                  <a:pt x="2763" y="116"/>
                </a:lnTo>
                <a:lnTo>
                  <a:pt x="2815" y="131"/>
                </a:lnTo>
                <a:lnTo>
                  <a:pt x="2864" y="145"/>
                </a:lnTo>
                <a:lnTo>
                  <a:pt x="2908" y="162"/>
                </a:lnTo>
                <a:lnTo>
                  <a:pt x="2950" y="181"/>
                </a:lnTo>
                <a:lnTo>
                  <a:pt x="2987" y="199"/>
                </a:lnTo>
                <a:lnTo>
                  <a:pt x="3020" y="220"/>
                </a:lnTo>
                <a:lnTo>
                  <a:pt x="3048" y="242"/>
                </a:lnTo>
                <a:lnTo>
                  <a:pt x="3071" y="265"/>
                </a:lnTo>
                <a:lnTo>
                  <a:pt x="3088" y="290"/>
                </a:lnTo>
                <a:lnTo>
                  <a:pt x="3099" y="316"/>
                </a:lnTo>
                <a:lnTo>
                  <a:pt x="3104" y="344"/>
                </a:lnTo>
                <a:lnTo>
                  <a:pt x="3105" y="344"/>
                </a:lnTo>
                <a:lnTo>
                  <a:pt x="3105" y="746"/>
                </a:lnTo>
                <a:lnTo>
                  <a:pt x="3102" y="773"/>
                </a:lnTo>
                <a:lnTo>
                  <a:pt x="3092" y="799"/>
                </a:lnTo>
                <a:lnTo>
                  <a:pt x="3159" y="818"/>
                </a:lnTo>
                <a:lnTo>
                  <a:pt x="3219" y="837"/>
                </a:lnTo>
                <a:lnTo>
                  <a:pt x="3272" y="857"/>
                </a:lnTo>
                <a:lnTo>
                  <a:pt x="3317" y="878"/>
                </a:lnTo>
                <a:lnTo>
                  <a:pt x="3357" y="901"/>
                </a:lnTo>
                <a:lnTo>
                  <a:pt x="3388" y="925"/>
                </a:lnTo>
                <a:lnTo>
                  <a:pt x="3414" y="950"/>
                </a:lnTo>
                <a:lnTo>
                  <a:pt x="3432" y="976"/>
                </a:lnTo>
                <a:lnTo>
                  <a:pt x="3445" y="1003"/>
                </a:lnTo>
                <a:lnTo>
                  <a:pt x="3449" y="1033"/>
                </a:lnTo>
                <a:lnTo>
                  <a:pt x="3450" y="1033"/>
                </a:lnTo>
                <a:lnTo>
                  <a:pt x="3450" y="1434"/>
                </a:lnTo>
                <a:lnTo>
                  <a:pt x="3447" y="1463"/>
                </a:lnTo>
                <a:lnTo>
                  <a:pt x="3436" y="1490"/>
                </a:lnTo>
                <a:lnTo>
                  <a:pt x="3421" y="1517"/>
                </a:lnTo>
                <a:lnTo>
                  <a:pt x="3399" y="1542"/>
                </a:lnTo>
                <a:lnTo>
                  <a:pt x="3371" y="1566"/>
                </a:lnTo>
                <a:lnTo>
                  <a:pt x="3338" y="1590"/>
                </a:lnTo>
                <a:lnTo>
                  <a:pt x="3299" y="1612"/>
                </a:lnTo>
                <a:lnTo>
                  <a:pt x="3258" y="1633"/>
                </a:lnTo>
                <a:lnTo>
                  <a:pt x="3211" y="1653"/>
                </a:lnTo>
                <a:lnTo>
                  <a:pt x="3159" y="1672"/>
                </a:lnTo>
                <a:lnTo>
                  <a:pt x="3105" y="1689"/>
                </a:lnTo>
                <a:lnTo>
                  <a:pt x="3105" y="2065"/>
                </a:lnTo>
                <a:lnTo>
                  <a:pt x="3102" y="2091"/>
                </a:lnTo>
                <a:lnTo>
                  <a:pt x="3094" y="2116"/>
                </a:lnTo>
                <a:lnTo>
                  <a:pt x="3135" y="2135"/>
                </a:lnTo>
                <a:lnTo>
                  <a:pt x="3172" y="2154"/>
                </a:lnTo>
                <a:lnTo>
                  <a:pt x="3202" y="2175"/>
                </a:lnTo>
                <a:lnTo>
                  <a:pt x="3228" y="2197"/>
                </a:lnTo>
                <a:lnTo>
                  <a:pt x="3248" y="2220"/>
                </a:lnTo>
                <a:lnTo>
                  <a:pt x="3263" y="2244"/>
                </a:lnTo>
                <a:lnTo>
                  <a:pt x="3272" y="2268"/>
                </a:lnTo>
                <a:lnTo>
                  <a:pt x="3276" y="2294"/>
                </a:lnTo>
                <a:lnTo>
                  <a:pt x="3278" y="2294"/>
                </a:lnTo>
                <a:lnTo>
                  <a:pt x="3278" y="2696"/>
                </a:lnTo>
                <a:lnTo>
                  <a:pt x="3274" y="2725"/>
                </a:lnTo>
                <a:lnTo>
                  <a:pt x="3264" y="2753"/>
                </a:lnTo>
                <a:lnTo>
                  <a:pt x="3247" y="2780"/>
                </a:lnTo>
                <a:lnTo>
                  <a:pt x="3224" y="2806"/>
                </a:lnTo>
                <a:lnTo>
                  <a:pt x="3195" y="2831"/>
                </a:lnTo>
                <a:lnTo>
                  <a:pt x="3160" y="2855"/>
                </a:lnTo>
                <a:lnTo>
                  <a:pt x="3121" y="2877"/>
                </a:lnTo>
                <a:lnTo>
                  <a:pt x="3077" y="2899"/>
                </a:lnTo>
                <a:lnTo>
                  <a:pt x="3028" y="2919"/>
                </a:lnTo>
                <a:lnTo>
                  <a:pt x="2975" y="2938"/>
                </a:lnTo>
                <a:lnTo>
                  <a:pt x="2918" y="2956"/>
                </a:lnTo>
                <a:lnTo>
                  <a:pt x="2858" y="2973"/>
                </a:lnTo>
                <a:lnTo>
                  <a:pt x="2795" y="2989"/>
                </a:lnTo>
                <a:lnTo>
                  <a:pt x="2729" y="3003"/>
                </a:lnTo>
                <a:lnTo>
                  <a:pt x="2661" y="3017"/>
                </a:lnTo>
                <a:lnTo>
                  <a:pt x="2590" y="3029"/>
                </a:lnTo>
                <a:lnTo>
                  <a:pt x="2517" y="3041"/>
                </a:lnTo>
                <a:lnTo>
                  <a:pt x="2443" y="3051"/>
                </a:lnTo>
                <a:lnTo>
                  <a:pt x="2368" y="3061"/>
                </a:lnTo>
                <a:lnTo>
                  <a:pt x="2365" y="3061"/>
                </a:lnTo>
                <a:lnTo>
                  <a:pt x="2361" y="3062"/>
                </a:lnTo>
                <a:lnTo>
                  <a:pt x="2358" y="3063"/>
                </a:lnTo>
                <a:lnTo>
                  <a:pt x="2356" y="3062"/>
                </a:lnTo>
                <a:lnTo>
                  <a:pt x="2354" y="3062"/>
                </a:lnTo>
                <a:lnTo>
                  <a:pt x="2215" y="3075"/>
                </a:lnTo>
                <a:lnTo>
                  <a:pt x="2075" y="3086"/>
                </a:lnTo>
                <a:lnTo>
                  <a:pt x="2073" y="3087"/>
                </a:lnTo>
                <a:lnTo>
                  <a:pt x="2070" y="3087"/>
                </a:lnTo>
                <a:lnTo>
                  <a:pt x="2069" y="3087"/>
                </a:lnTo>
                <a:lnTo>
                  <a:pt x="2067" y="3087"/>
                </a:lnTo>
                <a:lnTo>
                  <a:pt x="1950" y="3092"/>
                </a:lnTo>
                <a:lnTo>
                  <a:pt x="1836" y="3096"/>
                </a:lnTo>
                <a:lnTo>
                  <a:pt x="1725" y="3097"/>
                </a:lnTo>
                <a:lnTo>
                  <a:pt x="1614" y="3096"/>
                </a:lnTo>
                <a:lnTo>
                  <a:pt x="1500" y="3092"/>
                </a:lnTo>
                <a:lnTo>
                  <a:pt x="1383" y="3087"/>
                </a:lnTo>
                <a:lnTo>
                  <a:pt x="1381" y="3087"/>
                </a:lnTo>
                <a:lnTo>
                  <a:pt x="1380" y="3087"/>
                </a:lnTo>
                <a:lnTo>
                  <a:pt x="1377" y="3087"/>
                </a:lnTo>
                <a:lnTo>
                  <a:pt x="1375" y="3086"/>
                </a:lnTo>
                <a:lnTo>
                  <a:pt x="1235" y="3075"/>
                </a:lnTo>
                <a:lnTo>
                  <a:pt x="1096" y="3062"/>
                </a:lnTo>
                <a:lnTo>
                  <a:pt x="1094" y="3062"/>
                </a:lnTo>
                <a:lnTo>
                  <a:pt x="1093" y="3063"/>
                </a:lnTo>
                <a:lnTo>
                  <a:pt x="1089" y="3062"/>
                </a:lnTo>
                <a:lnTo>
                  <a:pt x="1085" y="3062"/>
                </a:lnTo>
                <a:lnTo>
                  <a:pt x="1082" y="3061"/>
                </a:lnTo>
                <a:lnTo>
                  <a:pt x="1007" y="3051"/>
                </a:lnTo>
                <a:lnTo>
                  <a:pt x="933" y="3041"/>
                </a:lnTo>
                <a:lnTo>
                  <a:pt x="860" y="3029"/>
                </a:lnTo>
                <a:lnTo>
                  <a:pt x="789" y="3017"/>
                </a:lnTo>
                <a:lnTo>
                  <a:pt x="721" y="3003"/>
                </a:lnTo>
                <a:lnTo>
                  <a:pt x="656" y="2989"/>
                </a:lnTo>
                <a:lnTo>
                  <a:pt x="592" y="2973"/>
                </a:lnTo>
                <a:lnTo>
                  <a:pt x="532" y="2956"/>
                </a:lnTo>
                <a:lnTo>
                  <a:pt x="475" y="2939"/>
                </a:lnTo>
                <a:lnTo>
                  <a:pt x="422" y="2919"/>
                </a:lnTo>
                <a:lnTo>
                  <a:pt x="373" y="2899"/>
                </a:lnTo>
                <a:lnTo>
                  <a:pt x="329" y="2878"/>
                </a:lnTo>
                <a:lnTo>
                  <a:pt x="290" y="2855"/>
                </a:lnTo>
                <a:lnTo>
                  <a:pt x="255" y="2831"/>
                </a:lnTo>
                <a:lnTo>
                  <a:pt x="226" y="2807"/>
                </a:lnTo>
                <a:lnTo>
                  <a:pt x="203" y="2781"/>
                </a:lnTo>
                <a:lnTo>
                  <a:pt x="186" y="2754"/>
                </a:lnTo>
                <a:lnTo>
                  <a:pt x="176" y="2726"/>
                </a:lnTo>
                <a:lnTo>
                  <a:pt x="173" y="2696"/>
                </a:lnTo>
                <a:lnTo>
                  <a:pt x="173" y="2294"/>
                </a:lnTo>
                <a:lnTo>
                  <a:pt x="174" y="2294"/>
                </a:lnTo>
                <a:lnTo>
                  <a:pt x="176" y="2276"/>
                </a:lnTo>
                <a:lnTo>
                  <a:pt x="181" y="2259"/>
                </a:lnTo>
                <a:lnTo>
                  <a:pt x="141" y="2238"/>
                </a:lnTo>
                <a:lnTo>
                  <a:pt x="106" y="2216"/>
                </a:lnTo>
                <a:lnTo>
                  <a:pt x="74" y="2194"/>
                </a:lnTo>
                <a:lnTo>
                  <a:pt x="48" y="2170"/>
                </a:lnTo>
                <a:lnTo>
                  <a:pt x="28" y="2145"/>
                </a:lnTo>
                <a:lnTo>
                  <a:pt x="13" y="2120"/>
                </a:lnTo>
                <a:lnTo>
                  <a:pt x="3" y="2093"/>
                </a:lnTo>
                <a:lnTo>
                  <a:pt x="0" y="2065"/>
                </a:lnTo>
                <a:lnTo>
                  <a:pt x="0" y="1663"/>
                </a:lnTo>
                <a:lnTo>
                  <a:pt x="1" y="1663"/>
                </a:lnTo>
                <a:lnTo>
                  <a:pt x="5" y="1635"/>
                </a:lnTo>
                <a:lnTo>
                  <a:pt x="17" y="1608"/>
                </a:lnTo>
                <a:lnTo>
                  <a:pt x="35" y="1582"/>
                </a:lnTo>
                <a:lnTo>
                  <a:pt x="60" y="1558"/>
                </a:lnTo>
                <a:lnTo>
                  <a:pt x="90" y="1534"/>
                </a:lnTo>
                <a:lnTo>
                  <a:pt x="128" y="1512"/>
                </a:lnTo>
                <a:lnTo>
                  <a:pt x="173" y="1490"/>
                </a:lnTo>
                <a:lnTo>
                  <a:pt x="223" y="1470"/>
                </a:lnTo>
                <a:lnTo>
                  <a:pt x="280" y="1452"/>
                </a:lnTo>
                <a:lnTo>
                  <a:pt x="345" y="1433"/>
                </a:lnTo>
                <a:lnTo>
                  <a:pt x="345" y="1033"/>
                </a:lnTo>
                <a:lnTo>
                  <a:pt x="346" y="1033"/>
                </a:lnTo>
                <a:lnTo>
                  <a:pt x="351" y="1003"/>
                </a:lnTo>
                <a:lnTo>
                  <a:pt x="296" y="986"/>
                </a:lnTo>
                <a:lnTo>
                  <a:pt x="244" y="967"/>
                </a:lnTo>
                <a:lnTo>
                  <a:pt x="197" y="947"/>
                </a:lnTo>
                <a:lnTo>
                  <a:pt x="153" y="925"/>
                </a:lnTo>
                <a:lnTo>
                  <a:pt x="114" y="903"/>
                </a:lnTo>
                <a:lnTo>
                  <a:pt x="81" y="880"/>
                </a:lnTo>
                <a:lnTo>
                  <a:pt x="52" y="855"/>
                </a:lnTo>
                <a:lnTo>
                  <a:pt x="30" y="829"/>
                </a:lnTo>
                <a:lnTo>
                  <a:pt x="14" y="803"/>
                </a:lnTo>
                <a:lnTo>
                  <a:pt x="3" y="775"/>
                </a:lnTo>
                <a:lnTo>
                  <a:pt x="0" y="746"/>
                </a:lnTo>
                <a:lnTo>
                  <a:pt x="0" y="344"/>
                </a:lnTo>
                <a:lnTo>
                  <a:pt x="1" y="344"/>
                </a:lnTo>
                <a:lnTo>
                  <a:pt x="6" y="316"/>
                </a:lnTo>
                <a:lnTo>
                  <a:pt x="17" y="290"/>
                </a:lnTo>
                <a:lnTo>
                  <a:pt x="35" y="265"/>
                </a:lnTo>
                <a:lnTo>
                  <a:pt x="58" y="242"/>
                </a:lnTo>
                <a:lnTo>
                  <a:pt x="85" y="220"/>
                </a:lnTo>
                <a:lnTo>
                  <a:pt x="118" y="199"/>
                </a:lnTo>
                <a:lnTo>
                  <a:pt x="155" y="181"/>
                </a:lnTo>
                <a:lnTo>
                  <a:pt x="197" y="162"/>
                </a:lnTo>
                <a:lnTo>
                  <a:pt x="242" y="145"/>
                </a:lnTo>
                <a:lnTo>
                  <a:pt x="290" y="131"/>
                </a:lnTo>
                <a:lnTo>
                  <a:pt x="342" y="116"/>
                </a:lnTo>
                <a:lnTo>
                  <a:pt x="395" y="102"/>
                </a:lnTo>
                <a:lnTo>
                  <a:pt x="453" y="90"/>
                </a:lnTo>
                <a:lnTo>
                  <a:pt x="510" y="79"/>
                </a:lnTo>
                <a:lnTo>
                  <a:pt x="571" y="69"/>
                </a:lnTo>
                <a:lnTo>
                  <a:pt x="631" y="60"/>
                </a:lnTo>
                <a:lnTo>
                  <a:pt x="694" y="51"/>
                </a:lnTo>
                <a:lnTo>
                  <a:pt x="757" y="43"/>
                </a:lnTo>
                <a:lnTo>
                  <a:pt x="820" y="37"/>
                </a:lnTo>
                <a:lnTo>
                  <a:pt x="882" y="31"/>
                </a:lnTo>
                <a:lnTo>
                  <a:pt x="944" y="25"/>
                </a:lnTo>
                <a:lnTo>
                  <a:pt x="1006" y="20"/>
                </a:lnTo>
                <a:lnTo>
                  <a:pt x="1065" y="17"/>
                </a:lnTo>
                <a:lnTo>
                  <a:pt x="1124" y="13"/>
                </a:lnTo>
                <a:lnTo>
                  <a:pt x="1179" y="10"/>
                </a:lnTo>
                <a:lnTo>
                  <a:pt x="1234" y="8"/>
                </a:lnTo>
                <a:lnTo>
                  <a:pt x="1285" y="6"/>
                </a:lnTo>
                <a:lnTo>
                  <a:pt x="1333" y="4"/>
                </a:lnTo>
                <a:lnTo>
                  <a:pt x="1377" y="2"/>
                </a:lnTo>
                <a:lnTo>
                  <a:pt x="1418" y="2"/>
                </a:lnTo>
                <a:lnTo>
                  <a:pt x="1454" y="1"/>
                </a:lnTo>
                <a:lnTo>
                  <a:pt x="1487" y="1"/>
                </a:lnTo>
                <a:lnTo>
                  <a:pt x="1514" y="0"/>
                </a:lnTo>
                <a:lnTo>
                  <a:pt x="1536" y="0"/>
                </a:lnTo>
                <a:lnTo>
                  <a:pt x="155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60" name="Group 1435"/>
          <p:cNvGrpSpPr>
            <a:grpSpLocks noChangeAspect="1"/>
          </p:cNvGrpSpPr>
          <p:nvPr/>
        </p:nvGrpSpPr>
        <p:grpSpPr bwMode="auto">
          <a:xfrm>
            <a:off x="5665695" y="3156992"/>
            <a:ext cx="878542" cy="878542"/>
            <a:chOff x="3590" y="3617"/>
            <a:chExt cx="195" cy="195"/>
          </a:xfrm>
          <a:solidFill>
            <a:schemeClr val="accent5"/>
          </a:solidFill>
        </p:grpSpPr>
        <p:sp>
          <p:nvSpPr>
            <p:cNvPr id="61" name="Freeform 1437"/>
            <p:cNvSpPr>
              <a:spLocks/>
            </p:cNvSpPr>
            <p:nvPr/>
          </p:nvSpPr>
          <p:spPr bwMode="auto">
            <a:xfrm>
              <a:off x="3590" y="3710"/>
              <a:ext cx="39" cy="102"/>
            </a:xfrm>
            <a:custGeom>
              <a:avLst/>
              <a:gdLst>
                <a:gd name="T0" fmla="*/ 151 w 671"/>
                <a:gd name="T1" fmla="*/ 0 h 1723"/>
                <a:gd name="T2" fmla="*/ 520 w 671"/>
                <a:gd name="T3" fmla="*/ 0 h 1723"/>
                <a:gd name="T4" fmla="*/ 551 w 671"/>
                <a:gd name="T5" fmla="*/ 3 h 1723"/>
                <a:gd name="T6" fmla="*/ 579 w 671"/>
                <a:gd name="T7" fmla="*/ 12 h 1723"/>
                <a:gd name="T8" fmla="*/ 604 w 671"/>
                <a:gd name="T9" fmla="*/ 25 h 1723"/>
                <a:gd name="T10" fmla="*/ 627 w 671"/>
                <a:gd name="T11" fmla="*/ 44 h 1723"/>
                <a:gd name="T12" fmla="*/ 645 w 671"/>
                <a:gd name="T13" fmla="*/ 66 h 1723"/>
                <a:gd name="T14" fmla="*/ 660 w 671"/>
                <a:gd name="T15" fmla="*/ 92 h 1723"/>
                <a:gd name="T16" fmla="*/ 668 w 671"/>
                <a:gd name="T17" fmla="*/ 120 h 1723"/>
                <a:gd name="T18" fmla="*/ 671 w 671"/>
                <a:gd name="T19" fmla="*/ 150 h 1723"/>
                <a:gd name="T20" fmla="*/ 671 w 671"/>
                <a:gd name="T21" fmla="*/ 1573 h 1723"/>
                <a:gd name="T22" fmla="*/ 668 w 671"/>
                <a:gd name="T23" fmla="*/ 1603 h 1723"/>
                <a:gd name="T24" fmla="*/ 660 w 671"/>
                <a:gd name="T25" fmla="*/ 1631 h 1723"/>
                <a:gd name="T26" fmla="*/ 645 w 671"/>
                <a:gd name="T27" fmla="*/ 1657 h 1723"/>
                <a:gd name="T28" fmla="*/ 627 w 671"/>
                <a:gd name="T29" fmla="*/ 1679 h 1723"/>
                <a:gd name="T30" fmla="*/ 604 w 671"/>
                <a:gd name="T31" fmla="*/ 1698 h 1723"/>
                <a:gd name="T32" fmla="*/ 579 w 671"/>
                <a:gd name="T33" fmla="*/ 1711 h 1723"/>
                <a:gd name="T34" fmla="*/ 551 w 671"/>
                <a:gd name="T35" fmla="*/ 1720 h 1723"/>
                <a:gd name="T36" fmla="*/ 520 w 671"/>
                <a:gd name="T37" fmla="*/ 1723 h 1723"/>
                <a:gd name="T38" fmla="*/ 151 w 671"/>
                <a:gd name="T39" fmla="*/ 1723 h 1723"/>
                <a:gd name="T40" fmla="*/ 120 w 671"/>
                <a:gd name="T41" fmla="*/ 1720 h 1723"/>
                <a:gd name="T42" fmla="*/ 92 w 671"/>
                <a:gd name="T43" fmla="*/ 1711 h 1723"/>
                <a:gd name="T44" fmla="*/ 67 w 671"/>
                <a:gd name="T45" fmla="*/ 1698 h 1723"/>
                <a:gd name="T46" fmla="*/ 44 w 671"/>
                <a:gd name="T47" fmla="*/ 1679 h 1723"/>
                <a:gd name="T48" fmla="*/ 26 w 671"/>
                <a:gd name="T49" fmla="*/ 1657 h 1723"/>
                <a:gd name="T50" fmla="*/ 13 w 671"/>
                <a:gd name="T51" fmla="*/ 1631 h 1723"/>
                <a:gd name="T52" fmla="*/ 3 w 671"/>
                <a:gd name="T53" fmla="*/ 1603 h 1723"/>
                <a:gd name="T54" fmla="*/ 0 w 671"/>
                <a:gd name="T55" fmla="*/ 1573 h 1723"/>
                <a:gd name="T56" fmla="*/ 0 w 671"/>
                <a:gd name="T57" fmla="*/ 150 h 1723"/>
                <a:gd name="T58" fmla="*/ 3 w 671"/>
                <a:gd name="T59" fmla="*/ 120 h 1723"/>
                <a:gd name="T60" fmla="*/ 13 w 671"/>
                <a:gd name="T61" fmla="*/ 92 h 1723"/>
                <a:gd name="T62" fmla="*/ 26 w 671"/>
                <a:gd name="T63" fmla="*/ 66 h 1723"/>
                <a:gd name="T64" fmla="*/ 44 w 671"/>
                <a:gd name="T65" fmla="*/ 44 h 1723"/>
                <a:gd name="T66" fmla="*/ 67 w 671"/>
                <a:gd name="T67" fmla="*/ 25 h 1723"/>
                <a:gd name="T68" fmla="*/ 92 w 671"/>
                <a:gd name="T69" fmla="*/ 12 h 1723"/>
                <a:gd name="T70" fmla="*/ 120 w 671"/>
                <a:gd name="T71" fmla="*/ 3 h 1723"/>
                <a:gd name="T72" fmla="*/ 151 w 671"/>
                <a:gd name="T73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1" h="1723">
                  <a:moveTo>
                    <a:pt x="151" y="0"/>
                  </a:moveTo>
                  <a:lnTo>
                    <a:pt x="520" y="0"/>
                  </a:lnTo>
                  <a:lnTo>
                    <a:pt x="551" y="3"/>
                  </a:lnTo>
                  <a:lnTo>
                    <a:pt x="579" y="12"/>
                  </a:lnTo>
                  <a:lnTo>
                    <a:pt x="604" y="25"/>
                  </a:lnTo>
                  <a:lnTo>
                    <a:pt x="627" y="44"/>
                  </a:lnTo>
                  <a:lnTo>
                    <a:pt x="645" y="66"/>
                  </a:lnTo>
                  <a:lnTo>
                    <a:pt x="660" y="92"/>
                  </a:lnTo>
                  <a:lnTo>
                    <a:pt x="668" y="120"/>
                  </a:lnTo>
                  <a:lnTo>
                    <a:pt x="671" y="150"/>
                  </a:lnTo>
                  <a:lnTo>
                    <a:pt x="671" y="1573"/>
                  </a:lnTo>
                  <a:lnTo>
                    <a:pt x="668" y="1603"/>
                  </a:lnTo>
                  <a:lnTo>
                    <a:pt x="660" y="1631"/>
                  </a:lnTo>
                  <a:lnTo>
                    <a:pt x="645" y="1657"/>
                  </a:lnTo>
                  <a:lnTo>
                    <a:pt x="627" y="1679"/>
                  </a:lnTo>
                  <a:lnTo>
                    <a:pt x="604" y="1698"/>
                  </a:lnTo>
                  <a:lnTo>
                    <a:pt x="579" y="1711"/>
                  </a:lnTo>
                  <a:lnTo>
                    <a:pt x="551" y="1720"/>
                  </a:lnTo>
                  <a:lnTo>
                    <a:pt x="520" y="1723"/>
                  </a:lnTo>
                  <a:lnTo>
                    <a:pt x="151" y="1723"/>
                  </a:lnTo>
                  <a:lnTo>
                    <a:pt x="120" y="1720"/>
                  </a:lnTo>
                  <a:lnTo>
                    <a:pt x="92" y="1711"/>
                  </a:lnTo>
                  <a:lnTo>
                    <a:pt x="67" y="1698"/>
                  </a:lnTo>
                  <a:lnTo>
                    <a:pt x="44" y="1679"/>
                  </a:lnTo>
                  <a:lnTo>
                    <a:pt x="26" y="1657"/>
                  </a:lnTo>
                  <a:lnTo>
                    <a:pt x="13" y="1631"/>
                  </a:lnTo>
                  <a:lnTo>
                    <a:pt x="3" y="1603"/>
                  </a:lnTo>
                  <a:lnTo>
                    <a:pt x="0" y="1573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3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7" y="25"/>
                  </a:lnTo>
                  <a:lnTo>
                    <a:pt x="92" y="12"/>
                  </a:lnTo>
                  <a:lnTo>
                    <a:pt x="120" y="3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1438"/>
            <p:cNvSpPr>
              <a:spLocks/>
            </p:cNvSpPr>
            <p:nvPr/>
          </p:nvSpPr>
          <p:spPr bwMode="auto">
            <a:xfrm>
              <a:off x="3642" y="3737"/>
              <a:ext cx="39" cy="75"/>
            </a:xfrm>
            <a:custGeom>
              <a:avLst/>
              <a:gdLst>
                <a:gd name="T0" fmla="*/ 152 w 672"/>
                <a:gd name="T1" fmla="*/ 0 h 1273"/>
                <a:gd name="T2" fmla="*/ 521 w 672"/>
                <a:gd name="T3" fmla="*/ 0 h 1273"/>
                <a:gd name="T4" fmla="*/ 551 w 672"/>
                <a:gd name="T5" fmla="*/ 2 h 1273"/>
                <a:gd name="T6" fmla="*/ 579 w 672"/>
                <a:gd name="T7" fmla="*/ 11 h 1273"/>
                <a:gd name="T8" fmla="*/ 606 w 672"/>
                <a:gd name="T9" fmla="*/ 25 h 1273"/>
                <a:gd name="T10" fmla="*/ 628 w 672"/>
                <a:gd name="T11" fmla="*/ 44 h 1273"/>
                <a:gd name="T12" fmla="*/ 645 w 672"/>
                <a:gd name="T13" fmla="*/ 65 h 1273"/>
                <a:gd name="T14" fmla="*/ 660 w 672"/>
                <a:gd name="T15" fmla="*/ 91 h 1273"/>
                <a:gd name="T16" fmla="*/ 668 w 672"/>
                <a:gd name="T17" fmla="*/ 120 h 1273"/>
                <a:gd name="T18" fmla="*/ 672 w 672"/>
                <a:gd name="T19" fmla="*/ 150 h 1273"/>
                <a:gd name="T20" fmla="*/ 672 w 672"/>
                <a:gd name="T21" fmla="*/ 1123 h 1273"/>
                <a:gd name="T22" fmla="*/ 668 w 672"/>
                <a:gd name="T23" fmla="*/ 1153 h 1273"/>
                <a:gd name="T24" fmla="*/ 660 w 672"/>
                <a:gd name="T25" fmla="*/ 1181 h 1273"/>
                <a:gd name="T26" fmla="*/ 645 w 672"/>
                <a:gd name="T27" fmla="*/ 1207 h 1273"/>
                <a:gd name="T28" fmla="*/ 628 w 672"/>
                <a:gd name="T29" fmla="*/ 1229 h 1273"/>
                <a:gd name="T30" fmla="*/ 606 w 672"/>
                <a:gd name="T31" fmla="*/ 1248 h 1273"/>
                <a:gd name="T32" fmla="*/ 579 w 672"/>
                <a:gd name="T33" fmla="*/ 1261 h 1273"/>
                <a:gd name="T34" fmla="*/ 551 w 672"/>
                <a:gd name="T35" fmla="*/ 1270 h 1273"/>
                <a:gd name="T36" fmla="*/ 521 w 672"/>
                <a:gd name="T37" fmla="*/ 1273 h 1273"/>
                <a:gd name="T38" fmla="*/ 152 w 672"/>
                <a:gd name="T39" fmla="*/ 1273 h 1273"/>
                <a:gd name="T40" fmla="*/ 122 w 672"/>
                <a:gd name="T41" fmla="*/ 1270 h 1273"/>
                <a:gd name="T42" fmla="*/ 93 w 672"/>
                <a:gd name="T43" fmla="*/ 1261 h 1273"/>
                <a:gd name="T44" fmla="*/ 68 w 672"/>
                <a:gd name="T45" fmla="*/ 1248 h 1273"/>
                <a:gd name="T46" fmla="*/ 46 w 672"/>
                <a:gd name="T47" fmla="*/ 1229 h 1273"/>
                <a:gd name="T48" fmla="*/ 27 w 672"/>
                <a:gd name="T49" fmla="*/ 1207 h 1273"/>
                <a:gd name="T50" fmla="*/ 13 w 672"/>
                <a:gd name="T51" fmla="*/ 1181 h 1273"/>
                <a:gd name="T52" fmla="*/ 4 w 672"/>
                <a:gd name="T53" fmla="*/ 1153 h 1273"/>
                <a:gd name="T54" fmla="*/ 0 w 672"/>
                <a:gd name="T55" fmla="*/ 1123 h 1273"/>
                <a:gd name="T56" fmla="*/ 0 w 672"/>
                <a:gd name="T57" fmla="*/ 150 h 1273"/>
                <a:gd name="T58" fmla="*/ 4 w 672"/>
                <a:gd name="T59" fmla="*/ 120 h 1273"/>
                <a:gd name="T60" fmla="*/ 13 w 672"/>
                <a:gd name="T61" fmla="*/ 91 h 1273"/>
                <a:gd name="T62" fmla="*/ 27 w 672"/>
                <a:gd name="T63" fmla="*/ 65 h 1273"/>
                <a:gd name="T64" fmla="*/ 46 w 672"/>
                <a:gd name="T65" fmla="*/ 44 h 1273"/>
                <a:gd name="T66" fmla="*/ 68 w 672"/>
                <a:gd name="T67" fmla="*/ 25 h 1273"/>
                <a:gd name="T68" fmla="*/ 93 w 672"/>
                <a:gd name="T69" fmla="*/ 11 h 1273"/>
                <a:gd name="T70" fmla="*/ 122 w 672"/>
                <a:gd name="T71" fmla="*/ 2 h 1273"/>
                <a:gd name="T72" fmla="*/ 152 w 672"/>
                <a:gd name="T73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2" h="1273">
                  <a:moveTo>
                    <a:pt x="152" y="0"/>
                  </a:moveTo>
                  <a:lnTo>
                    <a:pt x="521" y="0"/>
                  </a:lnTo>
                  <a:lnTo>
                    <a:pt x="551" y="2"/>
                  </a:lnTo>
                  <a:lnTo>
                    <a:pt x="579" y="11"/>
                  </a:lnTo>
                  <a:lnTo>
                    <a:pt x="606" y="25"/>
                  </a:lnTo>
                  <a:lnTo>
                    <a:pt x="628" y="44"/>
                  </a:lnTo>
                  <a:lnTo>
                    <a:pt x="645" y="65"/>
                  </a:lnTo>
                  <a:lnTo>
                    <a:pt x="660" y="91"/>
                  </a:lnTo>
                  <a:lnTo>
                    <a:pt x="668" y="120"/>
                  </a:lnTo>
                  <a:lnTo>
                    <a:pt x="672" y="150"/>
                  </a:lnTo>
                  <a:lnTo>
                    <a:pt x="672" y="1123"/>
                  </a:lnTo>
                  <a:lnTo>
                    <a:pt x="668" y="1153"/>
                  </a:lnTo>
                  <a:lnTo>
                    <a:pt x="660" y="1181"/>
                  </a:lnTo>
                  <a:lnTo>
                    <a:pt x="645" y="1207"/>
                  </a:lnTo>
                  <a:lnTo>
                    <a:pt x="628" y="1229"/>
                  </a:lnTo>
                  <a:lnTo>
                    <a:pt x="606" y="1248"/>
                  </a:lnTo>
                  <a:lnTo>
                    <a:pt x="579" y="1261"/>
                  </a:lnTo>
                  <a:lnTo>
                    <a:pt x="551" y="1270"/>
                  </a:lnTo>
                  <a:lnTo>
                    <a:pt x="521" y="1273"/>
                  </a:lnTo>
                  <a:lnTo>
                    <a:pt x="152" y="1273"/>
                  </a:lnTo>
                  <a:lnTo>
                    <a:pt x="122" y="1270"/>
                  </a:lnTo>
                  <a:lnTo>
                    <a:pt x="93" y="1261"/>
                  </a:lnTo>
                  <a:lnTo>
                    <a:pt x="68" y="1248"/>
                  </a:lnTo>
                  <a:lnTo>
                    <a:pt x="46" y="1229"/>
                  </a:lnTo>
                  <a:lnTo>
                    <a:pt x="27" y="1207"/>
                  </a:lnTo>
                  <a:lnTo>
                    <a:pt x="13" y="1181"/>
                  </a:lnTo>
                  <a:lnTo>
                    <a:pt x="4" y="1153"/>
                  </a:lnTo>
                  <a:lnTo>
                    <a:pt x="0" y="1123"/>
                  </a:lnTo>
                  <a:lnTo>
                    <a:pt x="0" y="150"/>
                  </a:lnTo>
                  <a:lnTo>
                    <a:pt x="4" y="120"/>
                  </a:lnTo>
                  <a:lnTo>
                    <a:pt x="13" y="91"/>
                  </a:lnTo>
                  <a:lnTo>
                    <a:pt x="27" y="65"/>
                  </a:lnTo>
                  <a:lnTo>
                    <a:pt x="46" y="44"/>
                  </a:lnTo>
                  <a:lnTo>
                    <a:pt x="68" y="25"/>
                  </a:lnTo>
                  <a:lnTo>
                    <a:pt x="93" y="11"/>
                  </a:lnTo>
                  <a:lnTo>
                    <a:pt x="122" y="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1439"/>
            <p:cNvSpPr>
              <a:spLocks/>
            </p:cNvSpPr>
            <p:nvPr/>
          </p:nvSpPr>
          <p:spPr bwMode="auto">
            <a:xfrm>
              <a:off x="3694" y="3737"/>
              <a:ext cx="39" cy="75"/>
            </a:xfrm>
            <a:custGeom>
              <a:avLst/>
              <a:gdLst>
                <a:gd name="T0" fmla="*/ 150 w 670"/>
                <a:gd name="T1" fmla="*/ 0 h 1273"/>
                <a:gd name="T2" fmla="*/ 519 w 670"/>
                <a:gd name="T3" fmla="*/ 0 h 1273"/>
                <a:gd name="T4" fmla="*/ 550 w 670"/>
                <a:gd name="T5" fmla="*/ 2 h 1273"/>
                <a:gd name="T6" fmla="*/ 578 w 670"/>
                <a:gd name="T7" fmla="*/ 11 h 1273"/>
                <a:gd name="T8" fmla="*/ 604 w 670"/>
                <a:gd name="T9" fmla="*/ 25 h 1273"/>
                <a:gd name="T10" fmla="*/ 626 w 670"/>
                <a:gd name="T11" fmla="*/ 44 h 1273"/>
                <a:gd name="T12" fmla="*/ 645 w 670"/>
                <a:gd name="T13" fmla="*/ 65 h 1273"/>
                <a:gd name="T14" fmla="*/ 659 w 670"/>
                <a:gd name="T15" fmla="*/ 91 h 1273"/>
                <a:gd name="T16" fmla="*/ 667 w 670"/>
                <a:gd name="T17" fmla="*/ 120 h 1273"/>
                <a:gd name="T18" fmla="*/ 670 w 670"/>
                <a:gd name="T19" fmla="*/ 150 h 1273"/>
                <a:gd name="T20" fmla="*/ 670 w 670"/>
                <a:gd name="T21" fmla="*/ 1123 h 1273"/>
                <a:gd name="T22" fmla="*/ 667 w 670"/>
                <a:gd name="T23" fmla="*/ 1153 h 1273"/>
                <a:gd name="T24" fmla="*/ 659 w 670"/>
                <a:gd name="T25" fmla="*/ 1181 h 1273"/>
                <a:gd name="T26" fmla="*/ 645 w 670"/>
                <a:gd name="T27" fmla="*/ 1207 h 1273"/>
                <a:gd name="T28" fmla="*/ 626 w 670"/>
                <a:gd name="T29" fmla="*/ 1229 h 1273"/>
                <a:gd name="T30" fmla="*/ 604 w 670"/>
                <a:gd name="T31" fmla="*/ 1248 h 1273"/>
                <a:gd name="T32" fmla="*/ 578 w 670"/>
                <a:gd name="T33" fmla="*/ 1261 h 1273"/>
                <a:gd name="T34" fmla="*/ 550 w 670"/>
                <a:gd name="T35" fmla="*/ 1270 h 1273"/>
                <a:gd name="T36" fmla="*/ 519 w 670"/>
                <a:gd name="T37" fmla="*/ 1273 h 1273"/>
                <a:gd name="T38" fmla="*/ 150 w 670"/>
                <a:gd name="T39" fmla="*/ 1273 h 1273"/>
                <a:gd name="T40" fmla="*/ 119 w 670"/>
                <a:gd name="T41" fmla="*/ 1270 h 1273"/>
                <a:gd name="T42" fmla="*/ 92 w 670"/>
                <a:gd name="T43" fmla="*/ 1261 h 1273"/>
                <a:gd name="T44" fmla="*/ 66 w 670"/>
                <a:gd name="T45" fmla="*/ 1248 h 1273"/>
                <a:gd name="T46" fmla="*/ 44 w 670"/>
                <a:gd name="T47" fmla="*/ 1229 h 1273"/>
                <a:gd name="T48" fmla="*/ 25 w 670"/>
                <a:gd name="T49" fmla="*/ 1207 h 1273"/>
                <a:gd name="T50" fmla="*/ 12 w 670"/>
                <a:gd name="T51" fmla="*/ 1181 h 1273"/>
                <a:gd name="T52" fmla="*/ 3 w 670"/>
                <a:gd name="T53" fmla="*/ 1153 h 1273"/>
                <a:gd name="T54" fmla="*/ 0 w 670"/>
                <a:gd name="T55" fmla="*/ 1123 h 1273"/>
                <a:gd name="T56" fmla="*/ 0 w 670"/>
                <a:gd name="T57" fmla="*/ 150 h 1273"/>
                <a:gd name="T58" fmla="*/ 3 w 670"/>
                <a:gd name="T59" fmla="*/ 120 h 1273"/>
                <a:gd name="T60" fmla="*/ 12 w 670"/>
                <a:gd name="T61" fmla="*/ 91 h 1273"/>
                <a:gd name="T62" fmla="*/ 25 w 670"/>
                <a:gd name="T63" fmla="*/ 65 h 1273"/>
                <a:gd name="T64" fmla="*/ 44 w 670"/>
                <a:gd name="T65" fmla="*/ 44 h 1273"/>
                <a:gd name="T66" fmla="*/ 66 w 670"/>
                <a:gd name="T67" fmla="*/ 25 h 1273"/>
                <a:gd name="T68" fmla="*/ 92 w 670"/>
                <a:gd name="T69" fmla="*/ 11 h 1273"/>
                <a:gd name="T70" fmla="*/ 119 w 670"/>
                <a:gd name="T71" fmla="*/ 2 h 1273"/>
                <a:gd name="T72" fmla="*/ 150 w 670"/>
                <a:gd name="T73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0" h="1273">
                  <a:moveTo>
                    <a:pt x="150" y="0"/>
                  </a:moveTo>
                  <a:lnTo>
                    <a:pt x="519" y="0"/>
                  </a:lnTo>
                  <a:lnTo>
                    <a:pt x="550" y="2"/>
                  </a:lnTo>
                  <a:lnTo>
                    <a:pt x="578" y="11"/>
                  </a:lnTo>
                  <a:lnTo>
                    <a:pt x="604" y="25"/>
                  </a:lnTo>
                  <a:lnTo>
                    <a:pt x="626" y="44"/>
                  </a:lnTo>
                  <a:lnTo>
                    <a:pt x="645" y="65"/>
                  </a:lnTo>
                  <a:lnTo>
                    <a:pt x="659" y="91"/>
                  </a:lnTo>
                  <a:lnTo>
                    <a:pt x="667" y="120"/>
                  </a:lnTo>
                  <a:lnTo>
                    <a:pt x="670" y="150"/>
                  </a:lnTo>
                  <a:lnTo>
                    <a:pt x="670" y="1123"/>
                  </a:lnTo>
                  <a:lnTo>
                    <a:pt x="667" y="1153"/>
                  </a:lnTo>
                  <a:lnTo>
                    <a:pt x="659" y="1181"/>
                  </a:lnTo>
                  <a:lnTo>
                    <a:pt x="645" y="1207"/>
                  </a:lnTo>
                  <a:lnTo>
                    <a:pt x="626" y="1229"/>
                  </a:lnTo>
                  <a:lnTo>
                    <a:pt x="604" y="1248"/>
                  </a:lnTo>
                  <a:lnTo>
                    <a:pt x="578" y="1261"/>
                  </a:lnTo>
                  <a:lnTo>
                    <a:pt x="550" y="1270"/>
                  </a:lnTo>
                  <a:lnTo>
                    <a:pt x="519" y="1273"/>
                  </a:lnTo>
                  <a:lnTo>
                    <a:pt x="150" y="1273"/>
                  </a:lnTo>
                  <a:lnTo>
                    <a:pt x="119" y="1270"/>
                  </a:lnTo>
                  <a:lnTo>
                    <a:pt x="92" y="1261"/>
                  </a:lnTo>
                  <a:lnTo>
                    <a:pt x="66" y="1248"/>
                  </a:lnTo>
                  <a:lnTo>
                    <a:pt x="44" y="1229"/>
                  </a:lnTo>
                  <a:lnTo>
                    <a:pt x="25" y="1207"/>
                  </a:lnTo>
                  <a:lnTo>
                    <a:pt x="12" y="1181"/>
                  </a:lnTo>
                  <a:lnTo>
                    <a:pt x="3" y="1153"/>
                  </a:lnTo>
                  <a:lnTo>
                    <a:pt x="0" y="1123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2" y="91"/>
                  </a:lnTo>
                  <a:lnTo>
                    <a:pt x="25" y="65"/>
                  </a:lnTo>
                  <a:lnTo>
                    <a:pt x="44" y="44"/>
                  </a:lnTo>
                  <a:lnTo>
                    <a:pt x="66" y="25"/>
                  </a:lnTo>
                  <a:lnTo>
                    <a:pt x="92" y="11"/>
                  </a:lnTo>
                  <a:lnTo>
                    <a:pt x="119" y="2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1440"/>
            <p:cNvSpPr>
              <a:spLocks/>
            </p:cNvSpPr>
            <p:nvPr/>
          </p:nvSpPr>
          <p:spPr bwMode="auto">
            <a:xfrm>
              <a:off x="3746" y="3710"/>
              <a:ext cx="39" cy="102"/>
            </a:xfrm>
            <a:custGeom>
              <a:avLst/>
              <a:gdLst>
                <a:gd name="T0" fmla="*/ 150 w 670"/>
                <a:gd name="T1" fmla="*/ 0 h 1723"/>
                <a:gd name="T2" fmla="*/ 520 w 670"/>
                <a:gd name="T3" fmla="*/ 0 h 1723"/>
                <a:gd name="T4" fmla="*/ 550 w 670"/>
                <a:gd name="T5" fmla="*/ 3 h 1723"/>
                <a:gd name="T6" fmla="*/ 579 w 670"/>
                <a:gd name="T7" fmla="*/ 12 h 1723"/>
                <a:gd name="T8" fmla="*/ 604 w 670"/>
                <a:gd name="T9" fmla="*/ 25 h 1723"/>
                <a:gd name="T10" fmla="*/ 626 w 670"/>
                <a:gd name="T11" fmla="*/ 44 h 1723"/>
                <a:gd name="T12" fmla="*/ 645 w 670"/>
                <a:gd name="T13" fmla="*/ 66 h 1723"/>
                <a:gd name="T14" fmla="*/ 658 w 670"/>
                <a:gd name="T15" fmla="*/ 92 h 1723"/>
                <a:gd name="T16" fmla="*/ 668 w 670"/>
                <a:gd name="T17" fmla="*/ 120 h 1723"/>
                <a:gd name="T18" fmla="*/ 670 w 670"/>
                <a:gd name="T19" fmla="*/ 150 h 1723"/>
                <a:gd name="T20" fmla="*/ 670 w 670"/>
                <a:gd name="T21" fmla="*/ 1573 h 1723"/>
                <a:gd name="T22" fmla="*/ 668 w 670"/>
                <a:gd name="T23" fmla="*/ 1603 h 1723"/>
                <a:gd name="T24" fmla="*/ 658 w 670"/>
                <a:gd name="T25" fmla="*/ 1631 h 1723"/>
                <a:gd name="T26" fmla="*/ 645 w 670"/>
                <a:gd name="T27" fmla="*/ 1657 h 1723"/>
                <a:gd name="T28" fmla="*/ 626 w 670"/>
                <a:gd name="T29" fmla="*/ 1679 h 1723"/>
                <a:gd name="T30" fmla="*/ 604 w 670"/>
                <a:gd name="T31" fmla="*/ 1698 h 1723"/>
                <a:gd name="T32" fmla="*/ 579 w 670"/>
                <a:gd name="T33" fmla="*/ 1711 h 1723"/>
                <a:gd name="T34" fmla="*/ 550 w 670"/>
                <a:gd name="T35" fmla="*/ 1720 h 1723"/>
                <a:gd name="T36" fmla="*/ 520 w 670"/>
                <a:gd name="T37" fmla="*/ 1723 h 1723"/>
                <a:gd name="T38" fmla="*/ 150 w 670"/>
                <a:gd name="T39" fmla="*/ 1723 h 1723"/>
                <a:gd name="T40" fmla="*/ 120 w 670"/>
                <a:gd name="T41" fmla="*/ 1720 h 1723"/>
                <a:gd name="T42" fmla="*/ 92 w 670"/>
                <a:gd name="T43" fmla="*/ 1711 h 1723"/>
                <a:gd name="T44" fmla="*/ 66 w 670"/>
                <a:gd name="T45" fmla="*/ 1698 h 1723"/>
                <a:gd name="T46" fmla="*/ 44 w 670"/>
                <a:gd name="T47" fmla="*/ 1679 h 1723"/>
                <a:gd name="T48" fmla="*/ 25 w 670"/>
                <a:gd name="T49" fmla="*/ 1657 h 1723"/>
                <a:gd name="T50" fmla="*/ 11 w 670"/>
                <a:gd name="T51" fmla="*/ 1631 h 1723"/>
                <a:gd name="T52" fmla="*/ 3 w 670"/>
                <a:gd name="T53" fmla="*/ 1603 h 1723"/>
                <a:gd name="T54" fmla="*/ 0 w 670"/>
                <a:gd name="T55" fmla="*/ 1573 h 1723"/>
                <a:gd name="T56" fmla="*/ 0 w 670"/>
                <a:gd name="T57" fmla="*/ 150 h 1723"/>
                <a:gd name="T58" fmla="*/ 3 w 670"/>
                <a:gd name="T59" fmla="*/ 120 h 1723"/>
                <a:gd name="T60" fmla="*/ 11 w 670"/>
                <a:gd name="T61" fmla="*/ 92 h 1723"/>
                <a:gd name="T62" fmla="*/ 25 w 670"/>
                <a:gd name="T63" fmla="*/ 66 h 1723"/>
                <a:gd name="T64" fmla="*/ 44 w 670"/>
                <a:gd name="T65" fmla="*/ 44 h 1723"/>
                <a:gd name="T66" fmla="*/ 66 w 670"/>
                <a:gd name="T67" fmla="*/ 25 h 1723"/>
                <a:gd name="T68" fmla="*/ 92 w 670"/>
                <a:gd name="T69" fmla="*/ 12 h 1723"/>
                <a:gd name="T70" fmla="*/ 120 w 670"/>
                <a:gd name="T71" fmla="*/ 3 h 1723"/>
                <a:gd name="T72" fmla="*/ 150 w 670"/>
                <a:gd name="T73" fmla="*/ 0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70" h="1723">
                  <a:moveTo>
                    <a:pt x="150" y="0"/>
                  </a:moveTo>
                  <a:lnTo>
                    <a:pt x="520" y="0"/>
                  </a:lnTo>
                  <a:lnTo>
                    <a:pt x="550" y="3"/>
                  </a:lnTo>
                  <a:lnTo>
                    <a:pt x="579" y="12"/>
                  </a:lnTo>
                  <a:lnTo>
                    <a:pt x="604" y="25"/>
                  </a:lnTo>
                  <a:lnTo>
                    <a:pt x="626" y="44"/>
                  </a:lnTo>
                  <a:lnTo>
                    <a:pt x="645" y="66"/>
                  </a:lnTo>
                  <a:lnTo>
                    <a:pt x="658" y="92"/>
                  </a:lnTo>
                  <a:lnTo>
                    <a:pt x="668" y="120"/>
                  </a:lnTo>
                  <a:lnTo>
                    <a:pt x="670" y="150"/>
                  </a:lnTo>
                  <a:lnTo>
                    <a:pt x="670" y="1573"/>
                  </a:lnTo>
                  <a:lnTo>
                    <a:pt x="668" y="1603"/>
                  </a:lnTo>
                  <a:lnTo>
                    <a:pt x="658" y="1631"/>
                  </a:lnTo>
                  <a:lnTo>
                    <a:pt x="645" y="1657"/>
                  </a:lnTo>
                  <a:lnTo>
                    <a:pt x="626" y="1679"/>
                  </a:lnTo>
                  <a:lnTo>
                    <a:pt x="604" y="1698"/>
                  </a:lnTo>
                  <a:lnTo>
                    <a:pt x="579" y="1711"/>
                  </a:lnTo>
                  <a:lnTo>
                    <a:pt x="550" y="1720"/>
                  </a:lnTo>
                  <a:lnTo>
                    <a:pt x="520" y="1723"/>
                  </a:lnTo>
                  <a:lnTo>
                    <a:pt x="150" y="1723"/>
                  </a:lnTo>
                  <a:lnTo>
                    <a:pt x="120" y="1720"/>
                  </a:lnTo>
                  <a:lnTo>
                    <a:pt x="92" y="1711"/>
                  </a:lnTo>
                  <a:lnTo>
                    <a:pt x="66" y="1698"/>
                  </a:lnTo>
                  <a:lnTo>
                    <a:pt x="44" y="1679"/>
                  </a:lnTo>
                  <a:lnTo>
                    <a:pt x="25" y="1657"/>
                  </a:lnTo>
                  <a:lnTo>
                    <a:pt x="11" y="1631"/>
                  </a:lnTo>
                  <a:lnTo>
                    <a:pt x="3" y="1603"/>
                  </a:lnTo>
                  <a:lnTo>
                    <a:pt x="0" y="1573"/>
                  </a:lnTo>
                  <a:lnTo>
                    <a:pt x="0" y="150"/>
                  </a:lnTo>
                  <a:lnTo>
                    <a:pt x="3" y="120"/>
                  </a:lnTo>
                  <a:lnTo>
                    <a:pt x="11" y="92"/>
                  </a:lnTo>
                  <a:lnTo>
                    <a:pt x="25" y="66"/>
                  </a:lnTo>
                  <a:lnTo>
                    <a:pt x="44" y="44"/>
                  </a:lnTo>
                  <a:lnTo>
                    <a:pt x="66" y="25"/>
                  </a:lnTo>
                  <a:lnTo>
                    <a:pt x="92" y="12"/>
                  </a:lnTo>
                  <a:lnTo>
                    <a:pt x="120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1441"/>
            <p:cNvSpPr>
              <a:spLocks/>
            </p:cNvSpPr>
            <p:nvPr/>
          </p:nvSpPr>
          <p:spPr bwMode="auto">
            <a:xfrm>
              <a:off x="3621" y="3625"/>
              <a:ext cx="116" cy="102"/>
            </a:xfrm>
            <a:custGeom>
              <a:avLst/>
              <a:gdLst>
                <a:gd name="T0" fmla="*/ 1517 w 1970"/>
                <a:gd name="T1" fmla="*/ 155 h 1724"/>
                <a:gd name="T2" fmla="*/ 1966 w 1970"/>
                <a:gd name="T3" fmla="*/ 645 h 1724"/>
                <a:gd name="T4" fmla="*/ 1767 w 1970"/>
                <a:gd name="T5" fmla="*/ 1090 h 1724"/>
                <a:gd name="T6" fmla="*/ 1723 w 1970"/>
                <a:gd name="T7" fmla="*/ 1232 h 1724"/>
                <a:gd name="T8" fmla="*/ 1607 w 1970"/>
                <a:gd name="T9" fmla="*/ 1333 h 1724"/>
                <a:gd name="T10" fmla="*/ 1471 w 1970"/>
                <a:gd name="T11" fmla="*/ 1427 h 1724"/>
                <a:gd name="T12" fmla="*/ 1375 w 1970"/>
                <a:gd name="T13" fmla="*/ 1563 h 1724"/>
                <a:gd name="T14" fmla="*/ 1275 w 1970"/>
                <a:gd name="T15" fmla="*/ 1677 h 1724"/>
                <a:gd name="T16" fmla="*/ 1132 w 1970"/>
                <a:gd name="T17" fmla="*/ 1721 h 1724"/>
                <a:gd name="T18" fmla="*/ 790 w 1970"/>
                <a:gd name="T19" fmla="*/ 1615 h 1724"/>
                <a:gd name="T20" fmla="*/ 667 w 1970"/>
                <a:gd name="T21" fmla="*/ 1594 h 1724"/>
                <a:gd name="T22" fmla="*/ 645 w 1970"/>
                <a:gd name="T23" fmla="*/ 1471 h 1724"/>
                <a:gd name="T24" fmla="*/ 557 w 1970"/>
                <a:gd name="T25" fmla="*/ 1471 h 1724"/>
                <a:gd name="T26" fmla="*/ 483 w 1970"/>
                <a:gd name="T27" fmla="*/ 1363 h 1724"/>
                <a:gd name="T28" fmla="*/ 450 w 1970"/>
                <a:gd name="T29" fmla="*/ 1330 h 1724"/>
                <a:gd name="T30" fmla="*/ 341 w 1970"/>
                <a:gd name="T31" fmla="*/ 1258 h 1724"/>
                <a:gd name="T32" fmla="*/ 342 w 1970"/>
                <a:gd name="T33" fmla="*/ 1169 h 1724"/>
                <a:gd name="T34" fmla="*/ 217 w 1970"/>
                <a:gd name="T35" fmla="*/ 1149 h 1724"/>
                <a:gd name="T36" fmla="*/ 197 w 1970"/>
                <a:gd name="T37" fmla="*/ 1026 h 1724"/>
                <a:gd name="T38" fmla="*/ 0 w 1970"/>
                <a:gd name="T39" fmla="*/ 606 h 1724"/>
                <a:gd name="T40" fmla="*/ 67 w 1970"/>
                <a:gd name="T41" fmla="*/ 572 h 1724"/>
                <a:gd name="T42" fmla="*/ 436 w 1970"/>
                <a:gd name="T43" fmla="*/ 844 h 1724"/>
                <a:gd name="T44" fmla="*/ 525 w 1970"/>
                <a:gd name="T45" fmla="*/ 935 h 1724"/>
                <a:gd name="T46" fmla="*/ 538 w 1970"/>
                <a:gd name="T47" fmla="*/ 994 h 1724"/>
                <a:gd name="T48" fmla="*/ 658 w 1970"/>
                <a:gd name="T49" fmla="*/ 1042 h 1724"/>
                <a:gd name="T50" fmla="*/ 651 w 1970"/>
                <a:gd name="T51" fmla="*/ 1163 h 1724"/>
                <a:gd name="T52" fmla="*/ 773 w 1970"/>
                <a:gd name="T53" fmla="*/ 1157 h 1724"/>
                <a:gd name="T54" fmla="*/ 822 w 1970"/>
                <a:gd name="T55" fmla="*/ 1276 h 1724"/>
                <a:gd name="T56" fmla="*/ 880 w 1970"/>
                <a:gd name="T57" fmla="*/ 1288 h 1724"/>
                <a:gd name="T58" fmla="*/ 973 w 1970"/>
                <a:gd name="T59" fmla="*/ 1384 h 1724"/>
                <a:gd name="T60" fmla="*/ 1156 w 1970"/>
                <a:gd name="T61" fmla="*/ 1630 h 1724"/>
                <a:gd name="T62" fmla="*/ 1225 w 1970"/>
                <a:gd name="T63" fmla="*/ 1587 h 1724"/>
                <a:gd name="T64" fmla="*/ 1065 w 1970"/>
                <a:gd name="T65" fmla="*/ 1384 h 1724"/>
                <a:gd name="T66" fmla="*/ 1100 w 1970"/>
                <a:gd name="T67" fmla="*/ 1316 h 1724"/>
                <a:gd name="T68" fmla="*/ 1305 w 1970"/>
                <a:gd name="T69" fmla="*/ 1482 h 1724"/>
                <a:gd name="T70" fmla="*/ 1373 w 1970"/>
                <a:gd name="T71" fmla="*/ 1438 h 1724"/>
                <a:gd name="T72" fmla="*/ 1215 w 1970"/>
                <a:gd name="T73" fmla="*/ 1235 h 1724"/>
                <a:gd name="T74" fmla="*/ 1250 w 1970"/>
                <a:gd name="T75" fmla="*/ 1168 h 1724"/>
                <a:gd name="T76" fmla="*/ 1455 w 1970"/>
                <a:gd name="T77" fmla="*/ 1334 h 1724"/>
                <a:gd name="T78" fmla="*/ 1523 w 1970"/>
                <a:gd name="T79" fmla="*/ 1289 h 1724"/>
                <a:gd name="T80" fmla="*/ 1364 w 1970"/>
                <a:gd name="T81" fmla="*/ 1086 h 1724"/>
                <a:gd name="T82" fmla="*/ 1399 w 1970"/>
                <a:gd name="T83" fmla="*/ 1020 h 1724"/>
                <a:gd name="T84" fmla="*/ 1605 w 1970"/>
                <a:gd name="T85" fmla="*/ 1185 h 1724"/>
                <a:gd name="T86" fmla="*/ 1673 w 1970"/>
                <a:gd name="T87" fmla="*/ 1141 h 1724"/>
                <a:gd name="T88" fmla="*/ 1657 w 1970"/>
                <a:gd name="T89" fmla="*/ 1084 h 1724"/>
                <a:gd name="T90" fmla="*/ 1555 w 1970"/>
                <a:gd name="T91" fmla="*/ 982 h 1724"/>
                <a:gd name="T92" fmla="*/ 1384 w 1970"/>
                <a:gd name="T93" fmla="*/ 811 h 1724"/>
                <a:gd name="T94" fmla="*/ 1203 w 1970"/>
                <a:gd name="T95" fmla="*/ 632 h 1724"/>
                <a:gd name="T96" fmla="*/ 1074 w 1970"/>
                <a:gd name="T97" fmla="*/ 504 h 1724"/>
                <a:gd name="T98" fmla="*/ 1026 w 1970"/>
                <a:gd name="T99" fmla="*/ 477 h 1724"/>
                <a:gd name="T100" fmla="*/ 938 w 1970"/>
                <a:gd name="T101" fmla="*/ 549 h 1724"/>
                <a:gd name="T102" fmla="*/ 806 w 1970"/>
                <a:gd name="T103" fmla="*/ 747 h 1724"/>
                <a:gd name="T104" fmla="*/ 631 w 1970"/>
                <a:gd name="T105" fmla="*/ 769 h 1724"/>
                <a:gd name="T106" fmla="*/ 524 w 1970"/>
                <a:gd name="T107" fmla="*/ 642 h 1724"/>
                <a:gd name="T108" fmla="*/ 743 w 1970"/>
                <a:gd name="T109" fmla="*/ 104 h 1724"/>
                <a:gd name="T110" fmla="*/ 829 w 1970"/>
                <a:gd name="T111" fmla="*/ 35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70" h="1724">
                  <a:moveTo>
                    <a:pt x="965" y="0"/>
                  </a:moveTo>
                  <a:lnTo>
                    <a:pt x="1000" y="1"/>
                  </a:lnTo>
                  <a:lnTo>
                    <a:pt x="1036" y="6"/>
                  </a:lnTo>
                  <a:lnTo>
                    <a:pt x="1075" y="16"/>
                  </a:lnTo>
                  <a:lnTo>
                    <a:pt x="1506" y="151"/>
                  </a:lnTo>
                  <a:lnTo>
                    <a:pt x="1517" y="155"/>
                  </a:lnTo>
                  <a:lnTo>
                    <a:pt x="1525" y="162"/>
                  </a:lnTo>
                  <a:lnTo>
                    <a:pt x="1958" y="591"/>
                  </a:lnTo>
                  <a:lnTo>
                    <a:pt x="1966" y="603"/>
                  </a:lnTo>
                  <a:lnTo>
                    <a:pt x="1970" y="617"/>
                  </a:lnTo>
                  <a:lnTo>
                    <a:pt x="1970" y="631"/>
                  </a:lnTo>
                  <a:lnTo>
                    <a:pt x="1966" y="645"/>
                  </a:lnTo>
                  <a:lnTo>
                    <a:pt x="1958" y="657"/>
                  </a:lnTo>
                  <a:lnTo>
                    <a:pt x="1659" y="954"/>
                  </a:lnTo>
                  <a:lnTo>
                    <a:pt x="1731" y="1026"/>
                  </a:lnTo>
                  <a:lnTo>
                    <a:pt x="1747" y="1046"/>
                  </a:lnTo>
                  <a:lnTo>
                    <a:pt x="1760" y="1067"/>
                  </a:lnTo>
                  <a:lnTo>
                    <a:pt x="1767" y="1090"/>
                  </a:lnTo>
                  <a:lnTo>
                    <a:pt x="1770" y="1115"/>
                  </a:lnTo>
                  <a:lnTo>
                    <a:pt x="1769" y="1140"/>
                  </a:lnTo>
                  <a:lnTo>
                    <a:pt x="1764" y="1164"/>
                  </a:lnTo>
                  <a:lnTo>
                    <a:pt x="1754" y="1188"/>
                  </a:lnTo>
                  <a:lnTo>
                    <a:pt x="1741" y="1211"/>
                  </a:lnTo>
                  <a:lnTo>
                    <a:pt x="1723" y="1232"/>
                  </a:lnTo>
                  <a:lnTo>
                    <a:pt x="1700" y="1252"/>
                  </a:lnTo>
                  <a:lnTo>
                    <a:pt x="1675" y="1265"/>
                  </a:lnTo>
                  <a:lnTo>
                    <a:pt x="1648" y="1275"/>
                  </a:lnTo>
                  <a:lnTo>
                    <a:pt x="1620" y="1279"/>
                  </a:lnTo>
                  <a:lnTo>
                    <a:pt x="1616" y="1306"/>
                  </a:lnTo>
                  <a:lnTo>
                    <a:pt x="1607" y="1333"/>
                  </a:lnTo>
                  <a:lnTo>
                    <a:pt x="1593" y="1358"/>
                  </a:lnTo>
                  <a:lnTo>
                    <a:pt x="1573" y="1381"/>
                  </a:lnTo>
                  <a:lnTo>
                    <a:pt x="1550" y="1400"/>
                  </a:lnTo>
                  <a:lnTo>
                    <a:pt x="1525" y="1414"/>
                  </a:lnTo>
                  <a:lnTo>
                    <a:pt x="1498" y="1423"/>
                  </a:lnTo>
                  <a:lnTo>
                    <a:pt x="1471" y="1427"/>
                  </a:lnTo>
                  <a:lnTo>
                    <a:pt x="1466" y="1455"/>
                  </a:lnTo>
                  <a:lnTo>
                    <a:pt x="1457" y="1482"/>
                  </a:lnTo>
                  <a:lnTo>
                    <a:pt x="1443" y="1507"/>
                  </a:lnTo>
                  <a:lnTo>
                    <a:pt x="1424" y="1529"/>
                  </a:lnTo>
                  <a:lnTo>
                    <a:pt x="1401" y="1548"/>
                  </a:lnTo>
                  <a:lnTo>
                    <a:pt x="1375" y="1563"/>
                  </a:lnTo>
                  <a:lnTo>
                    <a:pt x="1349" y="1572"/>
                  </a:lnTo>
                  <a:lnTo>
                    <a:pt x="1321" y="1575"/>
                  </a:lnTo>
                  <a:lnTo>
                    <a:pt x="1317" y="1603"/>
                  </a:lnTo>
                  <a:lnTo>
                    <a:pt x="1308" y="1629"/>
                  </a:lnTo>
                  <a:lnTo>
                    <a:pt x="1294" y="1654"/>
                  </a:lnTo>
                  <a:lnTo>
                    <a:pt x="1275" y="1677"/>
                  </a:lnTo>
                  <a:lnTo>
                    <a:pt x="1254" y="1695"/>
                  </a:lnTo>
                  <a:lnTo>
                    <a:pt x="1231" y="1708"/>
                  </a:lnTo>
                  <a:lnTo>
                    <a:pt x="1207" y="1718"/>
                  </a:lnTo>
                  <a:lnTo>
                    <a:pt x="1182" y="1723"/>
                  </a:lnTo>
                  <a:lnTo>
                    <a:pt x="1157" y="1724"/>
                  </a:lnTo>
                  <a:lnTo>
                    <a:pt x="1132" y="1721"/>
                  </a:lnTo>
                  <a:lnTo>
                    <a:pt x="1108" y="1714"/>
                  </a:lnTo>
                  <a:lnTo>
                    <a:pt x="1086" y="1702"/>
                  </a:lnTo>
                  <a:lnTo>
                    <a:pt x="1068" y="1687"/>
                  </a:lnTo>
                  <a:lnTo>
                    <a:pt x="895" y="1515"/>
                  </a:lnTo>
                  <a:lnTo>
                    <a:pt x="807" y="1602"/>
                  </a:lnTo>
                  <a:lnTo>
                    <a:pt x="790" y="1615"/>
                  </a:lnTo>
                  <a:lnTo>
                    <a:pt x="770" y="1623"/>
                  </a:lnTo>
                  <a:lnTo>
                    <a:pt x="749" y="1627"/>
                  </a:lnTo>
                  <a:lnTo>
                    <a:pt x="727" y="1626"/>
                  </a:lnTo>
                  <a:lnTo>
                    <a:pt x="705" y="1620"/>
                  </a:lnTo>
                  <a:lnTo>
                    <a:pt x="685" y="1610"/>
                  </a:lnTo>
                  <a:lnTo>
                    <a:pt x="667" y="1594"/>
                  </a:lnTo>
                  <a:lnTo>
                    <a:pt x="651" y="1575"/>
                  </a:lnTo>
                  <a:lnTo>
                    <a:pt x="640" y="1554"/>
                  </a:lnTo>
                  <a:lnTo>
                    <a:pt x="634" y="1533"/>
                  </a:lnTo>
                  <a:lnTo>
                    <a:pt x="633" y="1511"/>
                  </a:lnTo>
                  <a:lnTo>
                    <a:pt x="636" y="1490"/>
                  </a:lnTo>
                  <a:lnTo>
                    <a:pt x="645" y="1471"/>
                  </a:lnTo>
                  <a:lnTo>
                    <a:pt x="657" y="1454"/>
                  </a:lnTo>
                  <a:lnTo>
                    <a:pt x="640" y="1467"/>
                  </a:lnTo>
                  <a:lnTo>
                    <a:pt x="621" y="1475"/>
                  </a:lnTo>
                  <a:lnTo>
                    <a:pt x="600" y="1478"/>
                  </a:lnTo>
                  <a:lnTo>
                    <a:pt x="578" y="1477"/>
                  </a:lnTo>
                  <a:lnTo>
                    <a:pt x="557" y="1471"/>
                  </a:lnTo>
                  <a:lnTo>
                    <a:pt x="536" y="1461"/>
                  </a:lnTo>
                  <a:lnTo>
                    <a:pt x="517" y="1445"/>
                  </a:lnTo>
                  <a:lnTo>
                    <a:pt x="501" y="1426"/>
                  </a:lnTo>
                  <a:lnTo>
                    <a:pt x="491" y="1406"/>
                  </a:lnTo>
                  <a:lnTo>
                    <a:pt x="484" y="1385"/>
                  </a:lnTo>
                  <a:lnTo>
                    <a:pt x="483" y="1363"/>
                  </a:lnTo>
                  <a:lnTo>
                    <a:pt x="487" y="1341"/>
                  </a:lnTo>
                  <a:lnTo>
                    <a:pt x="495" y="1322"/>
                  </a:lnTo>
                  <a:lnTo>
                    <a:pt x="508" y="1305"/>
                  </a:lnTo>
                  <a:lnTo>
                    <a:pt x="491" y="1318"/>
                  </a:lnTo>
                  <a:lnTo>
                    <a:pt x="472" y="1327"/>
                  </a:lnTo>
                  <a:lnTo>
                    <a:pt x="450" y="1330"/>
                  </a:lnTo>
                  <a:lnTo>
                    <a:pt x="428" y="1329"/>
                  </a:lnTo>
                  <a:lnTo>
                    <a:pt x="407" y="1322"/>
                  </a:lnTo>
                  <a:lnTo>
                    <a:pt x="386" y="1312"/>
                  </a:lnTo>
                  <a:lnTo>
                    <a:pt x="367" y="1297"/>
                  </a:lnTo>
                  <a:lnTo>
                    <a:pt x="351" y="1279"/>
                  </a:lnTo>
                  <a:lnTo>
                    <a:pt x="341" y="1258"/>
                  </a:lnTo>
                  <a:lnTo>
                    <a:pt x="335" y="1236"/>
                  </a:lnTo>
                  <a:lnTo>
                    <a:pt x="334" y="1214"/>
                  </a:lnTo>
                  <a:lnTo>
                    <a:pt x="337" y="1193"/>
                  </a:lnTo>
                  <a:lnTo>
                    <a:pt x="345" y="1174"/>
                  </a:lnTo>
                  <a:lnTo>
                    <a:pt x="359" y="1157"/>
                  </a:lnTo>
                  <a:lnTo>
                    <a:pt x="342" y="1169"/>
                  </a:lnTo>
                  <a:lnTo>
                    <a:pt x="322" y="1178"/>
                  </a:lnTo>
                  <a:lnTo>
                    <a:pt x="301" y="1182"/>
                  </a:lnTo>
                  <a:lnTo>
                    <a:pt x="279" y="1180"/>
                  </a:lnTo>
                  <a:lnTo>
                    <a:pt x="257" y="1175"/>
                  </a:lnTo>
                  <a:lnTo>
                    <a:pt x="236" y="1164"/>
                  </a:lnTo>
                  <a:lnTo>
                    <a:pt x="217" y="1149"/>
                  </a:lnTo>
                  <a:lnTo>
                    <a:pt x="203" y="1130"/>
                  </a:lnTo>
                  <a:lnTo>
                    <a:pt x="191" y="1109"/>
                  </a:lnTo>
                  <a:lnTo>
                    <a:pt x="186" y="1087"/>
                  </a:lnTo>
                  <a:lnTo>
                    <a:pt x="184" y="1065"/>
                  </a:lnTo>
                  <a:lnTo>
                    <a:pt x="188" y="1045"/>
                  </a:lnTo>
                  <a:lnTo>
                    <a:pt x="197" y="1026"/>
                  </a:lnTo>
                  <a:lnTo>
                    <a:pt x="209" y="1008"/>
                  </a:lnTo>
                  <a:lnTo>
                    <a:pt x="293" y="925"/>
                  </a:lnTo>
                  <a:lnTo>
                    <a:pt x="12" y="647"/>
                  </a:lnTo>
                  <a:lnTo>
                    <a:pt x="4" y="635"/>
                  </a:lnTo>
                  <a:lnTo>
                    <a:pt x="0" y="621"/>
                  </a:lnTo>
                  <a:lnTo>
                    <a:pt x="0" y="606"/>
                  </a:lnTo>
                  <a:lnTo>
                    <a:pt x="4" y="593"/>
                  </a:lnTo>
                  <a:lnTo>
                    <a:pt x="12" y="580"/>
                  </a:lnTo>
                  <a:lnTo>
                    <a:pt x="25" y="572"/>
                  </a:lnTo>
                  <a:lnTo>
                    <a:pt x="38" y="568"/>
                  </a:lnTo>
                  <a:lnTo>
                    <a:pt x="52" y="568"/>
                  </a:lnTo>
                  <a:lnTo>
                    <a:pt x="67" y="572"/>
                  </a:lnTo>
                  <a:lnTo>
                    <a:pt x="78" y="580"/>
                  </a:lnTo>
                  <a:lnTo>
                    <a:pt x="360" y="860"/>
                  </a:lnTo>
                  <a:lnTo>
                    <a:pt x="377" y="850"/>
                  </a:lnTo>
                  <a:lnTo>
                    <a:pt x="395" y="844"/>
                  </a:lnTo>
                  <a:lnTo>
                    <a:pt x="415" y="842"/>
                  </a:lnTo>
                  <a:lnTo>
                    <a:pt x="436" y="844"/>
                  </a:lnTo>
                  <a:lnTo>
                    <a:pt x="456" y="850"/>
                  </a:lnTo>
                  <a:lnTo>
                    <a:pt x="476" y="860"/>
                  </a:lnTo>
                  <a:lnTo>
                    <a:pt x="493" y="875"/>
                  </a:lnTo>
                  <a:lnTo>
                    <a:pt x="508" y="894"/>
                  </a:lnTo>
                  <a:lnTo>
                    <a:pt x="519" y="913"/>
                  </a:lnTo>
                  <a:lnTo>
                    <a:pt x="525" y="935"/>
                  </a:lnTo>
                  <a:lnTo>
                    <a:pt x="526" y="957"/>
                  </a:lnTo>
                  <a:lnTo>
                    <a:pt x="523" y="978"/>
                  </a:lnTo>
                  <a:lnTo>
                    <a:pt x="515" y="998"/>
                  </a:lnTo>
                  <a:lnTo>
                    <a:pt x="501" y="1014"/>
                  </a:lnTo>
                  <a:lnTo>
                    <a:pt x="519" y="1002"/>
                  </a:lnTo>
                  <a:lnTo>
                    <a:pt x="538" y="994"/>
                  </a:lnTo>
                  <a:lnTo>
                    <a:pt x="560" y="989"/>
                  </a:lnTo>
                  <a:lnTo>
                    <a:pt x="581" y="991"/>
                  </a:lnTo>
                  <a:lnTo>
                    <a:pt x="603" y="997"/>
                  </a:lnTo>
                  <a:lnTo>
                    <a:pt x="624" y="1008"/>
                  </a:lnTo>
                  <a:lnTo>
                    <a:pt x="643" y="1024"/>
                  </a:lnTo>
                  <a:lnTo>
                    <a:pt x="658" y="1042"/>
                  </a:lnTo>
                  <a:lnTo>
                    <a:pt x="669" y="1062"/>
                  </a:lnTo>
                  <a:lnTo>
                    <a:pt x="675" y="1084"/>
                  </a:lnTo>
                  <a:lnTo>
                    <a:pt x="676" y="1106"/>
                  </a:lnTo>
                  <a:lnTo>
                    <a:pt x="673" y="1127"/>
                  </a:lnTo>
                  <a:lnTo>
                    <a:pt x="664" y="1147"/>
                  </a:lnTo>
                  <a:lnTo>
                    <a:pt x="651" y="1163"/>
                  </a:lnTo>
                  <a:lnTo>
                    <a:pt x="668" y="1150"/>
                  </a:lnTo>
                  <a:lnTo>
                    <a:pt x="688" y="1142"/>
                  </a:lnTo>
                  <a:lnTo>
                    <a:pt x="708" y="1138"/>
                  </a:lnTo>
                  <a:lnTo>
                    <a:pt x="730" y="1139"/>
                  </a:lnTo>
                  <a:lnTo>
                    <a:pt x="752" y="1145"/>
                  </a:lnTo>
                  <a:lnTo>
                    <a:pt x="773" y="1157"/>
                  </a:lnTo>
                  <a:lnTo>
                    <a:pt x="792" y="1172"/>
                  </a:lnTo>
                  <a:lnTo>
                    <a:pt x="807" y="1190"/>
                  </a:lnTo>
                  <a:lnTo>
                    <a:pt x="818" y="1211"/>
                  </a:lnTo>
                  <a:lnTo>
                    <a:pt x="824" y="1233"/>
                  </a:lnTo>
                  <a:lnTo>
                    <a:pt x="826" y="1255"/>
                  </a:lnTo>
                  <a:lnTo>
                    <a:pt x="822" y="1276"/>
                  </a:lnTo>
                  <a:lnTo>
                    <a:pt x="813" y="1294"/>
                  </a:lnTo>
                  <a:lnTo>
                    <a:pt x="801" y="1312"/>
                  </a:lnTo>
                  <a:lnTo>
                    <a:pt x="817" y="1298"/>
                  </a:lnTo>
                  <a:lnTo>
                    <a:pt x="837" y="1290"/>
                  </a:lnTo>
                  <a:lnTo>
                    <a:pt x="858" y="1287"/>
                  </a:lnTo>
                  <a:lnTo>
                    <a:pt x="880" y="1288"/>
                  </a:lnTo>
                  <a:lnTo>
                    <a:pt x="902" y="1294"/>
                  </a:lnTo>
                  <a:lnTo>
                    <a:pt x="922" y="1305"/>
                  </a:lnTo>
                  <a:lnTo>
                    <a:pt x="941" y="1320"/>
                  </a:lnTo>
                  <a:lnTo>
                    <a:pt x="958" y="1339"/>
                  </a:lnTo>
                  <a:lnTo>
                    <a:pt x="968" y="1361"/>
                  </a:lnTo>
                  <a:lnTo>
                    <a:pt x="973" y="1384"/>
                  </a:lnTo>
                  <a:lnTo>
                    <a:pt x="974" y="1406"/>
                  </a:lnTo>
                  <a:lnTo>
                    <a:pt x="970" y="1427"/>
                  </a:lnTo>
                  <a:lnTo>
                    <a:pt x="960" y="1447"/>
                  </a:lnTo>
                  <a:lnTo>
                    <a:pt x="1134" y="1620"/>
                  </a:lnTo>
                  <a:lnTo>
                    <a:pt x="1144" y="1627"/>
                  </a:lnTo>
                  <a:lnTo>
                    <a:pt x="1156" y="1630"/>
                  </a:lnTo>
                  <a:lnTo>
                    <a:pt x="1169" y="1630"/>
                  </a:lnTo>
                  <a:lnTo>
                    <a:pt x="1183" y="1627"/>
                  </a:lnTo>
                  <a:lnTo>
                    <a:pt x="1196" y="1621"/>
                  </a:lnTo>
                  <a:lnTo>
                    <a:pt x="1209" y="1612"/>
                  </a:lnTo>
                  <a:lnTo>
                    <a:pt x="1218" y="1599"/>
                  </a:lnTo>
                  <a:lnTo>
                    <a:pt x="1225" y="1587"/>
                  </a:lnTo>
                  <a:lnTo>
                    <a:pt x="1228" y="1573"/>
                  </a:lnTo>
                  <a:lnTo>
                    <a:pt x="1228" y="1560"/>
                  </a:lnTo>
                  <a:lnTo>
                    <a:pt x="1224" y="1547"/>
                  </a:lnTo>
                  <a:lnTo>
                    <a:pt x="1216" y="1538"/>
                  </a:lnTo>
                  <a:lnTo>
                    <a:pt x="1074" y="1396"/>
                  </a:lnTo>
                  <a:lnTo>
                    <a:pt x="1065" y="1384"/>
                  </a:lnTo>
                  <a:lnTo>
                    <a:pt x="1061" y="1370"/>
                  </a:lnTo>
                  <a:lnTo>
                    <a:pt x="1061" y="1356"/>
                  </a:lnTo>
                  <a:lnTo>
                    <a:pt x="1065" y="1342"/>
                  </a:lnTo>
                  <a:lnTo>
                    <a:pt x="1074" y="1330"/>
                  </a:lnTo>
                  <a:lnTo>
                    <a:pt x="1086" y="1321"/>
                  </a:lnTo>
                  <a:lnTo>
                    <a:pt x="1100" y="1316"/>
                  </a:lnTo>
                  <a:lnTo>
                    <a:pt x="1115" y="1316"/>
                  </a:lnTo>
                  <a:lnTo>
                    <a:pt x="1128" y="1321"/>
                  </a:lnTo>
                  <a:lnTo>
                    <a:pt x="1140" y="1330"/>
                  </a:lnTo>
                  <a:lnTo>
                    <a:pt x="1283" y="1471"/>
                  </a:lnTo>
                  <a:lnTo>
                    <a:pt x="1294" y="1478"/>
                  </a:lnTo>
                  <a:lnTo>
                    <a:pt x="1305" y="1482"/>
                  </a:lnTo>
                  <a:lnTo>
                    <a:pt x="1319" y="1483"/>
                  </a:lnTo>
                  <a:lnTo>
                    <a:pt x="1332" y="1480"/>
                  </a:lnTo>
                  <a:lnTo>
                    <a:pt x="1346" y="1472"/>
                  </a:lnTo>
                  <a:lnTo>
                    <a:pt x="1358" y="1463"/>
                  </a:lnTo>
                  <a:lnTo>
                    <a:pt x="1367" y="1451"/>
                  </a:lnTo>
                  <a:lnTo>
                    <a:pt x="1373" y="1438"/>
                  </a:lnTo>
                  <a:lnTo>
                    <a:pt x="1377" y="1424"/>
                  </a:lnTo>
                  <a:lnTo>
                    <a:pt x="1376" y="1411"/>
                  </a:lnTo>
                  <a:lnTo>
                    <a:pt x="1373" y="1399"/>
                  </a:lnTo>
                  <a:lnTo>
                    <a:pt x="1366" y="1389"/>
                  </a:lnTo>
                  <a:lnTo>
                    <a:pt x="1224" y="1247"/>
                  </a:lnTo>
                  <a:lnTo>
                    <a:pt x="1215" y="1235"/>
                  </a:lnTo>
                  <a:lnTo>
                    <a:pt x="1210" y="1221"/>
                  </a:lnTo>
                  <a:lnTo>
                    <a:pt x="1210" y="1207"/>
                  </a:lnTo>
                  <a:lnTo>
                    <a:pt x="1215" y="1193"/>
                  </a:lnTo>
                  <a:lnTo>
                    <a:pt x="1224" y="1181"/>
                  </a:lnTo>
                  <a:lnTo>
                    <a:pt x="1236" y="1173"/>
                  </a:lnTo>
                  <a:lnTo>
                    <a:pt x="1250" y="1168"/>
                  </a:lnTo>
                  <a:lnTo>
                    <a:pt x="1264" y="1168"/>
                  </a:lnTo>
                  <a:lnTo>
                    <a:pt x="1278" y="1173"/>
                  </a:lnTo>
                  <a:lnTo>
                    <a:pt x="1291" y="1181"/>
                  </a:lnTo>
                  <a:lnTo>
                    <a:pt x="1433" y="1322"/>
                  </a:lnTo>
                  <a:lnTo>
                    <a:pt x="1442" y="1330"/>
                  </a:lnTo>
                  <a:lnTo>
                    <a:pt x="1455" y="1334"/>
                  </a:lnTo>
                  <a:lnTo>
                    <a:pt x="1469" y="1334"/>
                  </a:lnTo>
                  <a:lnTo>
                    <a:pt x="1482" y="1331"/>
                  </a:lnTo>
                  <a:lnTo>
                    <a:pt x="1495" y="1324"/>
                  </a:lnTo>
                  <a:lnTo>
                    <a:pt x="1507" y="1315"/>
                  </a:lnTo>
                  <a:lnTo>
                    <a:pt x="1517" y="1303"/>
                  </a:lnTo>
                  <a:lnTo>
                    <a:pt x="1523" y="1289"/>
                  </a:lnTo>
                  <a:lnTo>
                    <a:pt x="1526" y="1276"/>
                  </a:lnTo>
                  <a:lnTo>
                    <a:pt x="1526" y="1263"/>
                  </a:lnTo>
                  <a:lnTo>
                    <a:pt x="1523" y="1251"/>
                  </a:lnTo>
                  <a:lnTo>
                    <a:pt x="1516" y="1240"/>
                  </a:lnTo>
                  <a:lnTo>
                    <a:pt x="1373" y="1099"/>
                  </a:lnTo>
                  <a:lnTo>
                    <a:pt x="1364" y="1086"/>
                  </a:lnTo>
                  <a:lnTo>
                    <a:pt x="1360" y="1073"/>
                  </a:lnTo>
                  <a:lnTo>
                    <a:pt x="1360" y="1059"/>
                  </a:lnTo>
                  <a:lnTo>
                    <a:pt x="1364" y="1045"/>
                  </a:lnTo>
                  <a:lnTo>
                    <a:pt x="1373" y="1033"/>
                  </a:lnTo>
                  <a:lnTo>
                    <a:pt x="1386" y="1024"/>
                  </a:lnTo>
                  <a:lnTo>
                    <a:pt x="1399" y="1020"/>
                  </a:lnTo>
                  <a:lnTo>
                    <a:pt x="1413" y="1020"/>
                  </a:lnTo>
                  <a:lnTo>
                    <a:pt x="1428" y="1024"/>
                  </a:lnTo>
                  <a:lnTo>
                    <a:pt x="1439" y="1033"/>
                  </a:lnTo>
                  <a:lnTo>
                    <a:pt x="1582" y="1175"/>
                  </a:lnTo>
                  <a:lnTo>
                    <a:pt x="1592" y="1182"/>
                  </a:lnTo>
                  <a:lnTo>
                    <a:pt x="1605" y="1185"/>
                  </a:lnTo>
                  <a:lnTo>
                    <a:pt x="1617" y="1185"/>
                  </a:lnTo>
                  <a:lnTo>
                    <a:pt x="1631" y="1182"/>
                  </a:lnTo>
                  <a:lnTo>
                    <a:pt x="1644" y="1176"/>
                  </a:lnTo>
                  <a:lnTo>
                    <a:pt x="1657" y="1166"/>
                  </a:lnTo>
                  <a:lnTo>
                    <a:pt x="1666" y="1154"/>
                  </a:lnTo>
                  <a:lnTo>
                    <a:pt x="1673" y="1141"/>
                  </a:lnTo>
                  <a:lnTo>
                    <a:pt x="1676" y="1127"/>
                  </a:lnTo>
                  <a:lnTo>
                    <a:pt x="1676" y="1114"/>
                  </a:lnTo>
                  <a:lnTo>
                    <a:pt x="1673" y="1102"/>
                  </a:lnTo>
                  <a:lnTo>
                    <a:pt x="1665" y="1091"/>
                  </a:lnTo>
                  <a:lnTo>
                    <a:pt x="1663" y="1089"/>
                  </a:lnTo>
                  <a:lnTo>
                    <a:pt x="1657" y="1084"/>
                  </a:lnTo>
                  <a:lnTo>
                    <a:pt x="1648" y="1075"/>
                  </a:lnTo>
                  <a:lnTo>
                    <a:pt x="1635" y="1061"/>
                  </a:lnTo>
                  <a:lnTo>
                    <a:pt x="1618" y="1046"/>
                  </a:lnTo>
                  <a:lnTo>
                    <a:pt x="1599" y="1027"/>
                  </a:lnTo>
                  <a:lnTo>
                    <a:pt x="1578" y="1006"/>
                  </a:lnTo>
                  <a:lnTo>
                    <a:pt x="1555" y="982"/>
                  </a:lnTo>
                  <a:lnTo>
                    <a:pt x="1530" y="957"/>
                  </a:lnTo>
                  <a:lnTo>
                    <a:pt x="1503" y="930"/>
                  </a:lnTo>
                  <a:lnTo>
                    <a:pt x="1475" y="902"/>
                  </a:lnTo>
                  <a:lnTo>
                    <a:pt x="1444" y="873"/>
                  </a:lnTo>
                  <a:lnTo>
                    <a:pt x="1415" y="843"/>
                  </a:lnTo>
                  <a:lnTo>
                    <a:pt x="1384" y="811"/>
                  </a:lnTo>
                  <a:lnTo>
                    <a:pt x="1352" y="781"/>
                  </a:lnTo>
                  <a:lnTo>
                    <a:pt x="1322" y="750"/>
                  </a:lnTo>
                  <a:lnTo>
                    <a:pt x="1291" y="720"/>
                  </a:lnTo>
                  <a:lnTo>
                    <a:pt x="1260" y="690"/>
                  </a:lnTo>
                  <a:lnTo>
                    <a:pt x="1231" y="661"/>
                  </a:lnTo>
                  <a:lnTo>
                    <a:pt x="1203" y="632"/>
                  </a:lnTo>
                  <a:lnTo>
                    <a:pt x="1176" y="605"/>
                  </a:lnTo>
                  <a:lnTo>
                    <a:pt x="1151" y="581"/>
                  </a:lnTo>
                  <a:lnTo>
                    <a:pt x="1128" y="559"/>
                  </a:lnTo>
                  <a:lnTo>
                    <a:pt x="1107" y="538"/>
                  </a:lnTo>
                  <a:lnTo>
                    <a:pt x="1089" y="520"/>
                  </a:lnTo>
                  <a:lnTo>
                    <a:pt x="1074" y="504"/>
                  </a:lnTo>
                  <a:lnTo>
                    <a:pt x="1061" y="493"/>
                  </a:lnTo>
                  <a:lnTo>
                    <a:pt x="1057" y="489"/>
                  </a:lnTo>
                  <a:lnTo>
                    <a:pt x="1051" y="485"/>
                  </a:lnTo>
                  <a:lnTo>
                    <a:pt x="1045" y="481"/>
                  </a:lnTo>
                  <a:lnTo>
                    <a:pt x="1036" y="478"/>
                  </a:lnTo>
                  <a:lnTo>
                    <a:pt x="1026" y="477"/>
                  </a:lnTo>
                  <a:lnTo>
                    <a:pt x="1014" y="480"/>
                  </a:lnTo>
                  <a:lnTo>
                    <a:pt x="1001" y="486"/>
                  </a:lnTo>
                  <a:lnTo>
                    <a:pt x="986" y="496"/>
                  </a:lnTo>
                  <a:lnTo>
                    <a:pt x="968" y="512"/>
                  </a:lnTo>
                  <a:lnTo>
                    <a:pt x="952" y="529"/>
                  </a:lnTo>
                  <a:lnTo>
                    <a:pt x="938" y="549"/>
                  </a:lnTo>
                  <a:lnTo>
                    <a:pt x="926" y="569"/>
                  </a:lnTo>
                  <a:lnTo>
                    <a:pt x="861" y="688"/>
                  </a:lnTo>
                  <a:lnTo>
                    <a:pt x="853" y="700"/>
                  </a:lnTo>
                  <a:lnTo>
                    <a:pt x="844" y="713"/>
                  </a:lnTo>
                  <a:lnTo>
                    <a:pt x="831" y="725"/>
                  </a:lnTo>
                  <a:lnTo>
                    <a:pt x="806" y="747"/>
                  </a:lnTo>
                  <a:lnTo>
                    <a:pt x="779" y="764"/>
                  </a:lnTo>
                  <a:lnTo>
                    <a:pt x="750" y="776"/>
                  </a:lnTo>
                  <a:lnTo>
                    <a:pt x="721" y="782"/>
                  </a:lnTo>
                  <a:lnTo>
                    <a:pt x="692" y="783"/>
                  </a:lnTo>
                  <a:lnTo>
                    <a:pt x="661" y="779"/>
                  </a:lnTo>
                  <a:lnTo>
                    <a:pt x="631" y="769"/>
                  </a:lnTo>
                  <a:lnTo>
                    <a:pt x="603" y="753"/>
                  </a:lnTo>
                  <a:lnTo>
                    <a:pt x="578" y="733"/>
                  </a:lnTo>
                  <a:lnTo>
                    <a:pt x="556" y="709"/>
                  </a:lnTo>
                  <a:lnTo>
                    <a:pt x="539" y="682"/>
                  </a:lnTo>
                  <a:lnTo>
                    <a:pt x="530" y="662"/>
                  </a:lnTo>
                  <a:lnTo>
                    <a:pt x="524" y="642"/>
                  </a:lnTo>
                  <a:lnTo>
                    <a:pt x="522" y="622"/>
                  </a:lnTo>
                  <a:lnTo>
                    <a:pt x="524" y="604"/>
                  </a:lnTo>
                  <a:lnTo>
                    <a:pt x="528" y="588"/>
                  </a:lnTo>
                  <a:lnTo>
                    <a:pt x="721" y="138"/>
                  </a:lnTo>
                  <a:lnTo>
                    <a:pt x="730" y="122"/>
                  </a:lnTo>
                  <a:lnTo>
                    <a:pt x="743" y="104"/>
                  </a:lnTo>
                  <a:lnTo>
                    <a:pt x="760" y="86"/>
                  </a:lnTo>
                  <a:lnTo>
                    <a:pt x="768" y="78"/>
                  </a:lnTo>
                  <a:lnTo>
                    <a:pt x="779" y="68"/>
                  </a:lnTo>
                  <a:lnTo>
                    <a:pt x="793" y="57"/>
                  </a:lnTo>
                  <a:lnTo>
                    <a:pt x="810" y="47"/>
                  </a:lnTo>
                  <a:lnTo>
                    <a:pt x="829" y="35"/>
                  </a:lnTo>
                  <a:lnTo>
                    <a:pt x="852" y="24"/>
                  </a:lnTo>
                  <a:lnTo>
                    <a:pt x="876" y="14"/>
                  </a:lnTo>
                  <a:lnTo>
                    <a:pt x="903" y="7"/>
                  </a:lnTo>
                  <a:lnTo>
                    <a:pt x="933" y="2"/>
                  </a:lnTo>
                  <a:lnTo>
                    <a:pt x="9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1442"/>
            <p:cNvSpPr>
              <a:spLocks noEditPoints="1"/>
            </p:cNvSpPr>
            <p:nvPr/>
          </p:nvSpPr>
          <p:spPr bwMode="auto">
            <a:xfrm>
              <a:off x="3713" y="3617"/>
              <a:ext cx="41" cy="41"/>
            </a:xfrm>
            <a:custGeom>
              <a:avLst/>
              <a:gdLst>
                <a:gd name="T0" fmla="*/ 473 w 699"/>
                <a:gd name="T1" fmla="*/ 445 h 697"/>
                <a:gd name="T2" fmla="*/ 452 w 699"/>
                <a:gd name="T3" fmla="*/ 447 h 697"/>
                <a:gd name="T4" fmla="*/ 434 w 699"/>
                <a:gd name="T5" fmla="*/ 455 h 697"/>
                <a:gd name="T6" fmla="*/ 418 w 699"/>
                <a:gd name="T7" fmla="*/ 467 h 697"/>
                <a:gd name="T8" fmla="*/ 407 w 699"/>
                <a:gd name="T9" fmla="*/ 482 h 697"/>
                <a:gd name="T10" fmla="*/ 399 w 699"/>
                <a:gd name="T11" fmla="*/ 501 h 697"/>
                <a:gd name="T12" fmla="*/ 396 w 699"/>
                <a:gd name="T13" fmla="*/ 522 h 697"/>
                <a:gd name="T14" fmla="*/ 399 w 699"/>
                <a:gd name="T15" fmla="*/ 541 h 697"/>
                <a:gd name="T16" fmla="*/ 407 w 699"/>
                <a:gd name="T17" fmla="*/ 560 h 697"/>
                <a:gd name="T18" fmla="*/ 418 w 699"/>
                <a:gd name="T19" fmla="*/ 576 h 697"/>
                <a:gd name="T20" fmla="*/ 434 w 699"/>
                <a:gd name="T21" fmla="*/ 587 h 697"/>
                <a:gd name="T22" fmla="*/ 452 w 699"/>
                <a:gd name="T23" fmla="*/ 596 h 697"/>
                <a:gd name="T24" fmla="*/ 473 w 699"/>
                <a:gd name="T25" fmla="*/ 598 h 697"/>
                <a:gd name="T26" fmla="*/ 493 w 699"/>
                <a:gd name="T27" fmla="*/ 596 h 697"/>
                <a:gd name="T28" fmla="*/ 512 w 699"/>
                <a:gd name="T29" fmla="*/ 587 h 697"/>
                <a:gd name="T30" fmla="*/ 527 w 699"/>
                <a:gd name="T31" fmla="*/ 576 h 697"/>
                <a:gd name="T32" fmla="*/ 540 w 699"/>
                <a:gd name="T33" fmla="*/ 560 h 697"/>
                <a:gd name="T34" fmla="*/ 547 w 699"/>
                <a:gd name="T35" fmla="*/ 541 h 697"/>
                <a:gd name="T36" fmla="*/ 550 w 699"/>
                <a:gd name="T37" fmla="*/ 522 h 697"/>
                <a:gd name="T38" fmla="*/ 547 w 699"/>
                <a:gd name="T39" fmla="*/ 501 h 697"/>
                <a:gd name="T40" fmla="*/ 540 w 699"/>
                <a:gd name="T41" fmla="*/ 482 h 697"/>
                <a:gd name="T42" fmla="*/ 527 w 699"/>
                <a:gd name="T43" fmla="*/ 467 h 697"/>
                <a:gd name="T44" fmla="*/ 512 w 699"/>
                <a:gd name="T45" fmla="*/ 455 h 697"/>
                <a:gd name="T46" fmla="*/ 493 w 699"/>
                <a:gd name="T47" fmla="*/ 447 h 697"/>
                <a:gd name="T48" fmla="*/ 473 w 699"/>
                <a:gd name="T49" fmla="*/ 445 h 697"/>
                <a:gd name="T50" fmla="*/ 215 w 699"/>
                <a:gd name="T51" fmla="*/ 0 h 697"/>
                <a:gd name="T52" fmla="*/ 236 w 699"/>
                <a:gd name="T53" fmla="*/ 0 h 697"/>
                <a:gd name="T54" fmla="*/ 256 w 699"/>
                <a:gd name="T55" fmla="*/ 6 h 697"/>
                <a:gd name="T56" fmla="*/ 275 w 699"/>
                <a:gd name="T57" fmla="*/ 14 h 697"/>
                <a:gd name="T58" fmla="*/ 292 w 699"/>
                <a:gd name="T59" fmla="*/ 27 h 697"/>
                <a:gd name="T60" fmla="*/ 672 w 699"/>
                <a:gd name="T61" fmla="*/ 405 h 697"/>
                <a:gd name="T62" fmla="*/ 685 w 699"/>
                <a:gd name="T63" fmla="*/ 422 h 697"/>
                <a:gd name="T64" fmla="*/ 695 w 699"/>
                <a:gd name="T65" fmla="*/ 442 h 697"/>
                <a:gd name="T66" fmla="*/ 699 w 699"/>
                <a:gd name="T67" fmla="*/ 461 h 697"/>
                <a:gd name="T68" fmla="*/ 699 w 699"/>
                <a:gd name="T69" fmla="*/ 482 h 697"/>
                <a:gd name="T70" fmla="*/ 695 w 699"/>
                <a:gd name="T71" fmla="*/ 502 h 697"/>
                <a:gd name="T72" fmla="*/ 685 w 699"/>
                <a:gd name="T73" fmla="*/ 521 h 697"/>
                <a:gd name="T74" fmla="*/ 673 w 699"/>
                <a:gd name="T75" fmla="*/ 537 h 697"/>
                <a:gd name="T76" fmla="*/ 540 w 699"/>
                <a:gd name="T77" fmla="*/ 669 h 697"/>
                <a:gd name="T78" fmla="*/ 522 w 699"/>
                <a:gd name="T79" fmla="*/ 683 h 697"/>
                <a:gd name="T80" fmla="*/ 503 w 699"/>
                <a:gd name="T81" fmla="*/ 691 h 697"/>
                <a:gd name="T82" fmla="*/ 483 w 699"/>
                <a:gd name="T83" fmla="*/ 697 h 697"/>
                <a:gd name="T84" fmla="*/ 462 w 699"/>
                <a:gd name="T85" fmla="*/ 697 h 697"/>
                <a:gd name="T86" fmla="*/ 443 w 699"/>
                <a:gd name="T87" fmla="*/ 691 h 697"/>
                <a:gd name="T88" fmla="*/ 424 w 699"/>
                <a:gd name="T89" fmla="*/ 683 h 697"/>
                <a:gd name="T90" fmla="*/ 407 w 699"/>
                <a:gd name="T91" fmla="*/ 669 h 697"/>
                <a:gd name="T92" fmla="*/ 26 w 699"/>
                <a:gd name="T93" fmla="*/ 292 h 697"/>
                <a:gd name="T94" fmla="*/ 13 w 699"/>
                <a:gd name="T95" fmla="*/ 275 h 697"/>
                <a:gd name="T96" fmla="*/ 4 w 699"/>
                <a:gd name="T97" fmla="*/ 256 h 697"/>
                <a:gd name="T98" fmla="*/ 0 w 699"/>
                <a:gd name="T99" fmla="*/ 236 h 697"/>
                <a:gd name="T100" fmla="*/ 0 w 699"/>
                <a:gd name="T101" fmla="*/ 216 h 697"/>
                <a:gd name="T102" fmla="*/ 4 w 699"/>
                <a:gd name="T103" fmla="*/ 196 h 697"/>
                <a:gd name="T104" fmla="*/ 13 w 699"/>
                <a:gd name="T105" fmla="*/ 176 h 697"/>
                <a:gd name="T106" fmla="*/ 26 w 699"/>
                <a:gd name="T107" fmla="*/ 160 h 697"/>
                <a:gd name="T108" fmla="*/ 159 w 699"/>
                <a:gd name="T109" fmla="*/ 27 h 697"/>
                <a:gd name="T110" fmla="*/ 177 w 699"/>
                <a:gd name="T111" fmla="*/ 14 h 697"/>
                <a:gd name="T112" fmla="*/ 195 w 699"/>
                <a:gd name="T113" fmla="*/ 6 h 697"/>
                <a:gd name="T114" fmla="*/ 215 w 699"/>
                <a:gd name="T115" fmla="*/ 0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99" h="697">
                  <a:moveTo>
                    <a:pt x="473" y="445"/>
                  </a:moveTo>
                  <a:lnTo>
                    <a:pt x="452" y="447"/>
                  </a:lnTo>
                  <a:lnTo>
                    <a:pt x="434" y="455"/>
                  </a:lnTo>
                  <a:lnTo>
                    <a:pt x="418" y="467"/>
                  </a:lnTo>
                  <a:lnTo>
                    <a:pt x="407" y="482"/>
                  </a:lnTo>
                  <a:lnTo>
                    <a:pt x="399" y="501"/>
                  </a:lnTo>
                  <a:lnTo>
                    <a:pt x="396" y="522"/>
                  </a:lnTo>
                  <a:lnTo>
                    <a:pt x="399" y="541"/>
                  </a:lnTo>
                  <a:lnTo>
                    <a:pt x="407" y="560"/>
                  </a:lnTo>
                  <a:lnTo>
                    <a:pt x="418" y="576"/>
                  </a:lnTo>
                  <a:lnTo>
                    <a:pt x="434" y="587"/>
                  </a:lnTo>
                  <a:lnTo>
                    <a:pt x="452" y="596"/>
                  </a:lnTo>
                  <a:lnTo>
                    <a:pt x="473" y="598"/>
                  </a:lnTo>
                  <a:lnTo>
                    <a:pt x="493" y="596"/>
                  </a:lnTo>
                  <a:lnTo>
                    <a:pt x="512" y="587"/>
                  </a:lnTo>
                  <a:lnTo>
                    <a:pt x="527" y="576"/>
                  </a:lnTo>
                  <a:lnTo>
                    <a:pt x="540" y="560"/>
                  </a:lnTo>
                  <a:lnTo>
                    <a:pt x="547" y="541"/>
                  </a:lnTo>
                  <a:lnTo>
                    <a:pt x="550" y="522"/>
                  </a:lnTo>
                  <a:lnTo>
                    <a:pt x="547" y="501"/>
                  </a:lnTo>
                  <a:lnTo>
                    <a:pt x="540" y="482"/>
                  </a:lnTo>
                  <a:lnTo>
                    <a:pt x="527" y="467"/>
                  </a:lnTo>
                  <a:lnTo>
                    <a:pt x="512" y="455"/>
                  </a:lnTo>
                  <a:lnTo>
                    <a:pt x="493" y="447"/>
                  </a:lnTo>
                  <a:lnTo>
                    <a:pt x="473" y="445"/>
                  </a:lnTo>
                  <a:close/>
                  <a:moveTo>
                    <a:pt x="215" y="0"/>
                  </a:moveTo>
                  <a:lnTo>
                    <a:pt x="236" y="0"/>
                  </a:lnTo>
                  <a:lnTo>
                    <a:pt x="256" y="6"/>
                  </a:lnTo>
                  <a:lnTo>
                    <a:pt x="275" y="14"/>
                  </a:lnTo>
                  <a:lnTo>
                    <a:pt x="292" y="27"/>
                  </a:lnTo>
                  <a:lnTo>
                    <a:pt x="672" y="405"/>
                  </a:lnTo>
                  <a:lnTo>
                    <a:pt x="685" y="422"/>
                  </a:lnTo>
                  <a:lnTo>
                    <a:pt x="695" y="442"/>
                  </a:lnTo>
                  <a:lnTo>
                    <a:pt x="699" y="461"/>
                  </a:lnTo>
                  <a:lnTo>
                    <a:pt x="699" y="482"/>
                  </a:lnTo>
                  <a:lnTo>
                    <a:pt x="695" y="502"/>
                  </a:lnTo>
                  <a:lnTo>
                    <a:pt x="685" y="521"/>
                  </a:lnTo>
                  <a:lnTo>
                    <a:pt x="673" y="537"/>
                  </a:lnTo>
                  <a:lnTo>
                    <a:pt x="540" y="669"/>
                  </a:lnTo>
                  <a:lnTo>
                    <a:pt x="522" y="683"/>
                  </a:lnTo>
                  <a:lnTo>
                    <a:pt x="503" y="691"/>
                  </a:lnTo>
                  <a:lnTo>
                    <a:pt x="483" y="697"/>
                  </a:lnTo>
                  <a:lnTo>
                    <a:pt x="462" y="697"/>
                  </a:lnTo>
                  <a:lnTo>
                    <a:pt x="443" y="691"/>
                  </a:lnTo>
                  <a:lnTo>
                    <a:pt x="424" y="683"/>
                  </a:lnTo>
                  <a:lnTo>
                    <a:pt x="407" y="669"/>
                  </a:lnTo>
                  <a:lnTo>
                    <a:pt x="26" y="292"/>
                  </a:lnTo>
                  <a:lnTo>
                    <a:pt x="13" y="275"/>
                  </a:lnTo>
                  <a:lnTo>
                    <a:pt x="4" y="256"/>
                  </a:lnTo>
                  <a:lnTo>
                    <a:pt x="0" y="236"/>
                  </a:lnTo>
                  <a:lnTo>
                    <a:pt x="0" y="216"/>
                  </a:lnTo>
                  <a:lnTo>
                    <a:pt x="4" y="196"/>
                  </a:lnTo>
                  <a:lnTo>
                    <a:pt x="13" y="176"/>
                  </a:lnTo>
                  <a:lnTo>
                    <a:pt x="26" y="160"/>
                  </a:lnTo>
                  <a:lnTo>
                    <a:pt x="159" y="27"/>
                  </a:lnTo>
                  <a:lnTo>
                    <a:pt x="177" y="14"/>
                  </a:lnTo>
                  <a:lnTo>
                    <a:pt x="195" y="6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05565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22" b="12222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41414636-CE8E-465F-BFEE-0671819A6847}"/>
              </a:ext>
            </a:extLst>
          </p:cNvPr>
          <p:cNvSpPr/>
          <p:nvPr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D25C89B9-7A78-479F-9318-CA2484706F89}"/>
              </a:ext>
            </a:extLst>
          </p:cNvPr>
          <p:cNvSpPr/>
          <p:nvPr/>
        </p:nvSpPr>
        <p:spPr>
          <a:xfrm>
            <a:off x="1" y="1802675"/>
            <a:ext cx="6643219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7BA77E3E-F038-4820-B2B7-A1DE2AC78C44}"/>
              </a:ext>
            </a:extLst>
          </p:cNvPr>
          <p:cNvSpPr/>
          <p:nvPr/>
        </p:nvSpPr>
        <p:spPr>
          <a:xfrm>
            <a:off x="-36904" y="3185578"/>
            <a:ext cx="6150643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BCB68E3-4E63-4297-A336-9092EF25B0A2}"/>
              </a:ext>
            </a:extLst>
          </p:cNvPr>
          <p:cNvSpPr/>
          <p:nvPr/>
        </p:nvSpPr>
        <p:spPr>
          <a:xfrm>
            <a:off x="393192" y="2054132"/>
            <a:ext cx="5039215" cy="255454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ВОЗМОЖНОСТЬ ГРАЖДАНИНА ПОВЛИЯТЬ НА ПРОЦЕСС СОСТАВЛЕНИЯ БЮДЖЕТА ГОРОДА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36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566983" y="1092562"/>
            <a:ext cx="5334840" cy="2258853"/>
          </a:xfrm>
        </p:spPr>
        <p:txBody>
          <a:bodyPr/>
          <a:lstStyle/>
          <a:p>
            <a:r>
              <a:rPr lang="ru-RU" sz="2000" dirty="0" smtClean="0">
                <a:cs typeface="Times New Roman" pitchFamily="18" charset="0"/>
              </a:rPr>
              <a:t>Бюджет города Курска является программно-ориентированным, то есть расходование средств осуществляется на основании </a:t>
            </a:r>
          </a:p>
          <a:p>
            <a:endParaRPr lang="ru-RU" dirty="0" smtClean="0"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16 утвержденных муниципальных программ 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6353269" y="1899386"/>
            <a:ext cx="5334658" cy="2258853"/>
          </a:xfrm>
        </p:spPr>
        <p:txBody>
          <a:bodyPr/>
          <a:lstStyle/>
          <a:p>
            <a:pPr algn="r"/>
            <a:r>
              <a:rPr lang="ru-RU" sz="2000" dirty="0" smtClean="0">
                <a:cs typeface="Times New Roman" pitchFamily="18" charset="0"/>
              </a:rPr>
              <a:t>Удельный вес расходов бюджета, которые будут осуществляться в рамках программ, на </a:t>
            </a:r>
            <a:r>
              <a:rPr lang="ru-RU" sz="2000" b="1" dirty="0" smtClean="0">
                <a:cs typeface="Times New Roman" pitchFamily="18" charset="0"/>
              </a:rPr>
              <a:t>2021 год  составляет 94,6%</a:t>
            </a:r>
            <a:r>
              <a:rPr lang="ru-RU" sz="2000" dirty="0" smtClean="0">
                <a:cs typeface="Times New Roman" pitchFamily="18" charset="0"/>
              </a:rPr>
              <a:t> от общего объема расходов.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Общий объем программных расходов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В 2022 году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4 820 893 тыс. руб.</a:t>
            </a:r>
          </a:p>
          <a:p>
            <a:pPr algn="ctr"/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7830" y="301019"/>
            <a:ext cx="10865180" cy="695924"/>
          </a:xfrm>
        </p:spPr>
        <p:txBody>
          <a:bodyPr/>
          <a:lstStyle/>
          <a:p>
            <a:r>
              <a:rPr lang="ru-RU" dirty="0" smtClean="0"/>
              <a:t>МУНИЦИПАЛЬНЫЕ ПРОГРАММЫ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7EDA3FE8-F864-45B3-AF56-5B42D51D53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457860" cy="4619284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1400" dirty="0" smtClean="0">
                <a:cs typeface="Times New Roman" pitchFamily="18" charset="0"/>
              </a:rPr>
              <a:t>1.Развитие культуры и туризма в городе Курске на 2019-2024 годы– 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694 743</a:t>
            </a:r>
            <a:endParaRPr lang="ru-RU" sz="1400" dirty="0" smtClean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400" dirty="0" smtClean="0">
                <a:cs typeface="Times New Roman" pitchFamily="18" charset="0"/>
              </a:rPr>
              <a:t>2.Социальная поддержка граждан города Курска на 2019-2024 годы-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205 018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400" dirty="0" smtClean="0">
                <a:cs typeface="Times New Roman" pitchFamily="18" charset="0"/>
              </a:rPr>
              <a:t>3.Развитие образования в городе Курске на 2019-2024 годы –      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737 422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4.Уравление муниципальным имуществом и земельными ресурсами города Курска на 2017-2021 годы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69 421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5.Энергосбережение и повышение энергетической эффективности на территории МО "Город Курск" на 2010-2015 годы и на перспективу до 2024 года"-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435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6.Обеспечение жильем граждан города Курска на 2021-2026 годы-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48 812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7.Организация предоставления населению жилищно-коммунальных услуг, благоустройство и охрана окружающей среды в городе Курске на 2019-2024 годы-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393 537</a:t>
            </a:r>
            <a:endParaRPr lang="ru-RU" sz="1400" dirty="0" smtClean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8.Совершенствование работы с молодежью, системы отдыха и оздоровления детей, развитие физической культуры и спорта в городе Курске в 2019-2024 годах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255 850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ru-RU" sz="14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ru-RU" sz="1400" b="1" dirty="0">
              <a:latin typeface="+mj-lt"/>
              <a:cs typeface="Times New Roman" pitchFamily="18" charset="0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0755A1EB-D085-45D2-BA86-DF8A7E0514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495974"/>
            <a:ext cx="5638800" cy="461928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9.Градостроительство и инвестиционная деятельность в городе Курске на 2019-2024 годы-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163 610</a:t>
            </a:r>
            <a:endParaRPr lang="ru-RU" sz="1400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10.Развитие транспортной системы, обеспечение перевозки пассажиров в городе Курске и безопасности  дорожного движения  в 2016-2024 годах 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590 320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11.Профилактика правонарушений в городе Курске на 2019-2024 годы -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237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12. Развитие и совершенствование системы гражданской обороны, защита населения и территории от чрезвычайных ситуаций,  обеспечение первичных мер пожарной безопасности и безопасности людей на водных объектах в городе Курске на 2021 - 2027 годы–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71 070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13.Управление муниципальными финансами города Курска на 2019-2024 годы -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255 357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14.Развитие малого и среднего предпринимательства в городе Курске на 2021-2024 годы-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15 248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15.Развитие системы муниципального управления в городе Курске на 2019-2024 годы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300 965</a:t>
            </a:r>
          </a:p>
          <a:p>
            <a:pPr>
              <a:defRPr/>
            </a:pPr>
            <a:r>
              <a:rPr lang="ru-RU" sz="1400" dirty="0" smtClean="0">
                <a:cs typeface="Times New Roman" pitchFamily="18" charset="0"/>
              </a:rPr>
              <a:t>16.Формирование современной городской среды в муниципальном образовании «Город Курск» на 2018-2024 годы–  </a:t>
            </a:r>
            <a:r>
              <a:rPr lang="ru-RU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18 848</a:t>
            </a:r>
          </a:p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41D347-75FE-4B39-8269-4994ACB42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30" y="399631"/>
            <a:ext cx="11180076" cy="69592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РАСХОДЫ БЮДЖЕТА ГОРОДА </a:t>
            </a:r>
            <a:br>
              <a:rPr lang="ru-RU" dirty="0" smtClean="0"/>
            </a:br>
            <a:r>
              <a:rPr lang="ru-RU" dirty="0" smtClean="0"/>
              <a:t>ПО МУНИЦИПАЛЬНЫМ ПРОГРАММАМ НА 2022 ГОД (ТЫС.РУБ.)</a:t>
            </a:r>
          </a:p>
        </p:txBody>
      </p:sp>
    </p:spTree>
    <p:extLst>
      <p:ext uri="{BB962C8B-B14F-4D97-AF65-F5344CB8AC3E}">
        <p14:creationId xmlns:p14="http://schemas.microsoft.com/office/powerpoint/2010/main" xmlns="" val="313197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review-1840552687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5208" r="5208"/>
          <a:stretch>
            <a:fillRect/>
          </a:stretch>
        </p:blipFill>
        <p:spPr/>
      </p:pic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8EEDD37C-F69C-48BF-8CDA-B548BE2FA1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5898776" cy="4818061"/>
          </a:xfrm>
        </p:spPr>
        <p:txBody>
          <a:bodyPr/>
          <a:lstStyle/>
          <a:p>
            <a:pPr algn="just"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Формирование проекта бюджета</a:t>
            </a:r>
            <a:r>
              <a:rPr lang="ru-RU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города на очередной трехлетний период осуществлялось </a:t>
            </a:r>
            <a:r>
              <a:rPr lang="ru-RU" b="1" dirty="0" smtClean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в достаточно жестких экономических условиях.</a:t>
            </a:r>
          </a:p>
          <a:p>
            <a:pPr algn="just"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	Всего </a:t>
            </a:r>
            <a:r>
              <a:rPr lang="ru-RU" b="1" dirty="0" smtClean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на 2022 год доходы бюджета города </a:t>
            </a:r>
            <a:r>
              <a:rPr 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спрогнозированы в объеме 4 648 738 тыс. рублей,  в 2023 году -4 773 284 тыс.рублей, в  2024 году- 5 004 158 тыс.рублей </a:t>
            </a:r>
          </a:p>
          <a:p>
            <a:pPr algn="just"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Расходы бюджета </a:t>
            </a:r>
            <a:r>
              <a:rPr 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города Курска на очередной финансовый период определены исходя из  ожидаемого</a:t>
            </a:r>
            <a:r>
              <a:rPr lang="ru-RU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исполнения бюджета города за 2021 год. </a:t>
            </a:r>
            <a:r>
              <a:rPr 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 Соответственно, </a:t>
            </a:r>
            <a:r>
              <a:rPr lang="ru-RU" b="1" dirty="0" smtClean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главная задача</a:t>
            </a:r>
            <a:r>
              <a:rPr lang="ru-RU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при формировании городского бюджета состояла в том, чтобы </a:t>
            </a:r>
            <a:r>
              <a:rPr lang="ru-RU" b="1" dirty="0" smtClean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сбалансировать его параметры</a:t>
            </a:r>
            <a:r>
              <a:rPr 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, выполнив при этом </a:t>
            </a:r>
            <a:r>
              <a:rPr lang="ru-RU" b="1" dirty="0" smtClean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все</a:t>
            </a:r>
            <a:r>
              <a:rPr lang="ru-RU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социальные обязательства</a:t>
            </a:r>
            <a:r>
              <a:rPr lang="ru-RU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algn="just"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 	</a:t>
            </a:r>
            <a:r>
              <a:rPr lang="ru-RU" b="1" dirty="0" smtClean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Для сбалансированности проекта бюджета на 2022 год</a:t>
            </a:r>
            <a:r>
              <a:rPr lang="ru-RU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на основании решения Комиссии по согласованию бюджетных проектировок на 2022год и на плановый период 2023-2024 годов в источниках финансирования дефицита бюджета предусмотрен </a:t>
            </a:r>
            <a:r>
              <a:rPr lang="ru-RU" b="1" dirty="0" smtClean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кредит коммерческого банка</a:t>
            </a:r>
            <a:r>
              <a:rPr lang="ru-RU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в сумме 450 млн. рублей ,  который планируется направить на покрытие дефицита бюджета. </a:t>
            </a:r>
          </a:p>
          <a:p>
            <a:pPr algn="just"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	 В расходной части бюджета города Курска все </a:t>
            </a:r>
            <a:r>
              <a:rPr lang="ru-RU" b="1" dirty="0" smtClean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социально-защищенные статьи расходов обеспечены в размере  100% от фактической потребности.</a:t>
            </a:r>
          </a:p>
          <a:p>
            <a:pPr algn="just"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  Общий  </a:t>
            </a:r>
            <a:r>
              <a:rPr lang="ru-RU" b="1" dirty="0" smtClean="0">
                <a:solidFill>
                  <a:schemeClr val="accent3"/>
                </a:solidFill>
                <a:latin typeface="+mj-lt"/>
                <a:cs typeface="Times New Roman" pitchFamily="18" charset="0"/>
              </a:rPr>
              <a:t>объем дефицита бюджета  города  на 2022 год</a:t>
            </a:r>
            <a:r>
              <a:rPr lang="ru-RU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не превышает  предельно-допустимый  показатель -10%  от налоговых и неналоговых доходов.</a:t>
            </a:r>
          </a:p>
        </p:txBody>
      </p:sp>
    </p:spTree>
    <p:extLst>
      <p:ext uri="{BB962C8B-B14F-4D97-AF65-F5344CB8AC3E}">
        <p14:creationId xmlns:p14="http://schemas.microsoft.com/office/powerpoint/2010/main" xmlns="" val="234155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C1F52DE-5FAB-4ABD-9FE3-81F2C02E7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189" y="744071"/>
            <a:ext cx="10327340" cy="4975411"/>
          </a:xfrm>
          <a:prstGeom prst="round2Diag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613647" y="1070479"/>
            <a:ext cx="89736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Контактная информация</a:t>
            </a:r>
            <a:b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Комитет финансов города Курска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город  Курск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ул. Ленина, 1</a:t>
            </a:r>
            <a:b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u="sng" dirty="0" smtClean="0">
                <a:solidFill>
                  <a:schemeClr val="bg1"/>
                </a:solidFill>
                <a:cs typeface="Times New Roman" pitchFamily="18" charset="0"/>
              </a:rPr>
              <a:t>Председатель: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Стекачёв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Виктор Иванович</a:t>
            </a:r>
            <a:b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факс 8 /4712/70-00-09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e-mail: gorfin@kursktelecom.ru</a:t>
            </a:r>
            <a:b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время приема граждан: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пн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- пт. 9:00-13:00; 14:00-18:00</a:t>
            </a:r>
          </a:p>
          <a:p>
            <a:r>
              <a:rPr lang="ru-RU" u="sng" dirty="0" smtClean="0">
                <a:solidFill>
                  <a:schemeClr val="bg1"/>
                </a:solidFill>
                <a:cs typeface="Times New Roman" pitchFamily="18" charset="0"/>
              </a:rPr>
              <a:t>Контактные телефоны: 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Заместитель председателя комитета: Кузнецова Ольга Юрьевна 55-47-80;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Заместитель председателя комитета- начальник отдела планирования доходов: </a:t>
            </a:r>
          </a:p>
          <a:p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Севостьянова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Елена Александровна, 52-12-93;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Начальник бюджетного отдела: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Валиулина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Вита Рафаиловна, 70-00-01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79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BC1F52DE-5FAB-4ABD-9FE3-81F2C02E7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12692"/>
            <a:ext cx="12192000" cy="3888975"/>
          </a:xfrm>
          <a:prstGeom prst="rect">
            <a:avLst/>
          </a:prstGeom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112FCAF-875D-4788-9F4B-C1518A52DBC3}"/>
              </a:ext>
            </a:extLst>
          </p:cNvPr>
          <p:cNvSpPr/>
          <p:nvPr/>
        </p:nvSpPr>
        <p:spPr>
          <a:xfrm>
            <a:off x="1782460" y="2494806"/>
            <a:ext cx="860915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СПАСИБО, ЧТО ПОСЕТИЛИ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 ИНФОРМАЦИОННЫЙ РЕСУРС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«БЮДЖЕТ ДЛЯ ГРАЖДАН»!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382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2000" b="1" dirty="0" smtClean="0"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cs typeface="Times New Roman" pitchFamily="18" charset="0"/>
              </a:rPr>
              <a:t>– аналитический документ, разрабатываемый в целях предоставления гражданам актуальной информации о проекте  бюджета города Курска в формате, доступном для широкого круга пользователей. В представленной информации отражены положения проекта  бюджета города Курска на предстоящие три года: 2022 год и плановый период 2023-2024 годов. </a:t>
            </a:r>
          </a:p>
          <a:p>
            <a:r>
              <a:rPr lang="ru-RU" sz="2000" dirty="0" smtClean="0">
                <a:cs typeface="Times New Roman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БЮДЖЕТ ДЛЯ ГРАЖДАН?</a:t>
            </a:r>
            <a:endParaRPr lang="ru-RU" dirty="0"/>
          </a:p>
        </p:txBody>
      </p:sp>
      <p:pic>
        <p:nvPicPr>
          <p:cNvPr id="13" name="Рисунок 12" descr="5f410b6fafbb7120f7db3c328ae337fb_XL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2890" b="289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7818284" y="3092511"/>
            <a:ext cx="4373715" cy="3196146"/>
          </a:xfrm>
        </p:spPr>
        <p:txBody>
          <a:bodyPr/>
          <a:lstStyle/>
          <a:p>
            <a:pPr lvl="0"/>
            <a:r>
              <a:rPr lang="ru-RU" sz="2400" b="1" dirty="0" smtClean="0"/>
              <a:t>Публичные слушания</a:t>
            </a:r>
          </a:p>
          <a:p>
            <a:pPr lvl="0"/>
            <a:r>
              <a:rPr lang="ru-RU" sz="2400" b="1" dirty="0" smtClean="0"/>
              <a:t>по отчету об исполнении бюджета </a:t>
            </a:r>
          </a:p>
          <a:p>
            <a:pPr lvl="0"/>
            <a:r>
              <a:rPr lang="ru-RU" sz="2400" b="1" dirty="0" smtClean="0"/>
              <a:t>города Курска </a:t>
            </a:r>
          </a:p>
          <a:p>
            <a:pPr lvl="0"/>
            <a:endParaRPr lang="ru-RU" sz="2400" b="1" dirty="0" smtClean="0"/>
          </a:p>
          <a:p>
            <a:pPr lvl="0"/>
            <a:r>
              <a:rPr lang="ru-RU" sz="2400" b="1" dirty="0" smtClean="0"/>
              <a:t>(проходят ежегодно в апреле)</a:t>
            </a:r>
          </a:p>
          <a:p>
            <a:endParaRPr lang="ru-RU" sz="2400" b="1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0" y="1691760"/>
            <a:ext cx="4335306" cy="3196146"/>
          </a:xfrm>
        </p:spPr>
        <p:txBody>
          <a:bodyPr/>
          <a:lstStyle/>
          <a:p>
            <a:pPr lvl="0"/>
            <a:r>
              <a:rPr lang="ru-RU" sz="2400" b="1" dirty="0" smtClean="0"/>
              <a:t>Публичные слушания </a:t>
            </a:r>
          </a:p>
          <a:p>
            <a:pPr lvl="0"/>
            <a:r>
              <a:rPr lang="ru-RU" sz="2400" b="1" dirty="0" smtClean="0"/>
              <a:t>по проекту бюджета</a:t>
            </a:r>
          </a:p>
          <a:p>
            <a:pPr lvl="0"/>
            <a:r>
              <a:rPr lang="ru-RU" sz="2400" b="1" dirty="0" smtClean="0"/>
              <a:t> города Курска</a:t>
            </a:r>
          </a:p>
          <a:p>
            <a:pPr lvl="0"/>
            <a:r>
              <a:rPr lang="ru-RU" sz="2400" b="1" dirty="0" smtClean="0"/>
              <a:t> </a:t>
            </a:r>
          </a:p>
          <a:p>
            <a:pPr lvl="0"/>
            <a:r>
              <a:rPr lang="ru-RU" sz="2400" b="1" dirty="0" smtClean="0"/>
              <a:t>(проходят ежегодно в октябре)</a:t>
            </a:r>
          </a:p>
          <a:p>
            <a:endParaRPr lang="ru-RU" sz="2400" b="1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7830" y="399631"/>
            <a:ext cx="11459954" cy="695924"/>
          </a:xfrm>
        </p:spPr>
        <p:txBody>
          <a:bodyPr/>
          <a:lstStyle/>
          <a:p>
            <a:r>
              <a:rPr lang="ru-RU" dirty="0" smtClean="0"/>
              <a:t>ВОЗМОЖНОСТЬ ВЛИЯНИЯ ГРАЖДАНИНА НА СОСТАВ БЮДЖЕТА</a:t>
            </a:r>
            <a:endParaRPr lang="ru-RU" dirty="0"/>
          </a:p>
        </p:txBody>
      </p:sp>
      <p:grpSp>
        <p:nvGrpSpPr>
          <p:cNvPr id="5" name="Group 281"/>
          <p:cNvGrpSpPr>
            <a:grpSpLocks noChangeAspect="1"/>
          </p:cNvGrpSpPr>
          <p:nvPr/>
        </p:nvGrpSpPr>
        <p:grpSpPr bwMode="auto">
          <a:xfrm>
            <a:off x="6764971" y="3437092"/>
            <a:ext cx="841809" cy="503972"/>
            <a:chOff x="502" y="1554"/>
            <a:chExt cx="907" cy="54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" name="Freeform 283"/>
            <p:cNvSpPr>
              <a:spLocks/>
            </p:cNvSpPr>
            <p:nvPr/>
          </p:nvSpPr>
          <p:spPr bwMode="auto">
            <a:xfrm>
              <a:off x="852" y="1554"/>
              <a:ext cx="207" cy="266"/>
            </a:xfrm>
            <a:custGeom>
              <a:avLst/>
              <a:gdLst>
                <a:gd name="T0" fmla="*/ 414 w 828"/>
                <a:gd name="T1" fmla="*/ 0 h 1062"/>
                <a:gd name="T2" fmla="*/ 429 w 828"/>
                <a:gd name="T3" fmla="*/ 0 h 1062"/>
                <a:gd name="T4" fmla="*/ 458 w 828"/>
                <a:gd name="T5" fmla="*/ 2 h 1062"/>
                <a:gd name="T6" fmla="*/ 495 w 828"/>
                <a:gd name="T7" fmla="*/ 7 h 1062"/>
                <a:gd name="T8" fmla="*/ 539 w 828"/>
                <a:gd name="T9" fmla="*/ 16 h 1062"/>
                <a:gd name="T10" fmla="*/ 588 w 828"/>
                <a:gd name="T11" fmla="*/ 32 h 1062"/>
                <a:gd name="T12" fmla="*/ 637 w 828"/>
                <a:gd name="T13" fmla="*/ 58 h 1062"/>
                <a:gd name="T14" fmla="*/ 686 w 828"/>
                <a:gd name="T15" fmla="*/ 93 h 1062"/>
                <a:gd name="T16" fmla="*/ 731 w 828"/>
                <a:gd name="T17" fmla="*/ 139 h 1062"/>
                <a:gd name="T18" fmla="*/ 770 w 828"/>
                <a:gd name="T19" fmla="*/ 200 h 1062"/>
                <a:gd name="T20" fmla="*/ 800 w 828"/>
                <a:gd name="T21" fmla="*/ 275 h 1062"/>
                <a:gd name="T22" fmla="*/ 820 w 828"/>
                <a:gd name="T23" fmla="*/ 367 h 1062"/>
                <a:gd name="T24" fmla="*/ 824 w 828"/>
                <a:gd name="T25" fmla="*/ 423 h 1062"/>
                <a:gd name="T26" fmla="*/ 826 w 828"/>
                <a:gd name="T27" fmla="*/ 440 h 1062"/>
                <a:gd name="T28" fmla="*/ 827 w 828"/>
                <a:gd name="T29" fmla="*/ 471 h 1062"/>
                <a:gd name="T30" fmla="*/ 828 w 828"/>
                <a:gd name="T31" fmla="*/ 514 h 1062"/>
                <a:gd name="T32" fmla="*/ 826 w 828"/>
                <a:gd name="T33" fmla="*/ 567 h 1062"/>
                <a:gd name="T34" fmla="*/ 820 w 828"/>
                <a:gd name="T35" fmla="*/ 626 h 1062"/>
                <a:gd name="T36" fmla="*/ 810 w 828"/>
                <a:gd name="T37" fmla="*/ 690 h 1062"/>
                <a:gd name="T38" fmla="*/ 795 w 828"/>
                <a:gd name="T39" fmla="*/ 756 h 1062"/>
                <a:gd name="T40" fmla="*/ 772 w 828"/>
                <a:gd name="T41" fmla="*/ 821 h 1062"/>
                <a:gd name="T42" fmla="*/ 740 w 828"/>
                <a:gd name="T43" fmla="*/ 884 h 1062"/>
                <a:gd name="T44" fmla="*/ 699 w 828"/>
                <a:gd name="T45" fmla="*/ 941 h 1062"/>
                <a:gd name="T46" fmla="*/ 647 w 828"/>
                <a:gd name="T47" fmla="*/ 989 h 1062"/>
                <a:gd name="T48" fmla="*/ 584 w 828"/>
                <a:gd name="T49" fmla="*/ 1028 h 1062"/>
                <a:gd name="T50" fmla="*/ 507 w 828"/>
                <a:gd name="T51" fmla="*/ 1052 h 1062"/>
                <a:gd name="T52" fmla="*/ 417 w 828"/>
                <a:gd name="T53" fmla="*/ 1062 h 1062"/>
                <a:gd name="T54" fmla="*/ 363 w 828"/>
                <a:gd name="T55" fmla="*/ 1060 h 1062"/>
                <a:gd name="T56" fmla="*/ 280 w 828"/>
                <a:gd name="T57" fmla="*/ 1042 h 1062"/>
                <a:gd name="T58" fmla="*/ 210 w 828"/>
                <a:gd name="T59" fmla="*/ 1010 h 1062"/>
                <a:gd name="T60" fmla="*/ 152 w 828"/>
                <a:gd name="T61" fmla="*/ 966 h 1062"/>
                <a:gd name="T62" fmla="*/ 107 w 828"/>
                <a:gd name="T63" fmla="*/ 913 h 1062"/>
                <a:gd name="T64" fmla="*/ 71 w 828"/>
                <a:gd name="T65" fmla="*/ 854 h 1062"/>
                <a:gd name="T66" fmla="*/ 44 w 828"/>
                <a:gd name="T67" fmla="*/ 789 h 1062"/>
                <a:gd name="T68" fmla="*/ 24 w 828"/>
                <a:gd name="T69" fmla="*/ 724 h 1062"/>
                <a:gd name="T70" fmla="*/ 11 w 828"/>
                <a:gd name="T71" fmla="*/ 658 h 1062"/>
                <a:gd name="T72" fmla="*/ 4 w 828"/>
                <a:gd name="T73" fmla="*/ 596 h 1062"/>
                <a:gd name="T74" fmla="*/ 0 w 828"/>
                <a:gd name="T75" fmla="*/ 540 h 1062"/>
                <a:gd name="T76" fmla="*/ 0 w 828"/>
                <a:gd name="T77" fmla="*/ 492 h 1062"/>
                <a:gd name="T78" fmla="*/ 1 w 828"/>
                <a:gd name="T79" fmla="*/ 454 h 1062"/>
                <a:gd name="T80" fmla="*/ 2 w 828"/>
                <a:gd name="T81" fmla="*/ 430 h 1062"/>
                <a:gd name="T82" fmla="*/ 3 w 828"/>
                <a:gd name="T83" fmla="*/ 421 h 1062"/>
                <a:gd name="T84" fmla="*/ 15 w 828"/>
                <a:gd name="T85" fmla="*/ 319 h 1062"/>
                <a:gd name="T86" fmla="*/ 41 w 828"/>
                <a:gd name="T87" fmla="*/ 235 h 1062"/>
                <a:gd name="T88" fmla="*/ 76 w 828"/>
                <a:gd name="T89" fmla="*/ 168 h 1062"/>
                <a:gd name="T90" fmla="*/ 119 w 828"/>
                <a:gd name="T91" fmla="*/ 114 h 1062"/>
                <a:gd name="T92" fmla="*/ 166 w 828"/>
                <a:gd name="T93" fmla="*/ 74 h 1062"/>
                <a:gd name="T94" fmla="*/ 216 w 828"/>
                <a:gd name="T95" fmla="*/ 44 h 1062"/>
                <a:gd name="T96" fmla="*/ 265 w 828"/>
                <a:gd name="T97" fmla="*/ 24 h 1062"/>
                <a:gd name="T98" fmla="*/ 312 w 828"/>
                <a:gd name="T99" fmla="*/ 10 h 1062"/>
                <a:gd name="T100" fmla="*/ 352 w 828"/>
                <a:gd name="T101" fmla="*/ 4 h 1062"/>
                <a:gd name="T102" fmla="*/ 385 w 828"/>
                <a:gd name="T103" fmla="*/ 0 h 1062"/>
                <a:gd name="T104" fmla="*/ 407 w 828"/>
                <a:gd name="T105" fmla="*/ 0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8" h="1062">
                  <a:moveTo>
                    <a:pt x="407" y="0"/>
                  </a:moveTo>
                  <a:lnTo>
                    <a:pt x="414" y="0"/>
                  </a:lnTo>
                  <a:lnTo>
                    <a:pt x="421" y="0"/>
                  </a:lnTo>
                  <a:lnTo>
                    <a:pt x="429" y="0"/>
                  </a:lnTo>
                  <a:lnTo>
                    <a:pt x="443" y="0"/>
                  </a:lnTo>
                  <a:lnTo>
                    <a:pt x="458" y="2"/>
                  </a:lnTo>
                  <a:lnTo>
                    <a:pt x="476" y="4"/>
                  </a:lnTo>
                  <a:lnTo>
                    <a:pt x="495" y="7"/>
                  </a:lnTo>
                  <a:lnTo>
                    <a:pt x="516" y="10"/>
                  </a:lnTo>
                  <a:lnTo>
                    <a:pt x="539" y="16"/>
                  </a:lnTo>
                  <a:lnTo>
                    <a:pt x="562" y="24"/>
                  </a:lnTo>
                  <a:lnTo>
                    <a:pt x="588" y="32"/>
                  </a:lnTo>
                  <a:lnTo>
                    <a:pt x="612" y="44"/>
                  </a:lnTo>
                  <a:lnTo>
                    <a:pt x="637" y="58"/>
                  </a:lnTo>
                  <a:lnTo>
                    <a:pt x="662" y="74"/>
                  </a:lnTo>
                  <a:lnTo>
                    <a:pt x="686" y="93"/>
                  </a:lnTo>
                  <a:lnTo>
                    <a:pt x="709" y="114"/>
                  </a:lnTo>
                  <a:lnTo>
                    <a:pt x="731" y="139"/>
                  </a:lnTo>
                  <a:lnTo>
                    <a:pt x="752" y="168"/>
                  </a:lnTo>
                  <a:lnTo>
                    <a:pt x="770" y="200"/>
                  </a:lnTo>
                  <a:lnTo>
                    <a:pt x="787" y="235"/>
                  </a:lnTo>
                  <a:lnTo>
                    <a:pt x="800" y="275"/>
                  </a:lnTo>
                  <a:lnTo>
                    <a:pt x="811" y="319"/>
                  </a:lnTo>
                  <a:lnTo>
                    <a:pt x="820" y="367"/>
                  </a:lnTo>
                  <a:lnTo>
                    <a:pt x="824" y="421"/>
                  </a:lnTo>
                  <a:lnTo>
                    <a:pt x="824" y="423"/>
                  </a:lnTo>
                  <a:lnTo>
                    <a:pt x="824" y="429"/>
                  </a:lnTo>
                  <a:lnTo>
                    <a:pt x="826" y="440"/>
                  </a:lnTo>
                  <a:lnTo>
                    <a:pt x="827" y="453"/>
                  </a:lnTo>
                  <a:lnTo>
                    <a:pt x="827" y="471"/>
                  </a:lnTo>
                  <a:lnTo>
                    <a:pt x="828" y="492"/>
                  </a:lnTo>
                  <a:lnTo>
                    <a:pt x="828" y="514"/>
                  </a:lnTo>
                  <a:lnTo>
                    <a:pt x="827" y="539"/>
                  </a:lnTo>
                  <a:lnTo>
                    <a:pt x="826" y="567"/>
                  </a:lnTo>
                  <a:lnTo>
                    <a:pt x="823" y="596"/>
                  </a:lnTo>
                  <a:lnTo>
                    <a:pt x="820" y="626"/>
                  </a:lnTo>
                  <a:lnTo>
                    <a:pt x="816" y="658"/>
                  </a:lnTo>
                  <a:lnTo>
                    <a:pt x="810" y="690"/>
                  </a:lnTo>
                  <a:lnTo>
                    <a:pt x="804" y="723"/>
                  </a:lnTo>
                  <a:lnTo>
                    <a:pt x="795" y="756"/>
                  </a:lnTo>
                  <a:lnTo>
                    <a:pt x="784" y="789"/>
                  </a:lnTo>
                  <a:lnTo>
                    <a:pt x="772" y="821"/>
                  </a:lnTo>
                  <a:lnTo>
                    <a:pt x="757" y="853"/>
                  </a:lnTo>
                  <a:lnTo>
                    <a:pt x="740" y="884"/>
                  </a:lnTo>
                  <a:lnTo>
                    <a:pt x="721" y="913"/>
                  </a:lnTo>
                  <a:lnTo>
                    <a:pt x="699" y="941"/>
                  </a:lnTo>
                  <a:lnTo>
                    <a:pt x="675" y="966"/>
                  </a:lnTo>
                  <a:lnTo>
                    <a:pt x="647" y="989"/>
                  </a:lnTo>
                  <a:lnTo>
                    <a:pt x="618" y="1010"/>
                  </a:lnTo>
                  <a:lnTo>
                    <a:pt x="584" y="1028"/>
                  </a:lnTo>
                  <a:lnTo>
                    <a:pt x="548" y="1042"/>
                  </a:lnTo>
                  <a:lnTo>
                    <a:pt x="507" y="1052"/>
                  </a:lnTo>
                  <a:lnTo>
                    <a:pt x="465" y="1060"/>
                  </a:lnTo>
                  <a:lnTo>
                    <a:pt x="417" y="1062"/>
                  </a:lnTo>
                  <a:lnTo>
                    <a:pt x="411" y="1062"/>
                  </a:lnTo>
                  <a:lnTo>
                    <a:pt x="363" y="1060"/>
                  </a:lnTo>
                  <a:lnTo>
                    <a:pt x="319" y="1053"/>
                  </a:lnTo>
                  <a:lnTo>
                    <a:pt x="280" y="1042"/>
                  </a:lnTo>
                  <a:lnTo>
                    <a:pt x="243" y="1028"/>
                  </a:lnTo>
                  <a:lnTo>
                    <a:pt x="210" y="1010"/>
                  </a:lnTo>
                  <a:lnTo>
                    <a:pt x="179" y="989"/>
                  </a:lnTo>
                  <a:lnTo>
                    <a:pt x="152" y="966"/>
                  </a:lnTo>
                  <a:lnTo>
                    <a:pt x="128" y="941"/>
                  </a:lnTo>
                  <a:lnTo>
                    <a:pt x="107" y="913"/>
                  </a:lnTo>
                  <a:lnTo>
                    <a:pt x="87" y="884"/>
                  </a:lnTo>
                  <a:lnTo>
                    <a:pt x="71" y="854"/>
                  </a:lnTo>
                  <a:lnTo>
                    <a:pt x="56" y="822"/>
                  </a:lnTo>
                  <a:lnTo>
                    <a:pt x="44" y="789"/>
                  </a:lnTo>
                  <a:lnTo>
                    <a:pt x="33" y="757"/>
                  </a:lnTo>
                  <a:lnTo>
                    <a:pt x="24" y="724"/>
                  </a:lnTo>
                  <a:lnTo>
                    <a:pt x="18" y="691"/>
                  </a:lnTo>
                  <a:lnTo>
                    <a:pt x="11" y="658"/>
                  </a:lnTo>
                  <a:lnTo>
                    <a:pt x="7" y="627"/>
                  </a:lnTo>
                  <a:lnTo>
                    <a:pt x="4" y="596"/>
                  </a:lnTo>
                  <a:lnTo>
                    <a:pt x="2" y="568"/>
                  </a:lnTo>
                  <a:lnTo>
                    <a:pt x="0" y="540"/>
                  </a:lnTo>
                  <a:lnTo>
                    <a:pt x="0" y="515"/>
                  </a:lnTo>
                  <a:lnTo>
                    <a:pt x="0" y="492"/>
                  </a:lnTo>
                  <a:lnTo>
                    <a:pt x="0" y="471"/>
                  </a:lnTo>
                  <a:lnTo>
                    <a:pt x="1" y="454"/>
                  </a:lnTo>
                  <a:lnTo>
                    <a:pt x="2" y="440"/>
                  </a:lnTo>
                  <a:lnTo>
                    <a:pt x="2" y="430"/>
                  </a:lnTo>
                  <a:lnTo>
                    <a:pt x="3" y="423"/>
                  </a:lnTo>
                  <a:lnTo>
                    <a:pt x="3" y="421"/>
                  </a:lnTo>
                  <a:lnTo>
                    <a:pt x="8" y="367"/>
                  </a:lnTo>
                  <a:lnTo>
                    <a:pt x="15" y="319"/>
                  </a:lnTo>
                  <a:lnTo>
                    <a:pt x="26" y="275"/>
                  </a:lnTo>
                  <a:lnTo>
                    <a:pt x="41" y="235"/>
                  </a:lnTo>
                  <a:lnTo>
                    <a:pt x="57" y="200"/>
                  </a:lnTo>
                  <a:lnTo>
                    <a:pt x="76" y="168"/>
                  </a:lnTo>
                  <a:lnTo>
                    <a:pt x="97" y="139"/>
                  </a:lnTo>
                  <a:lnTo>
                    <a:pt x="119" y="114"/>
                  </a:lnTo>
                  <a:lnTo>
                    <a:pt x="142" y="93"/>
                  </a:lnTo>
                  <a:lnTo>
                    <a:pt x="166" y="74"/>
                  </a:lnTo>
                  <a:lnTo>
                    <a:pt x="190" y="58"/>
                  </a:lnTo>
                  <a:lnTo>
                    <a:pt x="216" y="44"/>
                  </a:lnTo>
                  <a:lnTo>
                    <a:pt x="240" y="32"/>
                  </a:lnTo>
                  <a:lnTo>
                    <a:pt x="265" y="24"/>
                  </a:lnTo>
                  <a:lnTo>
                    <a:pt x="288" y="16"/>
                  </a:lnTo>
                  <a:lnTo>
                    <a:pt x="312" y="10"/>
                  </a:lnTo>
                  <a:lnTo>
                    <a:pt x="332" y="7"/>
                  </a:lnTo>
                  <a:lnTo>
                    <a:pt x="352" y="4"/>
                  </a:lnTo>
                  <a:lnTo>
                    <a:pt x="370" y="2"/>
                  </a:lnTo>
                  <a:lnTo>
                    <a:pt x="385" y="0"/>
                  </a:lnTo>
                  <a:lnTo>
                    <a:pt x="397" y="0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284"/>
            <p:cNvSpPr>
              <a:spLocks/>
            </p:cNvSpPr>
            <p:nvPr/>
          </p:nvSpPr>
          <p:spPr bwMode="auto">
            <a:xfrm>
              <a:off x="1151" y="1660"/>
              <a:ext cx="166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3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8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2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0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49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4 w 665"/>
                <a:gd name="T59" fmla="*/ 683 h 855"/>
                <a:gd name="T60" fmla="*/ 31 w 665"/>
                <a:gd name="T61" fmla="*/ 626 h 855"/>
                <a:gd name="T62" fmla="*/ 16 w 665"/>
                <a:gd name="T63" fmla="*/ 567 h 855"/>
                <a:gd name="T64" fmla="*/ 6 w 665"/>
                <a:gd name="T65" fmla="*/ 509 h 855"/>
                <a:gd name="T66" fmla="*/ 1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1 w 665"/>
                <a:gd name="T73" fmla="*/ 348 h 855"/>
                <a:gd name="T74" fmla="*/ 3 w 665"/>
                <a:gd name="T75" fmla="*/ 340 h 855"/>
                <a:gd name="T76" fmla="*/ 14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5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3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8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58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2" y="596"/>
                  </a:lnTo>
                  <a:lnTo>
                    <a:pt x="633" y="626"/>
                  </a:lnTo>
                  <a:lnTo>
                    <a:pt x="623" y="655"/>
                  </a:lnTo>
                  <a:lnTo>
                    <a:pt x="610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0" y="835"/>
                  </a:lnTo>
                  <a:lnTo>
                    <a:pt x="415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8" y="853"/>
                  </a:lnTo>
                  <a:lnTo>
                    <a:pt x="249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4" y="683"/>
                  </a:lnTo>
                  <a:lnTo>
                    <a:pt x="42" y="655"/>
                  </a:lnTo>
                  <a:lnTo>
                    <a:pt x="31" y="626"/>
                  </a:lnTo>
                  <a:lnTo>
                    <a:pt x="22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6" y="509"/>
                  </a:lnTo>
                  <a:lnTo>
                    <a:pt x="4" y="482"/>
                  </a:lnTo>
                  <a:lnTo>
                    <a:pt x="1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1" y="358"/>
                  </a:lnTo>
                  <a:lnTo>
                    <a:pt x="1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4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88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5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285"/>
            <p:cNvSpPr>
              <a:spLocks/>
            </p:cNvSpPr>
            <p:nvPr/>
          </p:nvSpPr>
          <p:spPr bwMode="auto">
            <a:xfrm>
              <a:off x="502" y="1846"/>
              <a:ext cx="907" cy="251"/>
            </a:xfrm>
            <a:custGeom>
              <a:avLst/>
              <a:gdLst>
                <a:gd name="T0" fmla="*/ 1830 w 3630"/>
                <a:gd name="T1" fmla="*/ 0 h 1001"/>
                <a:gd name="T2" fmla="*/ 1872 w 3630"/>
                <a:gd name="T3" fmla="*/ 9 h 1001"/>
                <a:gd name="T4" fmla="*/ 1914 w 3630"/>
                <a:gd name="T5" fmla="*/ 36 h 1001"/>
                <a:gd name="T6" fmla="*/ 1932 w 3630"/>
                <a:gd name="T7" fmla="*/ 91 h 1001"/>
                <a:gd name="T8" fmla="*/ 1902 w 3630"/>
                <a:gd name="T9" fmla="*/ 184 h 1001"/>
                <a:gd name="T10" fmla="*/ 2122 w 3630"/>
                <a:gd name="T11" fmla="*/ 0 h 1001"/>
                <a:gd name="T12" fmla="*/ 2163 w 3630"/>
                <a:gd name="T13" fmla="*/ 21 h 1001"/>
                <a:gd name="T14" fmla="*/ 2265 w 3630"/>
                <a:gd name="T15" fmla="*/ 74 h 1001"/>
                <a:gd name="T16" fmla="*/ 2404 w 3630"/>
                <a:gd name="T17" fmla="*/ 151 h 1001"/>
                <a:gd name="T18" fmla="*/ 2542 w 3630"/>
                <a:gd name="T19" fmla="*/ 237 h 1001"/>
                <a:gd name="T20" fmla="*/ 2640 w 3630"/>
                <a:gd name="T21" fmla="*/ 217 h 1001"/>
                <a:gd name="T22" fmla="*/ 2682 w 3630"/>
                <a:gd name="T23" fmla="*/ 197 h 1001"/>
                <a:gd name="T24" fmla="*/ 2857 w 3630"/>
                <a:gd name="T25" fmla="*/ 340 h 1001"/>
                <a:gd name="T26" fmla="*/ 2835 w 3630"/>
                <a:gd name="T27" fmla="*/ 261 h 1001"/>
                <a:gd name="T28" fmla="*/ 2857 w 3630"/>
                <a:gd name="T29" fmla="*/ 218 h 1001"/>
                <a:gd name="T30" fmla="*/ 2897 w 3630"/>
                <a:gd name="T31" fmla="*/ 200 h 1001"/>
                <a:gd name="T32" fmla="*/ 2928 w 3630"/>
                <a:gd name="T33" fmla="*/ 197 h 1001"/>
                <a:gd name="T34" fmla="*/ 2951 w 3630"/>
                <a:gd name="T35" fmla="*/ 199 h 1001"/>
                <a:gd name="T36" fmla="*/ 2990 w 3630"/>
                <a:gd name="T37" fmla="*/ 211 h 1001"/>
                <a:gd name="T38" fmla="*/ 3020 w 3630"/>
                <a:gd name="T39" fmla="*/ 248 h 1001"/>
                <a:gd name="T40" fmla="*/ 3011 w 3630"/>
                <a:gd name="T41" fmla="*/ 317 h 1001"/>
                <a:gd name="T42" fmla="*/ 3042 w 3630"/>
                <a:gd name="T43" fmla="*/ 619 h 1001"/>
                <a:gd name="T44" fmla="*/ 3196 w 3630"/>
                <a:gd name="T45" fmla="*/ 208 h 1001"/>
                <a:gd name="T46" fmla="*/ 3278 w 3630"/>
                <a:gd name="T47" fmla="*/ 250 h 1001"/>
                <a:gd name="T48" fmla="*/ 3395 w 3630"/>
                <a:gd name="T49" fmla="*/ 315 h 1001"/>
                <a:gd name="T50" fmla="*/ 3526 w 3630"/>
                <a:gd name="T51" fmla="*/ 396 h 1001"/>
                <a:gd name="T52" fmla="*/ 3608 w 3630"/>
                <a:gd name="T53" fmla="*/ 500 h 1001"/>
                <a:gd name="T54" fmla="*/ 3629 w 3630"/>
                <a:gd name="T55" fmla="*/ 630 h 1001"/>
                <a:gd name="T56" fmla="*/ 2 w 3630"/>
                <a:gd name="T57" fmla="*/ 594 h 1001"/>
                <a:gd name="T58" fmla="*/ 34 w 3630"/>
                <a:gd name="T59" fmla="*/ 471 h 1001"/>
                <a:gd name="T60" fmla="*/ 136 w 3630"/>
                <a:gd name="T61" fmla="*/ 371 h 1001"/>
                <a:gd name="T62" fmla="*/ 265 w 3630"/>
                <a:gd name="T63" fmla="*/ 296 h 1001"/>
                <a:gd name="T64" fmla="*/ 375 w 3630"/>
                <a:gd name="T65" fmla="*/ 236 h 1001"/>
                <a:gd name="T66" fmla="*/ 444 w 3630"/>
                <a:gd name="T67" fmla="*/ 201 h 1001"/>
                <a:gd name="T68" fmla="*/ 664 w 3630"/>
                <a:gd name="T69" fmla="*/ 398 h 1001"/>
                <a:gd name="T70" fmla="*/ 610 w 3630"/>
                <a:gd name="T71" fmla="*/ 295 h 1001"/>
                <a:gd name="T72" fmla="*/ 614 w 3630"/>
                <a:gd name="T73" fmla="*/ 236 h 1001"/>
                <a:gd name="T74" fmla="*/ 648 w 3630"/>
                <a:gd name="T75" fmla="*/ 207 h 1001"/>
                <a:gd name="T76" fmla="*/ 687 w 3630"/>
                <a:gd name="T77" fmla="*/ 198 h 1001"/>
                <a:gd name="T78" fmla="*/ 707 w 3630"/>
                <a:gd name="T79" fmla="*/ 197 h 1001"/>
                <a:gd name="T80" fmla="*/ 742 w 3630"/>
                <a:gd name="T81" fmla="*/ 204 h 1001"/>
                <a:gd name="T82" fmla="*/ 779 w 3630"/>
                <a:gd name="T83" fmla="*/ 226 h 1001"/>
                <a:gd name="T84" fmla="*/ 794 w 3630"/>
                <a:gd name="T85" fmla="*/ 277 h 1001"/>
                <a:gd name="T86" fmla="*/ 756 w 3630"/>
                <a:gd name="T87" fmla="*/ 368 h 1001"/>
                <a:gd name="T88" fmla="*/ 950 w 3630"/>
                <a:gd name="T89" fmla="*/ 198 h 1001"/>
                <a:gd name="T90" fmla="*/ 1010 w 3630"/>
                <a:gd name="T91" fmla="*/ 229 h 1001"/>
                <a:gd name="T92" fmla="*/ 1115 w 3630"/>
                <a:gd name="T93" fmla="*/ 218 h 1001"/>
                <a:gd name="T94" fmla="*/ 1265 w 3630"/>
                <a:gd name="T95" fmla="*/ 130 h 1001"/>
                <a:gd name="T96" fmla="*/ 1397 w 3630"/>
                <a:gd name="T97" fmla="*/ 58 h 1001"/>
                <a:gd name="T98" fmla="*/ 1486 w 3630"/>
                <a:gd name="T99" fmla="*/ 12 h 1001"/>
                <a:gd name="T100" fmla="*/ 1674 w 3630"/>
                <a:gd name="T101" fmla="*/ 523 h 1001"/>
                <a:gd name="T102" fmla="*/ 1716 w 3630"/>
                <a:gd name="T103" fmla="*/ 156 h 1001"/>
                <a:gd name="T104" fmla="*/ 1699 w 3630"/>
                <a:gd name="T105" fmla="*/ 74 h 1001"/>
                <a:gd name="T106" fmla="*/ 1726 w 3630"/>
                <a:gd name="T107" fmla="*/ 26 h 1001"/>
                <a:gd name="T108" fmla="*/ 1770 w 3630"/>
                <a:gd name="T109" fmla="*/ 5 h 1001"/>
                <a:gd name="T110" fmla="*/ 1808 w 3630"/>
                <a:gd name="T111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30" h="1001">
                  <a:moveTo>
                    <a:pt x="1815" y="0"/>
                  </a:moveTo>
                  <a:lnTo>
                    <a:pt x="1816" y="0"/>
                  </a:lnTo>
                  <a:lnTo>
                    <a:pt x="1823" y="0"/>
                  </a:lnTo>
                  <a:lnTo>
                    <a:pt x="1830" y="0"/>
                  </a:lnTo>
                  <a:lnTo>
                    <a:pt x="1839" y="1"/>
                  </a:lnTo>
                  <a:lnTo>
                    <a:pt x="1850" y="3"/>
                  </a:lnTo>
                  <a:lnTo>
                    <a:pt x="1861" y="5"/>
                  </a:lnTo>
                  <a:lnTo>
                    <a:pt x="1872" y="9"/>
                  </a:lnTo>
                  <a:lnTo>
                    <a:pt x="1884" y="14"/>
                  </a:lnTo>
                  <a:lnTo>
                    <a:pt x="1895" y="20"/>
                  </a:lnTo>
                  <a:lnTo>
                    <a:pt x="1905" y="26"/>
                  </a:lnTo>
                  <a:lnTo>
                    <a:pt x="1914" y="36"/>
                  </a:lnTo>
                  <a:lnTo>
                    <a:pt x="1922" y="46"/>
                  </a:lnTo>
                  <a:lnTo>
                    <a:pt x="1927" y="59"/>
                  </a:lnTo>
                  <a:lnTo>
                    <a:pt x="1932" y="74"/>
                  </a:lnTo>
                  <a:lnTo>
                    <a:pt x="1932" y="91"/>
                  </a:lnTo>
                  <a:lnTo>
                    <a:pt x="1929" y="110"/>
                  </a:lnTo>
                  <a:lnTo>
                    <a:pt x="1924" y="132"/>
                  </a:lnTo>
                  <a:lnTo>
                    <a:pt x="1915" y="156"/>
                  </a:lnTo>
                  <a:lnTo>
                    <a:pt x="1902" y="184"/>
                  </a:lnTo>
                  <a:lnTo>
                    <a:pt x="1883" y="215"/>
                  </a:lnTo>
                  <a:lnTo>
                    <a:pt x="1861" y="249"/>
                  </a:lnTo>
                  <a:lnTo>
                    <a:pt x="1957" y="523"/>
                  </a:lnTo>
                  <a:lnTo>
                    <a:pt x="2122" y="0"/>
                  </a:lnTo>
                  <a:lnTo>
                    <a:pt x="2125" y="2"/>
                  </a:lnTo>
                  <a:lnTo>
                    <a:pt x="2133" y="5"/>
                  </a:lnTo>
                  <a:lnTo>
                    <a:pt x="2145" y="12"/>
                  </a:lnTo>
                  <a:lnTo>
                    <a:pt x="2163" y="21"/>
                  </a:lnTo>
                  <a:lnTo>
                    <a:pt x="2183" y="31"/>
                  </a:lnTo>
                  <a:lnTo>
                    <a:pt x="2207" y="44"/>
                  </a:lnTo>
                  <a:lnTo>
                    <a:pt x="2234" y="58"/>
                  </a:lnTo>
                  <a:lnTo>
                    <a:pt x="2265" y="74"/>
                  </a:lnTo>
                  <a:lnTo>
                    <a:pt x="2297" y="91"/>
                  </a:lnTo>
                  <a:lnTo>
                    <a:pt x="2331" y="110"/>
                  </a:lnTo>
                  <a:lnTo>
                    <a:pt x="2366" y="130"/>
                  </a:lnTo>
                  <a:lnTo>
                    <a:pt x="2404" y="151"/>
                  </a:lnTo>
                  <a:lnTo>
                    <a:pt x="2440" y="173"/>
                  </a:lnTo>
                  <a:lnTo>
                    <a:pt x="2479" y="195"/>
                  </a:lnTo>
                  <a:lnTo>
                    <a:pt x="2516" y="218"/>
                  </a:lnTo>
                  <a:lnTo>
                    <a:pt x="2542" y="237"/>
                  </a:lnTo>
                  <a:lnTo>
                    <a:pt x="2568" y="255"/>
                  </a:lnTo>
                  <a:lnTo>
                    <a:pt x="2595" y="241"/>
                  </a:lnTo>
                  <a:lnTo>
                    <a:pt x="2619" y="228"/>
                  </a:lnTo>
                  <a:lnTo>
                    <a:pt x="2640" y="217"/>
                  </a:lnTo>
                  <a:lnTo>
                    <a:pt x="2658" y="208"/>
                  </a:lnTo>
                  <a:lnTo>
                    <a:pt x="2671" y="203"/>
                  </a:lnTo>
                  <a:lnTo>
                    <a:pt x="2679" y="198"/>
                  </a:lnTo>
                  <a:lnTo>
                    <a:pt x="2682" y="197"/>
                  </a:lnTo>
                  <a:lnTo>
                    <a:pt x="2815" y="618"/>
                  </a:lnTo>
                  <a:lnTo>
                    <a:pt x="2892" y="398"/>
                  </a:lnTo>
                  <a:lnTo>
                    <a:pt x="2873" y="368"/>
                  </a:lnTo>
                  <a:lnTo>
                    <a:pt x="2857" y="340"/>
                  </a:lnTo>
                  <a:lnTo>
                    <a:pt x="2846" y="317"/>
                  </a:lnTo>
                  <a:lnTo>
                    <a:pt x="2838" y="295"/>
                  </a:lnTo>
                  <a:lnTo>
                    <a:pt x="2835" y="277"/>
                  </a:lnTo>
                  <a:lnTo>
                    <a:pt x="2835" y="261"/>
                  </a:lnTo>
                  <a:lnTo>
                    <a:pt x="2837" y="248"/>
                  </a:lnTo>
                  <a:lnTo>
                    <a:pt x="2843" y="236"/>
                  </a:lnTo>
                  <a:lnTo>
                    <a:pt x="2849" y="226"/>
                  </a:lnTo>
                  <a:lnTo>
                    <a:pt x="2857" y="218"/>
                  </a:lnTo>
                  <a:lnTo>
                    <a:pt x="2867" y="211"/>
                  </a:lnTo>
                  <a:lnTo>
                    <a:pt x="2877" y="207"/>
                  </a:lnTo>
                  <a:lnTo>
                    <a:pt x="2887" y="204"/>
                  </a:lnTo>
                  <a:lnTo>
                    <a:pt x="2897" y="200"/>
                  </a:lnTo>
                  <a:lnTo>
                    <a:pt x="2907" y="199"/>
                  </a:lnTo>
                  <a:lnTo>
                    <a:pt x="2916" y="198"/>
                  </a:lnTo>
                  <a:lnTo>
                    <a:pt x="2922" y="197"/>
                  </a:lnTo>
                  <a:lnTo>
                    <a:pt x="2928" y="197"/>
                  </a:lnTo>
                  <a:lnTo>
                    <a:pt x="2930" y="197"/>
                  </a:lnTo>
                  <a:lnTo>
                    <a:pt x="2934" y="197"/>
                  </a:lnTo>
                  <a:lnTo>
                    <a:pt x="2942" y="198"/>
                  </a:lnTo>
                  <a:lnTo>
                    <a:pt x="2951" y="199"/>
                  </a:lnTo>
                  <a:lnTo>
                    <a:pt x="2960" y="200"/>
                  </a:lnTo>
                  <a:lnTo>
                    <a:pt x="2971" y="204"/>
                  </a:lnTo>
                  <a:lnTo>
                    <a:pt x="2980" y="207"/>
                  </a:lnTo>
                  <a:lnTo>
                    <a:pt x="2990" y="211"/>
                  </a:lnTo>
                  <a:lnTo>
                    <a:pt x="3000" y="218"/>
                  </a:lnTo>
                  <a:lnTo>
                    <a:pt x="3008" y="226"/>
                  </a:lnTo>
                  <a:lnTo>
                    <a:pt x="3015" y="236"/>
                  </a:lnTo>
                  <a:lnTo>
                    <a:pt x="3020" y="248"/>
                  </a:lnTo>
                  <a:lnTo>
                    <a:pt x="3022" y="261"/>
                  </a:lnTo>
                  <a:lnTo>
                    <a:pt x="3022" y="277"/>
                  </a:lnTo>
                  <a:lnTo>
                    <a:pt x="3018" y="295"/>
                  </a:lnTo>
                  <a:lnTo>
                    <a:pt x="3011" y="317"/>
                  </a:lnTo>
                  <a:lnTo>
                    <a:pt x="3000" y="340"/>
                  </a:lnTo>
                  <a:lnTo>
                    <a:pt x="2985" y="368"/>
                  </a:lnTo>
                  <a:lnTo>
                    <a:pt x="2965" y="398"/>
                  </a:lnTo>
                  <a:lnTo>
                    <a:pt x="3042" y="619"/>
                  </a:lnTo>
                  <a:lnTo>
                    <a:pt x="3175" y="197"/>
                  </a:lnTo>
                  <a:lnTo>
                    <a:pt x="3177" y="198"/>
                  </a:lnTo>
                  <a:lnTo>
                    <a:pt x="3185" y="203"/>
                  </a:lnTo>
                  <a:lnTo>
                    <a:pt x="3196" y="208"/>
                  </a:lnTo>
                  <a:lnTo>
                    <a:pt x="3212" y="216"/>
                  </a:lnTo>
                  <a:lnTo>
                    <a:pt x="3231" y="226"/>
                  </a:lnTo>
                  <a:lnTo>
                    <a:pt x="3253" y="237"/>
                  </a:lnTo>
                  <a:lnTo>
                    <a:pt x="3278" y="250"/>
                  </a:lnTo>
                  <a:lnTo>
                    <a:pt x="3305" y="264"/>
                  </a:lnTo>
                  <a:lnTo>
                    <a:pt x="3334" y="280"/>
                  </a:lnTo>
                  <a:lnTo>
                    <a:pt x="3363" y="296"/>
                  </a:lnTo>
                  <a:lnTo>
                    <a:pt x="3395" y="315"/>
                  </a:lnTo>
                  <a:lnTo>
                    <a:pt x="3427" y="333"/>
                  </a:lnTo>
                  <a:lnTo>
                    <a:pt x="3459" y="352"/>
                  </a:lnTo>
                  <a:lnTo>
                    <a:pt x="3492" y="372"/>
                  </a:lnTo>
                  <a:lnTo>
                    <a:pt x="3526" y="396"/>
                  </a:lnTo>
                  <a:lnTo>
                    <a:pt x="3554" y="421"/>
                  </a:lnTo>
                  <a:lnTo>
                    <a:pt x="3577" y="446"/>
                  </a:lnTo>
                  <a:lnTo>
                    <a:pt x="3595" y="472"/>
                  </a:lnTo>
                  <a:lnTo>
                    <a:pt x="3608" y="500"/>
                  </a:lnTo>
                  <a:lnTo>
                    <a:pt x="3617" y="530"/>
                  </a:lnTo>
                  <a:lnTo>
                    <a:pt x="3623" y="561"/>
                  </a:lnTo>
                  <a:lnTo>
                    <a:pt x="3626" y="594"/>
                  </a:lnTo>
                  <a:lnTo>
                    <a:pt x="3629" y="630"/>
                  </a:lnTo>
                  <a:lnTo>
                    <a:pt x="3630" y="1001"/>
                  </a:lnTo>
                  <a:lnTo>
                    <a:pt x="0" y="1001"/>
                  </a:lnTo>
                  <a:lnTo>
                    <a:pt x="0" y="629"/>
                  </a:lnTo>
                  <a:lnTo>
                    <a:pt x="2" y="594"/>
                  </a:lnTo>
                  <a:lnTo>
                    <a:pt x="6" y="561"/>
                  </a:lnTo>
                  <a:lnTo>
                    <a:pt x="12" y="529"/>
                  </a:lnTo>
                  <a:lnTo>
                    <a:pt x="21" y="500"/>
                  </a:lnTo>
                  <a:lnTo>
                    <a:pt x="34" y="471"/>
                  </a:lnTo>
                  <a:lnTo>
                    <a:pt x="52" y="445"/>
                  </a:lnTo>
                  <a:lnTo>
                    <a:pt x="74" y="420"/>
                  </a:lnTo>
                  <a:lnTo>
                    <a:pt x="102" y="395"/>
                  </a:lnTo>
                  <a:lnTo>
                    <a:pt x="136" y="371"/>
                  </a:lnTo>
                  <a:lnTo>
                    <a:pt x="168" y="351"/>
                  </a:lnTo>
                  <a:lnTo>
                    <a:pt x="201" y="333"/>
                  </a:lnTo>
                  <a:lnTo>
                    <a:pt x="233" y="314"/>
                  </a:lnTo>
                  <a:lnTo>
                    <a:pt x="265" y="296"/>
                  </a:lnTo>
                  <a:lnTo>
                    <a:pt x="295" y="279"/>
                  </a:lnTo>
                  <a:lnTo>
                    <a:pt x="324" y="263"/>
                  </a:lnTo>
                  <a:lnTo>
                    <a:pt x="351" y="249"/>
                  </a:lnTo>
                  <a:lnTo>
                    <a:pt x="375" y="236"/>
                  </a:lnTo>
                  <a:lnTo>
                    <a:pt x="397" y="225"/>
                  </a:lnTo>
                  <a:lnTo>
                    <a:pt x="417" y="215"/>
                  </a:lnTo>
                  <a:lnTo>
                    <a:pt x="433" y="207"/>
                  </a:lnTo>
                  <a:lnTo>
                    <a:pt x="444" y="201"/>
                  </a:lnTo>
                  <a:lnTo>
                    <a:pt x="451" y="198"/>
                  </a:lnTo>
                  <a:lnTo>
                    <a:pt x="453" y="197"/>
                  </a:lnTo>
                  <a:lnTo>
                    <a:pt x="587" y="618"/>
                  </a:lnTo>
                  <a:lnTo>
                    <a:pt x="664" y="398"/>
                  </a:lnTo>
                  <a:lnTo>
                    <a:pt x="644" y="368"/>
                  </a:lnTo>
                  <a:lnTo>
                    <a:pt x="628" y="340"/>
                  </a:lnTo>
                  <a:lnTo>
                    <a:pt x="617" y="317"/>
                  </a:lnTo>
                  <a:lnTo>
                    <a:pt x="610" y="295"/>
                  </a:lnTo>
                  <a:lnTo>
                    <a:pt x="606" y="277"/>
                  </a:lnTo>
                  <a:lnTo>
                    <a:pt x="606" y="261"/>
                  </a:lnTo>
                  <a:lnTo>
                    <a:pt x="609" y="248"/>
                  </a:lnTo>
                  <a:lnTo>
                    <a:pt x="614" y="236"/>
                  </a:lnTo>
                  <a:lnTo>
                    <a:pt x="621" y="226"/>
                  </a:lnTo>
                  <a:lnTo>
                    <a:pt x="628" y="218"/>
                  </a:lnTo>
                  <a:lnTo>
                    <a:pt x="638" y="211"/>
                  </a:lnTo>
                  <a:lnTo>
                    <a:pt x="648" y="207"/>
                  </a:lnTo>
                  <a:lnTo>
                    <a:pt x="658" y="204"/>
                  </a:lnTo>
                  <a:lnTo>
                    <a:pt x="669" y="200"/>
                  </a:lnTo>
                  <a:lnTo>
                    <a:pt x="678" y="199"/>
                  </a:lnTo>
                  <a:lnTo>
                    <a:pt x="687" y="198"/>
                  </a:lnTo>
                  <a:lnTo>
                    <a:pt x="693" y="197"/>
                  </a:lnTo>
                  <a:lnTo>
                    <a:pt x="699" y="197"/>
                  </a:lnTo>
                  <a:lnTo>
                    <a:pt x="701" y="197"/>
                  </a:lnTo>
                  <a:lnTo>
                    <a:pt x="707" y="197"/>
                  </a:lnTo>
                  <a:lnTo>
                    <a:pt x="713" y="198"/>
                  </a:lnTo>
                  <a:lnTo>
                    <a:pt x="722" y="199"/>
                  </a:lnTo>
                  <a:lnTo>
                    <a:pt x="732" y="200"/>
                  </a:lnTo>
                  <a:lnTo>
                    <a:pt x="742" y="204"/>
                  </a:lnTo>
                  <a:lnTo>
                    <a:pt x="752" y="207"/>
                  </a:lnTo>
                  <a:lnTo>
                    <a:pt x="762" y="211"/>
                  </a:lnTo>
                  <a:lnTo>
                    <a:pt x="772" y="218"/>
                  </a:lnTo>
                  <a:lnTo>
                    <a:pt x="779" y="226"/>
                  </a:lnTo>
                  <a:lnTo>
                    <a:pt x="786" y="236"/>
                  </a:lnTo>
                  <a:lnTo>
                    <a:pt x="791" y="248"/>
                  </a:lnTo>
                  <a:lnTo>
                    <a:pt x="794" y="261"/>
                  </a:lnTo>
                  <a:lnTo>
                    <a:pt x="794" y="277"/>
                  </a:lnTo>
                  <a:lnTo>
                    <a:pt x="790" y="295"/>
                  </a:lnTo>
                  <a:lnTo>
                    <a:pt x="783" y="317"/>
                  </a:lnTo>
                  <a:lnTo>
                    <a:pt x="772" y="340"/>
                  </a:lnTo>
                  <a:lnTo>
                    <a:pt x="756" y="368"/>
                  </a:lnTo>
                  <a:lnTo>
                    <a:pt x="736" y="398"/>
                  </a:lnTo>
                  <a:lnTo>
                    <a:pt x="813" y="618"/>
                  </a:lnTo>
                  <a:lnTo>
                    <a:pt x="947" y="197"/>
                  </a:lnTo>
                  <a:lnTo>
                    <a:pt x="950" y="198"/>
                  </a:lnTo>
                  <a:lnTo>
                    <a:pt x="958" y="203"/>
                  </a:lnTo>
                  <a:lnTo>
                    <a:pt x="971" y="209"/>
                  </a:lnTo>
                  <a:lnTo>
                    <a:pt x="988" y="218"/>
                  </a:lnTo>
                  <a:lnTo>
                    <a:pt x="1010" y="229"/>
                  </a:lnTo>
                  <a:lnTo>
                    <a:pt x="1035" y="241"/>
                  </a:lnTo>
                  <a:lnTo>
                    <a:pt x="1063" y="257"/>
                  </a:lnTo>
                  <a:lnTo>
                    <a:pt x="1087" y="237"/>
                  </a:lnTo>
                  <a:lnTo>
                    <a:pt x="1115" y="218"/>
                  </a:lnTo>
                  <a:lnTo>
                    <a:pt x="1152" y="195"/>
                  </a:lnTo>
                  <a:lnTo>
                    <a:pt x="1191" y="173"/>
                  </a:lnTo>
                  <a:lnTo>
                    <a:pt x="1227" y="151"/>
                  </a:lnTo>
                  <a:lnTo>
                    <a:pt x="1265" y="130"/>
                  </a:lnTo>
                  <a:lnTo>
                    <a:pt x="1300" y="110"/>
                  </a:lnTo>
                  <a:lnTo>
                    <a:pt x="1334" y="91"/>
                  </a:lnTo>
                  <a:lnTo>
                    <a:pt x="1366" y="74"/>
                  </a:lnTo>
                  <a:lnTo>
                    <a:pt x="1397" y="58"/>
                  </a:lnTo>
                  <a:lnTo>
                    <a:pt x="1424" y="44"/>
                  </a:lnTo>
                  <a:lnTo>
                    <a:pt x="1448" y="31"/>
                  </a:lnTo>
                  <a:lnTo>
                    <a:pt x="1468" y="21"/>
                  </a:lnTo>
                  <a:lnTo>
                    <a:pt x="1486" y="12"/>
                  </a:lnTo>
                  <a:lnTo>
                    <a:pt x="1498" y="5"/>
                  </a:lnTo>
                  <a:lnTo>
                    <a:pt x="1506" y="2"/>
                  </a:lnTo>
                  <a:lnTo>
                    <a:pt x="1509" y="0"/>
                  </a:lnTo>
                  <a:lnTo>
                    <a:pt x="1674" y="523"/>
                  </a:lnTo>
                  <a:lnTo>
                    <a:pt x="1770" y="249"/>
                  </a:lnTo>
                  <a:lnTo>
                    <a:pt x="1748" y="215"/>
                  </a:lnTo>
                  <a:lnTo>
                    <a:pt x="1729" y="184"/>
                  </a:lnTo>
                  <a:lnTo>
                    <a:pt x="1716" y="156"/>
                  </a:lnTo>
                  <a:lnTo>
                    <a:pt x="1707" y="132"/>
                  </a:lnTo>
                  <a:lnTo>
                    <a:pt x="1702" y="110"/>
                  </a:lnTo>
                  <a:lnTo>
                    <a:pt x="1699" y="90"/>
                  </a:lnTo>
                  <a:lnTo>
                    <a:pt x="1699" y="74"/>
                  </a:lnTo>
                  <a:lnTo>
                    <a:pt x="1704" y="58"/>
                  </a:lnTo>
                  <a:lnTo>
                    <a:pt x="1709" y="46"/>
                  </a:lnTo>
                  <a:lnTo>
                    <a:pt x="1717" y="35"/>
                  </a:lnTo>
                  <a:lnTo>
                    <a:pt x="1726" y="26"/>
                  </a:lnTo>
                  <a:lnTo>
                    <a:pt x="1736" y="19"/>
                  </a:lnTo>
                  <a:lnTo>
                    <a:pt x="1747" y="13"/>
                  </a:lnTo>
                  <a:lnTo>
                    <a:pt x="1759" y="9"/>
                  </a:lnTo>
                  <a:lnTo>
                    <a:pt x="1770" y="5"/>
                  </a:lnTo>
                  <a:lnTo>
                    <a:pt x="1781" y="3"/>
                  </a:lnTo>
                  <a:lnTo>
                    <a:pt x="1792" y="1"/>
                  </a:lnTo>
                  <a:lnTo>
                    <a:pt x="1801" y="0"/>
                  </a:lnTo>
                  <a:lnTo>
                    <a:pt x="1808" y="0"/>
                  </a:lnTo>
                  <a:lnTo>
                    <a:pt x="18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86"/>
            <p:cNvSpPr>
              <a:spLocks/>
            </p:cNvSpPr>
            <p:nvPr/>
          </p:nvSpPr>
          <p:spPr bwMode="auto">
            <a:xfrm>
              <a:off x="593" y="1660"/>
              <a:ext cx="167" cy="214"/>
            </a:xfrm>
            <a:custGeom>
              <a:avLst/>
              <a:gdLst>
                <a:gd name="T0" fmla="*/ 333 w 665"/>
                <a:gd name="T1" fmla="*/ 2 h 855"/>
                <a:gd name="T2" fmla="*/ 347 w 665"/>
                <a:gd name="T3" fmla="*/ 2 h 855"/>
                <a:gd name="T4" fmla="*/ 374 w 665"/>
                <a:gd name="T5" fmla="*/ 3 h 855"/>
                <a:gd name="T6" fmla="*/ 408 w 665"/>
                <a:gd name="T7" fmla="*/ 8 h 855"/>
                <a:gd name="T8" fmla="*/ 448 w 665"/>
                <a:gd name="T9" fmla="*/ 18 h 855"/>
                <a:gd name="T10" fmla="*/ 491 w 665"/>
                <a:gd name="T11" fmla="*/ 36 h 855"/>
                <a:gd name="T12" fmla="*/ 535 w 665"/>
                <a:gd name="T13" fmla="*/ 62 h 855"/>
                <a:gd name="T14" fmla="*/ 576 w 665"/>
                <a:gd name="T15" fmla="*/ 100 h 855"/>
                <a:gd name="T16" fmla="*/ 612 w 665"/>
                <a:gd name="T17" fmla="*/ 149 h 855"/>
                <a:gd name="T18" fmla="*/ 641 w 665"/>
                <a:gd name="T19" fmla="*/ 213 h 855"/>
                <a:gd name="T20" fmla="*/ 659 w 665"/>
                <a:gd name="T21" fmla="*/ 293 h 855"/>
                <a:gd name="T22" fmla="*/ 663 w 665"/>
                <a:gd name="T23" fmla="*/ 342 h 855"/>
                <a:gd name="T24" fmla="*/ 664 w 665"/>
                <a:gd name="T25" fmla="*/ 358 h 855"/>
                <a:gd name="T26" fmla="*/ 665 w 665"/>
                <a:gd name="T27" fmla="*/ 389 h 855"/>
                <a:gd name="T28" fmla="*/ 665 w 665"/>
                <a:gd name="T29" fmla="*/ 431 h 855"/>
                <a:gd name="T30" fmla="*/ 662 w 665"/>
                <a:gd name="T31" fmla="*/ 482 h 855"/>
                <a:gd name="T32" fmla="*/ 655 w 665"/>
                <a:gd name="T33" fmla="*/ 537 h 855"/>
                <a:gd name="T34" fmla="*/ 643 w 665"/>
                <a:gd name="T35" fmla="*/ 596 h 855"/>
                <a:gd name="T36" fmla="*/ 623 w 665"/>
                <a:gd name="T37" fmla="*/ 655 h 855"/>
                <a:gd name="T38" fmla="*/ 596 w 665"/>
                <a:gd name="T39" fmla="*/ 711 h 855"/>
                <a:gd name="T40" fmla="*/ 558 w 665"/>
                <a:gd name="T41" fmla="*/ 761 h 855"/>
                <a:gd name="T42" fmla="*/ 511 w 665"/>
                <a:gd name="T43" fmla="*/ 804 h 855"/>
                <a:gd name="T44" fmla="*/ 451 w 665"/>
                <a:gd name="T45" fmla="*/ 835 h 855"/>
                <a:gd name="T46" fmla="*/ 377 w 665"/>
                <a:gd name="T47" fmla="*/ 853 h 855"/>
                <a:gd name="T48" fmla="*/ 331 w 665"/>
                <a:gd name="T49" fmla="*/ 855 h 855"/>
                <a:gd name="T50" fmla="*/ 250 w 665"/>
                <a:gd name="T51" fmla="*/ 846 h 855"/>
                <a:gd name="T52" fmla="*/ 183 w 665"/>
                <a:gd name="T53" fmla="*/ 821 h 855"/>
                <a:gd name="T54" fmla="*/ 129 w 665"/>
                <a:gd name="T55" fmla="*/ 785 h 855"/>
                <a:gd name="T56" fmla="*/ 87 w 665"/>
                <a:gd name="T57" fmla="*/ 737 h 855"/>
                <a:gd name="T58" fmla="*/ 55 w 665"/>
                <a:gd name="T59" fmla="*/ 683 h 855"/>
                <a:gd name="T60" fmla="*/ 32 w 665"/>
                <a:gd name="T61" fmla="*/ 626 h 855"/>
                <a:gd name="T62" fmla="*/ 16 w 665"/>
                <a:gd name="T63" fmla="*/ 567 h 855"/>
                <a:gd name="T64" fmla="*/ 7 w 665"/>
                <a:gd name="T65" fmla="*/ 509 h 855"/>
                <a:gd name="T66" fmla="*/ 2 w 665"/>
                <a:gd name="T67" fmla="*/ 455 h 855"/>
                <a:gd name="T68" fmla="*/ 0 w 665"/>
                <a:gd name="T69" fmla="*/ 409 h 855"/>
                <a:gd name="T70" fmla="*/ 0 w 665"/>
                <a:gd name="T71" fmla="*/ 373 h 855"/>
                <a:gd name="T72" fmla="*/ 3 w 665"/>
                <a:gd name="T73" fmla="*/ 348 h 855"/>
                <a:gd name="T74" fmla="*/ 3 w 665"/>
                <a:gd name="T75" fmla="*/ 340 h 855"/>
                <a:gd name="T76" fmla="*/ 15 w 665"/>
                <a:gd name="T77" fmla="*/ 250 h 855"/>
                <a:gd name="T78" fmla="*/ 38 w 665"/>
                <a:gd name="T79" fmla="*/ 179 h 855"/>
                <a:gd name="T80" fmla="*/ 70 w 665"/>
                <a:gd name="T81" fmla="*/ 123 h 855"/>
                <a:gd name="T82" fmla="*/ 109 w 665"/>
                <a:gd name="T83" fmla="*/ 80 h 855"/>
                <a:gd name="T84" fmla="*/ 152 w 665"/>
                <a:gd name="T85" fmla="*/ 48 h 855"/>
                <a:gd name="T86" fmla="*/ 196 w 665"/>
                <a:gd name="T87" fmla="*/ 26 h 855"/>
                <a:gd name="T88" fmla="*/ 238 w 665"/>
                <a:gd name="T89" fmla="*/ 13 h 855"/>
                <a:gd name="T90" fmla="*/ 276 w 665"/>
                <a:gd name="T91" fmla="*/ 5 h 855"/>
                <a:gd name="T92" fmla="*/ 306 w 665"/>
                <a:gd name="T93" fmla="*/ 2 h 855"/>
                <a:gd name="T94" fmla="*/ 327 w 665"/>
                <a:gd name="T95" fmla="*/ 0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65" h="855">
                  <a:moveTo>
                    <a:pt x="327" y="0"/>
                  </a:moveTo>
                  <a:lnTo>
                    <a:pt x="333" y="2"/>
                  </a:lnTo>
                  <a:lnTo>
                    <a:pt x="338" y="2"/>
                  </a:lnTo>
                  <a:lnTo>
                    <a:pt x="347" y="2"/>
                  </a:lnTo>
                  <a:lnTo>
                    <a:pt x="359" y="2"/>
                  </a:lnTo>
                  <a:lnTo>
                    <a:pt x="374" y="3"/>
                  </a:lnTo>
                  <a:lnTo>
                    <a:pt x="390" y="5"/>
                  </a:lnTo>
                  <a:lnTo>
                    <a:pt x="408" y="8"/>
                  </a:lnTo>
                  <a:lnTo>
                    <a:pt x="427" y="13"/>
                  </a:lnTo>
                  <a:lnTo>
                    <a:pt x="448" y="18"/>
                  </a:lnTo>
                  <a:lnTo>
                    <a:pt x="469" y="26"/>
                  </a:lnTo>
                  <a:lnTo>
                    <a:pt x="491" y="36"/>
                  </a:lnTo>
                  <a:lnTo>
                    <a:pt x="513" y="48"/>
                  </a:lnTo>
                  <a:lnTo>
                    <a:pt x="535" y="62"/>
                  </a:lnTo>
                  <a:lnTo>
                    <a:pt x="556" y="80"/>
                  </a:lnTo>
                  <a:lnTo>
                    <a:pt x="576" y="100"/>
                  </a:lnTo>
                  <a:lnTo>
                    <a:pt x="596" y="123"/>
                  </a:lnTo>
                  <a:lnTo>
                    <a:pt x="612" y="149"/>
                  </a:lnTo>
                  <a:lnTo>
                    <a:pt x="628" y="179"/>
                  </a:lnTo>
                  <a:lnTo>
                    <a:pt x="641" y="213"/>
                  </a:lnTo>
                  <a:lnTo>
                    <a:pt x="651" y="250"/>
                  </a:lnTo>
                  <a:lnTo>
                    <a:pt x="659" y="293"/>
                  </a:lnTo>
                  <a:lnTo>
                    <a:pt x="663" y="340"/>
                  </a:lnTo>
                  <a:lnTo>
                    <a:pt x="663" y="342"/>
                  </a:lnTo>
                  <a:lnTo>
                    <a:pt x="663" y="348"/>
                  </a:lnTo>
                  <a:lnTo>
                    <a:pt x="664" y="358"/>
                  </a:lnTo>
                  <a:lnTo>
                    <a:pt x="665" y="372"/>
                  </a:lnTo>
                  <a:lnTo>
                    <a:pt x="665" y="389"/>
                  </a:lnTo>
                  <a:lnTo>
                    <a:pt x="665" y="409"/>
                  </a:lnTo>
                  <a:lnTo>
                    <a:pt x="665" y="431"/>
                  </a:lnTo>
                  <a:lnTo>
                    <a:pt x="664" y="455"/>
                  </a:lnTo>
                  <a:lnTo>
                    <a:pt x="662" y="482"/>
                  </a:lnTo>
                  <a:lnTo>
                    <a:pt x="660" y="508"/>
                  </a:lnTo>
                  <a:lnTo>
                    <a:pt x="655" y="537"/>
                  </a:lnTo>
                  <a:lnTo>
                    <a:pt x="650" y="567"/>
                  </a:lnTo>
                  <a:lnTo>
                    <a:pt x="643" y="596"/>
                  </a:lnTo>
                  <a:lnTo>
                    <a:pt x="634" y="626"/>
                  </a:lnTo>
                  <a:lnTo>
                    <a:pt x="623" y="655"/>
                  </a:lnTo>
                  <a:lnTo>
                    <a:pt x="611" y="683"/>
                  </a:lnTo>
                  <a:lnTo>
                    <a:pt x="596" y="711"/>
                  </a:lnTo>
                  <a:lnTo>
                    <a:pt x="578" y="737"/>
                  </a:lnTo>
                  <a:lnTo>
                    <a:pt x="558" y="761"/>
                  </a:lnTo>
                  <a:lnTo>
                    <a:pt x="536" y="785"/>
                  </a:lnTo>
                  <a:lnTo>
                    <a:pt x="511" y="804"/>
                  </a:lnTo>
                  <a:lnTo>
                    <a:pt x="482" y="821"/>
                  </a:lnTo>
                  <a:lnTo>
                    <a:pt x="451" y="835"/>
                  </a:lnTo>
                  <a:lnTo>
                    <a:pt x="416" y="846"/>
                  </a:lnTo>
                  <a:lnTo>
                    <a:pt x="377" y="853"/>
                  </a:lnTo>
                  <a:lnTo>
                    <a:pt x="335" y="855"/>
                  </a:lnTo>
                  <a:lnTo>
                    <a:pt x="331" y="855"/>
                  </a:lnTo>
                  <a:lnTo>
                    <a:pt x="289" y="853"/>
                  </a:lnTo>
                  <a:lnTo>
                    <a:pt x="250" y="846"/>
                  </a:lnTo>
                  <a:lnTo>
                    <a:pt x="215" y="835"/>
                  </a:lnTo>
                  <a:lnTo>
                    <a:pt x="183" y="821"/>
                  </a:lnTo>
                  <a:lnTo>
                    <a:pt x="154" y="804"/>
                  </a:lnTo>
                  <a:lnTo>
                    <a:pt x="129" y="785"/>
                  </a:lnTo>
                  <a:lnTo>
                    <a:pt x="107" y="761"/>
                  </a:lnTo>
                  <a:lnTo>
                    <a:pt x="87" y="737"/>
                  </a:lnTo>
                  <a:lnTo>
                    <a:pt x="70" y="711"/>
                  </a:lnTo>
                  <a:lnTo>
                    <a:pt x="55" y="683"/>
                  </a:lnTo>
                  <a:lnTo>
                    <a:pt x="42" y="655"/>
                  </a:lnTo>
                  <a:lnTo>
                    <a:pt x="32" y="626"/>
                  </a:lnTo>
                  <a:lnTo>
                    <a:pt x="24" y="596"/>
                  </a:lnTo>
                  <a:lnTo>
                    <a:pt x="16" y="567"/>
                  </a:lnTo>
                  <a:lnTo>
                    <a:pt x="10" y="538"/>
                  </a:lnTo>
                  <a:lnTo>
                    <a:pt x="7" y="509"/>
                  </a:lnTo>
                  <a:lnTo>
                    <a:pt x="4" y="482"/>
                  </a:lnTo>
                  <a:lnTo>
                    <a:pt x="2" y="455"/>
                  </a:lnTo>
                  <a:lnTo>
                    <a:pt x="0" y="431"/>
                  </a:lnTo>
                  <a:lnTo>
                    <a:pt x="0" y="409"/>
                  </a:lnTo>
                  <a:lnTo>
                    <a:pt x="0" y="389"/>
                  </a:lnTo>
                  <a:lnTo>
                    <a:pt x="0" y="373"/>
                  </a:lnTo>
                  <a:lnTo>
                    <a:pt x="2" y="358"/>
                  </a:lnTo>
                  <a:lnTo>
                    <a:pt x="3" y="348"/>
                  </a:lnTo>
                  <a:lnTo>
                    <a:pt x="3" y="342"/>
                  </a:lnTo>
                  <a:lnTo>
                    <a:pt x="3" y="340"/>
                  </a:lnTo>
                  <a:lnTo>
                    <a:pt x="7" y="293"/>
                  </a:lnTo>
                  <a:lnTo>
                    <a:pt x="15" y="250"/>
                  </a:lnTo>
                  <a:lnTo>
                    <a:pt x="25" y="213"/>
                  </a:lnTo>
                  <a:lnTo>
                    <a:pt x="38" y="179"/>
                  </a:lnTo>
                  <a:lnTo>
                    <a:pt x="53" y="149"/>
                  </a:lnTo>
                  <a:lnTo>
                    <a:pt x="70" y="123"/>
                  </a:lnTo>
                  <a:lnTo>
                    <a:pt x="90" y="100"/>
                  </a:lnTo>
                  <a:lnTo>
                    <a:pt x="109" y="80"/>
                  </a:lnTo>
                  <a:lnTo>
                    <a:pt x="130" y="62"/>
                  </a:lnTo>
                  <a:lnTo>
                    <a:pt x="152" y="48"/>
                  </a:lnTo>
                  <a:lnTo>
                    <a:pt x="174" y="36"/>
                  </a:lnTo>
                  <a:lnTo>
                    <a:pt x="196" y="26"/>
                  </a:lnTo>
                  <a:lnTo>
                    <a:pt x="217" y="18"/>
                  </a:lnTo>
                  <a:lnTo>
                    <a:pt x="238" y="13"/>
                  </a:lnTo>
                  <a:lnTo>
                    <a:pt x="258" y="8"/>
                  </a:lnTo>
                  <a:lnTo>
                    <a:pt x="276" y="5"/>
                  </a:lnTo>
                  <a:lnTo>
                    <a:pt x="292" y="3"/>
                  </a:lnTo>
                  <a:lnTo>
                    <a:pt x="306" y="2"/>
                  </a:lnTo>
                  <a:lnTo>
                    <a:pt x="318" y="0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" name="Group 710"/>
          <p:cNvGrpSpPr>
            <a:grpSpLocks noChangeAspect="1"/>
          </p:cNvGrpSpPr>
          <p:nvPr/>
        </p:nvGrpSpPr>
        <p:grpSpPr bwMode="auto">
          <a:xfrm>
            <a:off x="4598093" y="1939334"/>
            <a:ext cx="760291" cy="712659"/>
            <a:chOff x="5688" y="3183"/>
            <a:chExt cx="846" cy="79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1" name="Freeform 712"/>
            <p:cNvSpPr>
              <a:spLocks/>
            </p:cNvSpPr>
            <p:nvPr/>
          </p:nvSpPr>
          <p:spPr bwMode="auto">
            <a:xfrm>
              <a:off x="6264" y="3434"/>
              <a:ext cx="178" cy="178"/>
            </a:xfrm>
            <a:custGeom>
              <a:avLst/>
              <a:gdLst>
                <a:gd name="T0" fmla="*/ 354 w 710"/>
                <a:gd name="T1" fmla="*/ 0 h 712"/>
                <a:gd name="T2" fmla="*/ 402 w 710"/>
                <a:gd name="T3" fmla="*/ 3 h 712"/>
                <a:gd name="T4" fmla="*/ 449 w 710"/>
                <a:gd name="T5" fmla="*/ 13 h 712"/>
                <a:gd name="T6" fmla="*/ 493 w 710"/>
                <a:gd name="T7" fmla="*/ 28 h 712"/>
                <a:gd name="T8" fmla="*/ 533 w 710"/>
                <a:gd name="T9" fmla="*/ 49 h 712"/>
                <a:gd name="T10" fmla="*/ 571 w 710"/>
                <a:gd name="T11" fmla="*/ 74 h 712"/>
                <a:gd name="T12" fmla="*/ 605 w 710"/>
                <a:gd name="T13" fmla="*/ 104 h 712"/>
                <a:gd name="T14" fmla="*/ 636 w 710"/>
                <a:gd name="T15" fmla="*/ 138 h 712"/>
                <a:gd name="T16" fmla="*/ 660 w 710"/>
                <a:gd name="T17" fmla="*/ 176 h 712"/>
                <a:gd name="T18" fmla="*/ 682 w 710"/>
                <a:gd name="T19" fmla="*/ 218 h 712"/>
                <a:gd name="T20" fmla="*/ 696 w 710"/>
                <a:gd name="T21" fmla="*/ 262 h 712"/>
                <a:gd name="T22" fmla="*/ 707 w 710"/>
                <a:gd name="T23" fmla="*/ 308 h 712"/>
                <a:gd name="T24" fmla="*/ 710 w 710"/>
                <a:gd name="T25" fmla="*/ 356 h 712"/>
                <a:gd name="T26" fmla="*/ 707 w 710"/>
                <a:gd name="T27" fmla="*/ 404 h 712"/>
                <a:gd name="T28" fmla="*/ 696 w 710"/>
                <a:gd name="T29" fmla="*/ 451 h 712"/>
                <a:gd name="T30" fmla="*/ 682 w 710"/>
                <a:gd name="T31" fmla="*/ 495 h 712"/>
                <a:gd name="T32" fmla="*/ 660 w 710"/>
                <a:gd name="T33" fmla="*/ 536 h 712"/>
                <a:gd name="T34" fmla="*/ 636 w 710"/>
                <a:gd name="T35" fmla="*/ 573 h 712"/>
                <a:gd name="T36" fmla="*/ 605 w 710"/>
                <a:gd name="T37" fmla="*/ 608 h 712"/>
                <a:gd name="T38" fmla="*/ 571 w 710"/>
                <a:gd name="T39" fmla="*/ 638 h 712"/>
                <a:gd name="T40" fmla="*/ 533 w 710"/>
                <a:gd name="T41" fmla="*/ 664 h 712"/>
                <a:gd name="T42" fmla="*/ 493 w 710"/>
                <a:gd name="T43" fmla="*/ 685 h 712"/>
                <a:gd name="T44" fmla="*/ 449 w 710"/>
                <a:gd name="T45" fmla="*/ 699 h 712"/>
                <a:gd name="T46" fmla="*/ 402 w 710"/>
                <a:gd name="T47" fmla="*/ 709 h 712"/>
                <a:gd name="T48" fmla="*/ 354 w 710"/>
                <a:gd name="T49" fmla="*/ 712 h 712"/>
                <a:gd name="T50" fmla="*/ 306 w 710"/>
                <a:gd name="T51" fmla="*/ 709 h 712"/>
                <a:gd name="T52" fmla="*/ 260 w 710"/>
                <a:gd name="T53" fmla="*/ 699 h 712"/>
                <a:gd name="T54" fmla="*/ 216 w 710"/>
                <a:gd name="T55" fmla="*/ 685 h 712"/>
                <a:gd name="T56" fmla="*/ 175 w 710"/>
                <a:gd name="T57" fmla="*/ 664 h 712"/>
                <a:gd name="T58" fmla="*/ 137 w 710"/>
                <a:gd name="T59" fmla="*/ 638 h 712"/>
                <a:gd name="T60" fmla="*/ 103 w 710"/>
                <a:gd name="T61" fmla="*/ 608 h 712"/>
                <a:gd name="T62" fmla="*/ 74 w 710"/>
                <a:gd name="T63" fmla="*/ 573 h 712"/>
                <a:gd name="T64" fmla="*/ 48 w 710"/>
                <a:gd name="T65" fmla="*/ 536 h 712"/>
                <a:gd name="T66" fmla="*/ 27 w 710"/>
                <a:gd name="T67" fmla="*/ 495 h 712"/>
                <a:gd name="T68" fmla="*/ 12 w 710"/>
                <a:gd name="T69" fmla="*/ 451 h 712"/>
                <a:gd name="T70" fmla="*/ 3 w 710"/>
                <a:gd name="T71" fmla="*/ 404 h 712"/>
                <a:gd name="T72" fmla="*/ 0 w 710"/>
                <a:gd name="T73" fmla="*/ 356 h 712"/>
                <a:gd name="T74" fmla="*/ 3 w 710"/>
                <a:gd name="T75" fmla="*/ 308 h 712"/>
                <a:gd name="T76" fmla="*/ 12 w 710"/>
                <a:gd name="T77" fmla="*/ 262 h 712"/>
                <a:gd name="T78" fmla="*/ 27 w 710"/>
                <a:gd name="T79" fmla="*/ 218 h 712"/>
                <a:gd name="T80" fmla="*/ 48 w 710"/>
                <a:gd name="T81" fmla="*/ 176 h 712"/>
                <a:gd name="T82" fmla="*/ 74 w 710"/>
                <a:gd name="T83" fmla="*/ 138 h 712"/>
                <a:gd name="T84" fmla="*/ 103 w 710"/>
                <a:gd name="T85" fmla="*/ 104 h 712"/>
                <a:gd name="T86" fmla="*/ 137 w 710"/>
                <a:gd name="T87" fmla="*/ 74 h 712"/>
                <a:gd name="T88" fmla="*/ 175 w 710"/>
                <a:gd name="T89" fmla="*/ 49 h 712"/>
                <a:gd name="T90" fmla="*/ 216 w 710"/>
                <a:gd name="T91" fmla="*/ 28 h 712"/>
                <a:gd name="T92" fmla="*/ 260 w 710"/>
                <a:gd name="T93" fmla="*/ 13 h 712"/>
                <a:gd name="T94" fmla="*/ 306 w 710"/>
                <a:gd name="T95" fmla="*/ 3 h 712"/>
                <a:gd name="T96" fmla="*/ 354 w 710"/>
                <a:gd name="T97" fmla="*/ 0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0" h="712">
                  <a:moveTo>
                    <a:pt x="354" y="0"/>
                  </a:moveTo>
                  <a:lnTo>
                    <a:pt x="402" y="3"/>
                  </a:lnTo>
                  <a:lnTo>
                    <a:pt x="449" y="13"/>
                  </a:lnTo>
                  <a:lnTo>
                    <a:pt x="493" y="28"/>
                  </a:lnTo>
                  <a:lnTo>
                    <a:pt x="533" y="49"/>
                  </a:lnTo>
                  <a:lnTo>
                    <a:pt x="571" y="74"/>
                  </a:lnTo>
                  <a:lnTo>
                    <a:pt x="605" y="104"/>
                  </a:lnTo>
                  <a:lnTo>
                    <a:pt x="636" y="138"/>
                  </a:lnTo>
                  <a:lnTo>
                    <a:pt x="660" y="176"/>
                  </a:lnTo>
                  <a:lnTo>
                    <a:pt x="682" y="218"/>
                  </a:lnTo>
                  <a:lnTo>
                    <a:pt x="696" y="262"/>
                  </a:lnTo>
                  <a:lnTo>
                    <a:pt x="707" y="308"/>
                  </a:lnTo>
                  <a:lnTo>
                    <a:pt x="710" y="356"/>
                  </a:lnTo>
                  <a:lnTo>
                    <a:pt x="707" y="404"/>
                  </a:lnTo>
                  <a:lnTo>
                    <a:pt x="696" y="451"/>
                  </a:lnTo>
                  <a:lnTo>
                    <a:pt x="682" y="495"/>
                  </a:lnTo>
                  <a:lnTo>
                    <a:pt x="660" y="536"/>
                  </a:lnTo>
                  <a:lnTo>
                    <a:pt x="636" y="573"/>
                  </a:lnTo>
                  <a:lnTo>
                    <a:pt x="605" y="608"/>
                  </a:lnTo>
                  <a:lnTo>
                    <a:pt x="571" y="638"/>
                  </a:lnTo>
                  <a:lnTo>
                    <a:pt x="533" y="664"/>
                  </a:lnTo>
                  <a:lnTo>
                    <a:pt x="493" y="685"/>
                  </a:lnTo>
                  <a:lnTo>
                    <a:pt x="449" y="699"/>
                  </a:lnTo>
                  <a:lnTo>
                    <a:pt x="402" y="709"/>
                  </a:lnTo>
                  <a:lnTo>
                    <a:pt x="354" y="712"/>
                  </a:lnTo>
                  <a:lnTo>
                    <a:pt x="306" y="709"/>
                  </a:lnTo>
                  <a:lnTo>
                    <a:pt x="260" y="699"/>
                  </a:lnTo>
                  <a:lnTo>
                    <a:pt x="216" y="685"/>
                  </a:lnTo>
                  <a:lnTo>
                    <a:pt x="175" y="664"/>
                  </a:lnTo>
                  <a:lnTo>
                    <a:pt x="137" y="638"/>
                  </a:lnTo>
                  <a:lnTo>
                    <a:pt x="103" y="608"/>
                  </a:lnTo>
                  <a:lnTo>
                    <a:pt x="74" y="573"/>
                  </a:lnTo>
                  <a:lnTo>
                    <a:pt x="48" y="536"/>
                  </a:lnTo>
                  <a:lnTo>
                    <a:pt x="27" y="495"/>
                  </a:lnTo>
                  <a:lnTo>
                    <a:pt x="12" y="451"/>
                  </a:lnTo>
                  <a:lnTo>
                    <a:pt x="3" y="404"/>
                  </a:lnTo>
                  <a:lnTo>
                    <a:pt x="0" y="356"/>
                  </a:lnTo>
                  <a:lnTo>
                    <a:pt x="3" y="308"/>
                  </a:lnTo>
                  <a:lnTo>
                    <a:pt x="12" y="262"/>
                  </a:lnTo>
                  <a:lnTo>
                    <a:pt x="27" y="218"/>
                  </a:lnTo>
                  <a:lnTo>
                    <a:pt x="48" y="176"/>
                  </a:lnTo>
                  <a:lnTo>
                    <a:pt x="74" y="138"/>
                  </a:lnTo>
                  <a:lnTo>
                    <a:pt x="103" y="104"/>
                  </a:lnTo>
                  <a:lnTo>
                    <a:pt x="137" y="74"/>
                  </a:lnTo>
                  <a:lnTo>
                    <a:pt x="175" y="49"/>
                  </a:lnTo>
                  <a:lnTo>
                    <a:pt x="216" y="28"/>
                  </a:lnTo>
                  <a:lnTo>
                    <a:pt x="260" y="13"/>
                  </a:lnTo>
                  <a:lnTo>
                    <a:pt x="306" y="3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13"/>
            <p:cNvSpPr>
              <a:spLocks/>
            </p:cNvSpPr>
            <p:nvPr/>
          </p:nvSpPr>
          <p:spPr bwMode="auto">
            <a:xfrm>
              <a:off x="5939" y="3183"/>
              <a:ext cx="50" cy="87"/>
            </a:xfrm>
            <a:custGeom>
              <a:avLst/>
              <a:gdLst>
                <a:gd name="T0" fmla="*/ 100 w 201"/>
                <a:gd name="T1" fmla="*/ 0 h 349"/>
                <a:gd name="T2" fmla="*/ 124 w 201"/>
                <a:gd name="T3" fmla="*/ 2 h 349"/>
                <a:gd name="T4" fmla="*/ 145 w 201"/>
                <a:gd name="T5" fmla="*/ 11 h 349"/>
                <a:gd name="T6" fmla="*/ 164 w 201"/>
                <a:gd name="T7" fmla="*/ 22 h 349"/>
                <a:gd name="T8" fmla="*/ 179 w 201"/>
                <a:gd name="T9" fmla="*/ 37 h 349"/>
                <a:gd name="T10" fmla="*/ 190 w 201"/>
                <a:gd name="T11" fmla="*/ 56 h 349"/>
                <a:gd name="T12" fmla="*/ 199 w 201"/>
                <a:gd name="T13" fmla="*/ 78 h 349"/>
                <a:gd name="T14" fmla="*/ 201 w 201"/>
                <a:gd name="T15" fmla="*/ 101 h 349"/>
                <a:gd name="T16" fmla="*/ 201 w 201"/>
                <a:gd name="T17" fmla="*/ 248 h 349"/>
                <a:gd name="T18" fmla="*/ 199 w 201"/>
                <a:gd name="T19" fmla="*/ 271 h 349"/>
                <a:gd name="T20" fmla="*/ 190 w 201"/>
                <a:gd name="T21" fmla="*/ 292 h 349"/>
                <a:gd name="T22" fmla="*/ 179 w 201"/>
                <a:gd name="T23" fmla="*/ 311 h 349"/>
                <a:gd name="T24" fmla="*/ 164 w 201"/>
                <a:gd name="T25" fmla="*/ 326 h 349"/>
                <a:gd name="T26" fmla="*/ 145 w 201"/>
                <a:gd name="T27" fmla="*/ 338 h 349"/>
                <a:gd name="T28" fmla="*/ 124 w 201"/>
                <a:gd name="T29" fmla="*/ 346 h 349"/>
                <a:gd name="T30" fmla="*/ 100 w 201"/>
                <a:gd name="T31" fmla="*/ 349 h 349"/>
                <a:gd name="T32" fmla="*/ 77 w 201"/>
                <a:gd name="T33" fmla="*/ 346 h 349"/>
                <a:gd name="T34" fmla="*/ 56 w 201"/>
                <a:gd name="T35" fmla="*/ 338 h 349"/>
                <a:gd name="T36" fmla="*/ 37 w 201"/>
                <a:gd name="T37" fmla="*/ 326 h 349"/>
                <a:gd name="T38" fmla="*/ 22 w 201"/>
                <a:gd name="T39" fmla="*/ 311 h 349"/>
                <a:gd name="T40" fmla="*/ 11 w 201"/>
                <a:gd name="T41" fmla="*/ 292 h 349"/>
                <a:gd name="T42" fmla="*/ 2 w 201"/>
                <a:gd name="T43" fmla="*/ 271 h 349"/>
                <a:gd name="T44" fmla="*/ 0 w 201"/>
                <a:gd name="T45" fmla="*/ 248 h 349"/>
                <a:gd name="T46" fmla="*/ 0 w 201"/>
                <a:gd name="T47" fmla="*/ 101 h 349"/>
                <a:gd name="T48" fmla="*/ 2 w 201"/>
                <a:gd name="T49" fmla="*/ 78 h 349"/>
                <a:gd name="T50" fmla="*/ 11 w 201"/>
                <a:gd name="T51" fmla="*/ 56 h 349"/>
                <a:gd name="T52" fmla="*/ 22 w 201"/>
                <a:gd name="T53" fmla="*/ 37 h 349"/>
                <a:gd name="T54" fmla="*/ 37 w 201"/>
                <a:gd name="T55" fmla="*/ 22 h 349"/>
                <a:gd name="T56" fmla="*/ 56 w 201"/>
                <a:gd name="T57" fmla="*/ 11 h 349"/>
                <a:gd name="T58" fmla="*/ 77 w 201"/>
                <a:gd name="T59" fmla="*/ 2 h 349"/>
                <a:gd name="T60" fmla="*/ 100 w 201"/>
                <a:gd name="T6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1" h="349">
                  <a:moveTo>
                    <a:pt x="100" y="0"/>
                  </a:moveTo>
                  <a:lnTo>
                    <a:pt x="124" y="2"/>
                  </a:lnTo>
                  <a:lnTo>
                    <a:pt x="145" y="11"/>
                  </a:lnTo>
                  <a:lnTo>
                    <a:pt x="164" y="22"/>
                  </a:lnTo>
                  <a:lnTo>
                    <a:pt x="179" y="37"/>
                  </a:lnTo>
                  <a:lnTo>
                    <a:pt x="190" y="56"/>
                  </a:lnTo>
                  <a:lnTo>
                    <a:pt x="199" y="78"/>
                  </a:lnTo>
                  <a:lnTo>
                    <a:pt x="201" y="101"/>
                  </a:lnTo>
                  <a:lnTo>
                    <a:pt x="201" y="248"/>
                  </a:lnTo>
                  <a:lnTo>
                    <a:pt x="199" y="271"/>
                  </a:lnTo>
                  <a:lnTo>
                    <a:pt x="190" y="292"/>
                  </a:lnTo>
                  <a:lnTo>
                    <a:pt x="179" y="311"/>
                  </a:lnTo>
                  <a:lnTo>
                    <a:pt x="164" y="326"/>
                  </a:lnTo>
                  <a:lnTo>
                    <a:pt x="145" y="338"/>
                  </a:lnTo>
                  <a:lnTo>
                    <a:pt x="124" y="346"/>
                  </a:lnTo>
                  <a:lnTo>
                    <a:pt x="100" y="349"/>
                  </a:lnTo>
                  <a:lnTo>
                    <a:pt x="77" y="346"/>
                  </a:lnTo>
                  <a:lnTo>
                    <a:pt x="56" y="338"/>
                  </a:lnTo>
                  <a:lnTo>
                    <a:pt x="37" y="326"/>
                  </a:lnTo>
                  <a:lnTo>
                    <a:pt x="22" y="311"/>
                  </a:lnTo>
                  <a:lnTo>
                    <a:pt x="11" y="292"/>
                  </a:lnTo>
                  <a:lnTo>
                    <a:pt x="2" y="271"/>
                  </a:lnTo>
                  <a:lnTo>
                    <a:pt x="0" y="248"/>
                  </a:lnTo>
                  <a:lnTo>
                    <a:pt x="0" y="101"/>
                  </a:lnTo>
                  <a:lnTo>
                    <a:pt x="2" y="78"/>
                  </a:lnTo>
                  <a:lnTo>
                    <a:pt x="11" y="56"/>
                  </a:lnTo>
                  <a:lnTo>
                    <a:pt x="22" y="37"/>
                  </a:lnTo>
                  <a:lnTo>
                    <a:pt x="37" y="22"/>
                  </a:lnTo>
                  <a:lnTo>
                    <a:pt x="56" y="11"/>
                  </a:lnTo>
                  <a:lnTo>
                    <a:pt x="77" y="2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14"/>
            <p:cNvSpPr>
              <a:spLocks/>
            </p:cNvSpPr>
            <p:nvPr/>
          </p:nvSpPr>
          <p:spPr bwMode="auto">
            <a:xfrm>
              <a:off x="5719" y="3403"/>
              <a:ext cx="87" cy="51"/>
            </a:xfrm>
            <a:custGeom>
              <a:avLst/>
              <a:gdLst>
                <a:gd name="T0" fmla="*/ 101 w 349"/>
                <a:gd name="T1" fmla="*/ 0 h 202"/>
                <a:gd name="T2" fmla="*/ 248 w 349"/>
                <a:gd name="T3" fmla="*/ 0 h 202"/>
                <a:gd name="T4" fmla="*/ 271 w 349"/>
                <a:gd name="T5" fmla="*/ 3 h 202"/>
                <a:gd name="T6" fmla="*/ 292 w 349"/>
                <a:gd name="T7" fmla="*/ 11 h 202"/>
                <a:gd name="T8" fmla="*/ 311 w 349"/>
                <a:gd name="T9" fmla="*/ 22 h 202"/>
                <a:gd name="T10" fmla="*/ 326 w 349"/>
                <a:gd name="T11" fmla="*/ 39 h 202"/>
                <a:gd name="T12" fmla="*/ 339 w 349"/>
                <a:gd name="T13" fmla="*/ 57 h 202"/>
                <a:gd name="T14" fmla="*/ 346 w 349"/>
                <a:gd name="T15" fmla="*/ 78 h 202"/>
                <a:gd name="T16" fmla="*/ 349 w 349"/>
                <a:gd name="T17" fmla="*/ 101 h 202"/>
                <a:gd name="T18" fmla="*/ 346 w 349"/>
                <a:gd name="T19" fmla="*/ 124 h 202"/>
                <a:gd name="T20" fmla="*/ 339 w 349"/>
                <a:gd name="T21" fmla="*/ 146 h 202"/>
                <a:gd name="T22" fmla="*/ 326 w 349"/>
                <a:gd name="T23" fmla="*/ 164 h 202"/>
                <a:gd name="T24" fmla="*/ 311 w 349"/>
                <a:gd name="T25" fmla="*/ 180 h 202"/>
                <a:gd name="T26" fmla="*/ 292 w 349"/>
                <a:gd name="T27" fmla="*/ 192 h 202"/>
                <a:gd name="T28" fmla="*/ 271 w 349"/>
                <a:gd name="T29" fmla="*/ 199 h 202"/>
                <a:gd name="T30" fmla="*/ 248 w 349"/>
                <a:gd name="T31" fmla="*/ 202 h 202"/>
                <a:gd name="T32" fmla="*/ 101 w 349"/>
                <a:gd name="T33" fmla="*/ 202 h 202"/>
                <a:gd name="T34" fmla="*/ 79 w 349"/>
                <a:gd name="T35" fmla="*/ 199 h 202"/>
                <a:gd name="T36" fmla="*/ 57 w 349"/>
                <a:gd name="T37" fmla="*/ 192 h 202"/>
                <a:gd name="T38" fmla="*/ 38 w 349"/>
                <a:gd name="T39" fmla="*/ 180 h 202"/>
                <a:gd name="T40" fmla="*/ 23 w 349"/>
                <a:gd name="T41" fmla="*/ 164 h 202"/>
                <a:gd name="T42" fmla="*/ 11 w 349"/>
                <a:gd name="T43" fmla="*/ 146 h 202"/>
                <a:gd name="T44" fmla="*/ 3 w 349"/>
                <a:gd name="T45" fmla="*/ 124 h 202"/>
                <a:gd name="T46" fmla="*/ 0 w 349"/>
                <a:gd name="T47" fmla="*/ 101 h 202"/>
                <a:gd name="T48" fmla="*/ 3 w 349"/>
                <a:gd name="T49" fmla="*/ 78 h 202"/>
                <a:gd name="T50" fmla="*/ 11 w 349"/>
                <a:gd name="T51" fmla="*/ 57 h 202"/>
                <a:gd name="T52" fmla="*/ 23 w 349"/>
                <a:gd name="T53" fmla="*/ 39 h 202"/>
                <a:gd name="T54" fmla="*/ 38 w 349"/>
                <a:gd name="T55" fmla="*/ 22 h 202"/>
                <a:gd name="T56" fmla="*/ 57 w 349"/>
                <a:gd name="T57" fmla="*/ 11 h 202"/>
                <a:gd name="T58" fmla="*/ 79 w 349"/>
                <a:gd name="T59" fmla="*/ 3 h 202"/>
                <a:gd name="T60" fmla="*/ 101 w 34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202">
                  <a:moveTo>
                    <a:pt x="101" y="0"/>
                  </a:moveTo>
                  <a:lnTo>
                    <a:pt x="248" y="0"/>
                  </a:lnTo>
                  <a:lnTo>
                    <a:pt x="271" y="3"/>
                  </a:lnTo>
                  <a:lnTo>
                    <a:pt x="292" y="11"/>
                  </a:lnTo>
                  <a:lnTo>
                    <a:pt x="311" y="22"/>
                  </a:lnTo>
                  <a:lnTo>
                    <a:pt x="326" y="39"/>
                  </a:lnTo>
                  <a:lnTo>
                    <a:pt x="339" y="57"/>
                  </a:lnTo>
                  <a:lnTo>
                    <a:pt x="346" y="78"/>
                  </a:lnTo>
                  <a:lnTo>
                    <a:pt x="349" y="101"/>
                  </a:lnTo>
                  <a:lnTo>
                    <a:pt x="346" y="124"/>
                  </a:lnTo>
                  <a:lnTo>
                    <a:pt x="339" y="146"/>
                  </a:lnTo>
                  <a:lnTo>
                    <a:pt x="326" y="164"/>
                  </a:lnTo>
                  <a:lnTo>
                    <a:pt x="311" y="180"/>
                  </a:lnTo>
                  <a:lnTo>
                    <a:pt x="292" y="192"/>
                  </a:lnTo>
                  <a:lnTo>
                    <a:pt x="271" y="199"/>
                  </a:lnTo>
                  <a:lnTo>
                    <a:pt x="248" y="202"/>
                  </a:lnTo>
                  <a:lnTo>
                    <a:pt x="101" y="202"/>
                  </a:lnTo>
                  <a:lnTo>
                    <a:pt x="79" y="199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1" y="146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1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9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15"/>
            <p:cNvSpPr>
              <a:spLocks/>
            </p:cNvSpPr>
            <p:nvPr/>
          </p:nvSpPr>
          <p:spPr bwMode="auto">
            <a:xfrm>
              <a:off x="6122" y="3403"/>
              <a:ext cx="87" cy="51"/>
            </a:xfrm>
            <a:custGeom>
              <a:avLst/>
              <a:gdLst>
                <a:gd name="T0" fmla="*/ 101 w 349"/>
                <a:gd name="T1" fmla="*/ 0 h 202"/>
                <a:gd name="T2" fmla="*/ 248 w 349"/>
                <a:gd name="T3" fmla="*/ 0 h 202"/>
                <a:gd name="T4" fmla="*/ 270 w 349"/>
                <a:gd name="T5" fmla="*/ 3 h 202"/>
                <a:gd name="T6" fmla="*/ 292 w 349"/>
                <a:gd name="T7" fmla="*/ 11 h 202"/>
                <a:gd name="T8" fmla="*/ 311 w 349"/>
                <a:gd name="T9" fmla="*/ 22 h 202"/>
                <a:gd name="T10" fmla="*/ 326 w 349"/>
                <a:gd name="T11" fmla="*/ 39 h 202"/>
                <a:gd name="T12" fmla="*/ 338 w 349"/>
                <a:gd name="T13" fmla="*/ 57 h 202"/>
                <a:gd name="T14" fmla="*/ 345 w 349"/>
                <a:gd name="T15" fmla="*/ 78 h 202"/>
                <a:gd name="T16" fmla="*/ 349 w 349"/>
                <a:gd name="T17" fmla="*/ 101 h 202"/>
                <a:gd name="T18" fmla="*/ 345 w 349"/>
                <a:gd name="T19" fmla="*/ 124 h 202"/>
                <a:gd name="T20" fmla="*/ 338 w 349"/>
                <a:gd name="T21" fmla="*/ 146 h 202"/>
                <a:gd name="T22" fmla="*/ 326 w 349"/>
                <a:gd name="T23" fmla="*/ 164 h 202"/>
                <a:gd name="T24" fmla="*/ 311 w 349"/>
                <a:gd name="T25" fmla="*/ 180 h 202"/>
                <a:gd name="T26" fmla="*/ 292 w 349"/>
                <a:gd name="T27" fmla="*/ 192 h 202"/>
                <a:gd name="T28" fmla="*/ 270 w 349"/>
                <a:gd name="T29" fmla="*/ 199 h 202"/>
                <a:gd name="T30" fmla="*/ 248 w 349"/>
                <a:gd name="T31" fmla="*/ 202 h 202"/>
                <a:gd name="T32" fmla="*/ 101 w 349"/>
                <a:gd name="T33" fmla="*/ 202 h 202"/>
                <a:gd name="T34" fmla="*/ 78 w 349"/>
                <a:gd name="T35" fmla="*/ 199 h 202"/>
                <a:gd name="T36" fmla="*/ 57 w 349"/>
                <a:gd name="T37" fmla="*/ 192 h 202"/>
                <a:gd name="T38" fmla="*/ 38 w 349"/>
                <a:gd name="T39" fmla="*/ 180 h 202"/>
                <a:gd name="T40" fmla="*/ 23 w 349"/>
                <a:gd name="T41" fmla="*/ 164 h 202"/>
                <a:gd name="T42" fmla="*/ 10 w 349"/>
                <a:gd name="T43" fmla="*/ 146 h 202"/>
                <a:gd name="T44" fmla="*/ 3 w 349"/>
                <a:gd name="T45" fmla="*/ 124 h 202"/>
                <a:gd name="T46" fmla="*/ 0 w 349"/>
                <a:gd name="T47" fmla="*/ 101 h 202"/>
                <a:gd name="T48" fmla="*/ 3 w 349"/>
                <a:gd name="T49" fmla="*/ 78 h 202"/>
                <a:gd name="T50" fmla="*/ 10 w 349"/>
                <a:gd name="T51" fmla="*/ 57 h 202"/>
                <a:gd name="T52" fmla="*/ 23 w 349"/>
                <a:gd name="T53" fmla="*/ 39 h 202"/>
                <a:gd name="T54" fmla="*/ 38 w 349"/>
                <a:gd name="T55" fmla="*/ 22 h 202"/>
                <a:gd name="T56" fmla="*/ 57 w 349"/>
                <a:gd name="T57" fmla="*/ 11 h 202"/>
                <a:gd name="T58" fmla="*/ 78 w 349"/>
                <a:gd name="T59" fmla="*/ 3 h 202"/>
                <a:gd name="T60" fmla="*/ 101 w 349"/>
                <a:gd name="T6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49" h="202">
                  <a:moveTo>
                    <a:pt x="101" y="0"/>
                  </a:moveTo>
                  <a:lnTo>
                    <a:pt x="248" y="0"/>
                  </a:lnTo>
                  <a:lnTo>
                    <a:pt x="270" y="3"/>
                  </a:lnTo>
                  <a:lnTo>
                    <a:pt x="292" y="11"/>
                  </a:lnTo>
                  <a:lnTo>
                    <a:pt x="311" y="22"/>
                  </a:lnTo>
                  <a:lnTo>
                    <a:pt x="326" y="39"/>
                  </a:lnTo>
                  <a:lnTo>
                    <a:pt x="338" y="57"/>
                  </a:lnTo>
                  <a:lnTo>
                    <a:pt x="345" y="78"/>
                  </a:lnTo>
                  <a:lnTo>
                    <a:pt x="349" y="101"/>
                  </a:lnTo>
                  <a:lnTo>
                    <a:pt x="345" y="124"/>
                  </a:lnTo>
                  <a:lnTo>
                    <a:pt x="338" y="146"/>
                  </a:lnTo>
                  <a:lnTo>
                    <a:pt x="326" y="164"/>
                  </a:lnTo>
                  <a:lnTo>
                    <a:pt x="311" y="180"/>
                  </a:lnTo>
                  <a:lnTo>
                    <a:pt x="292" y="192"/>
                  </a:lnTo>
                  <a:lnTo>
                    <a:pt x="270" y="199"/>
                  </a:lnTo>
                  <a:lnTo>
                    <a:pt x="248" y="202"/>
                  </a:lnTo>
                  <a:lnTo>
                    <a:pt x="101" y="202"/>
                  </a:lnTo>
                  <a:lnTo>
                    <a:pt x="78" y="199"/>
                  </a:lnTo>
                  <a:lnTo>
                    <a:pt x="57" y="192"/>
                  </a:lnTo>
                  <a:lnTo>
                    <a:pt x="38" y="180"/>
                  </a:lnTo>
                  <a:lnTo>
                    <a:pt x="23" y="164"/>
                  </a:lnTo>
                  <a:lnTo>
                    <a:pt x="10" y="146"/>
                  </a:lnTo>
                  <a:lnTo>
                    <a:pt x="3" y="124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0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716"/>
            <p:cNvSpPr>
              <a:spLocks/>
            </p:cNvSpPr>
            <p:nvPr/>
          </p:nvSpPr>
          <p:spPr bwMode="auto">
            <a:xfrm>
              <a:off x="6080" y="3241"/>
              <a:ext cx="75" cy="76"/>
            </a:xfrm>
            <a:custGeom>
              <a:avLst/>
              <a:gdLst>
                <a:gd name="T0" fmla="*/ 215 w 304"/>
                <a:gd name="T1" fmla="*/ 0 h 305"/>
                <a:gd name="T2" fmla="*/ 237 w 304"/>
                <a:gd name="T3" fmla="*/ 5 h 305"/>
                <a:gd name="T4" fmla="*/ 257 w 304"/>
                <a:gd name="T5" fmla="*/ 15 h 305"/>
                <a:gd name="T6" fmla="*/ 275 w 304"/>
                <a:gd name="T7" fmla="*/ 29 h 305"/>
                <a:gd name="T8" fmla="*/ 289 w 304"/>
                <a:gd name="T9" fmla="*/ 48 h 305"/>
                <a:gd name="T10" fmla="*/ 300 w 304"/>
                <a:gd name="T11" fmla="*/ 68 h 305"/>
                <a:gd name="T12" fmla="*/ 304 w 304"/>
                <a:gd name="T13" fmla="*/ 90 h 305"/>
                <a:gd name="T14" fmla="*/ 304 w 304"/>
                <a:gd name="T15" fmla="*/ 112 h 305"/>
                <a:gd name="T16" fmla="*/ 300 w 304"/>
                <a:gd name="T17" fmla="*/ 133 h 305"/>
                <a:gd name="T18" fmla="*/ 289 w 304"/>
                <a:gd name="T19" fmla="*/ 154 h 305"/>
                <a:gd name="T20" fmla="*/ 275 w 304"/>
                <a:gd name="T21" fmla="*/ 172 h 305"/>
                <a:gd name="T22" fmla="*/ 171 w 304"/>
                <a:gd name="T23" fmla="*/ 276 h 305"/>
                <a:gd name="T24" fmla="*/ 156 w 304"/>
                <a:gd name="T25" fmla="*/ 289 h 305"/>
                <a:gd name="T26" fmla="*/ 138 w 304"/>
                <a:gd name="T27" fmla="*/ 298 h 305"/>
                <a:gd name="T28" fmla="*/ 120 w 304"/>
                <a:gd name="T29" fmla="*/ 303 h 305"/>
                <a:gd name="T30" fmla="*/ 100 w 304"/>
                <a:gd name="T31" fmla="*/ 305 h 305"/>
                <a:gd name="T32" fmla="*/ 82 w 304"/>
                <a:gd name="T33" fmla="*/ 303 h 305"/>
                <a:gd name="T34" fmla="*/ 62 w 304"/>
                <a:gd name="T35" fmla="*/ 298 h 305"/>
                <a:gd name="T36" fmla="*/ 45 w 304"/>
                <a:gd name="T37" fmla="*/ 289 h 305"/>
                <a:gd name="T38" fmla="*/ 29 w 304"/>
                <a:gd name="T39" fmla="*/ 276 h 305"/>
                <a:gd name="T40" fmla="*/ 15 w 304"/>
                <a:gd name="T41" fmla="*/ 258 h 305"/>
                <a:gd name="T42" fmla="*/ 6 w 304"/>
                <a:gd name="T43" fmla="*/ 237 h 305"/>
                <a:gd name="T44" fmla="*/ 0 w 304"/>
                <a:gd name="T45" fmla="*/ 216 h 305"/>
                <a:gd name="T46" fmla="*/ 0 w 304"/>
                <a:gd name="T47" fmla="*/ 194 h 305"/>
                <a:gd name="T48" fmla="*/ 6 w 304"/>
                <a:gd name="T49" fmla="*/ 172 h 305"/>
                <a:gd name="T50" fmla="*/ 15 w 304"/>
                <a:gd name="T51" fmla="*/ 152 h 305"/>
                <a:gd name="T52" fmla="*/ 29 w 304"/>
                <a:gd name="T53" fmla="*/ 133 h 305"/>
                <a:gd name="T54" fmla="*/ 133 w 304"/>
                <a:gd name="T55" fmla="*/ 29 h 305"/>
                <a:gd name="T56" fmla="*/ 152 w 304"/>
                <a:gd name="T57" fmla="*/ 15 h 305"/>
                <a:gd name="T58" fmla="*/ 171 w 304"/>
                <a:gd name="T59" fmla="*/ 5 h 305"/>
                <a:gd name="T60" fmla="*/ 193 w 304"/>
                <a:gd name="T61" fmla="*/ 0 h 305"/>
                <a:gd name="T62" fmla="*/ 215 w 304"/>
                <a:gd name="T6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4" h="305">
                  <a:moveTo>
                    <a:pt x="215" y="0"/>
                  </a:moveTo>
                  <a:lnTo>
                    <a:pt x="237" y="5"/>
                  </a:lnTo>
                  <a:lnTo>
                    <a:pt x="257" y="15"/>
                  </a:lnTo>
                  <a:lnTo>
                    <a:pt x="275" y="29"/>
                  </a:lnTo>
                  <a:lnTo>
                    <a:pt x="289" y="48"/>
                  </a:lnTo>
                  <a:lnTo>
                    <a:pt x="300" y="68"/>
                  </a:lnTo>
                  <a:lnTo>
                    <a:pt x="304" y="90"/>
                  </a:lnTo>
                  <a:lnTo>
                    <a:pt x="304" y="112"/>
                  </a:lnTo>
                  <a:lnTo>
                    <a:pt x="300" y="133"/>
                  </a:lnTo>
                  <a:lnTo>
                    <a:pt x="289" y="154"/>
                  </a:lnTo>
                  <a:lnTo>
                    <a:pt x="275" y="172"/>
                  </a:lnTo>
                  <a:lnTo>
                    <a:pt x="171" y="276"/>
                  </a:lnTo>
                  <a:lnTo>
                    <a:pt x="156" y="289"/>
                  </a:lnTo>
                  <a:lnTo>
                    <a:pt x="138" y="298"/>
                  </a:lnTo>
                  <a:lnTo>
                    <a:pt x="120" y="303"/>
                  </a:lnTo>
                  <a:lnTo>
                    <a:pt x="100" y="305"/>
                  </a:lnTo>
                  <a:lnTo>
                    <a:pt x="82" y="303"/>
                  </a:lnTo>
                  <a:lnTo>
                    <a:pt x="62" y="298"/>
                  </a:lnTo>
                  <a:lnTo>
                    <a:pt x="45" y="289"/>
                  </a:lnTo>
                  <a:lnTo>
                    <a:pt x="29" y="276"/>
                  </a:lnTo>
                  <a:lnTo>
                    <a:pt x="15" y="258"/>
                  </a:lnTo>
                  <a:lnTo>
                    <a:pt x="6" y="237"/>
                  </a:lnTo>
                  <a:lnTo>
                    <a:pt x="0" y="216"/>
                  </a:lnTo>
                  <a:lnTo>
                    <a:pt x="0" y="194"/>
                  </a:lnTo>
                  <a:lnTo>
                    <a:pt x="6" y="172"/>
                  </a:lnTo>
                  <a:lnTo>
                    <a:pt x="15" y="152"/>
                  </a:lnTo>
                  <a:lnTo>
                    <a:pt x="29" y="133"/>
                  </a:lnTo>
                  <a:lnTo>
                    <a:pt x="133" y="29"/>
                  </a:lnTo>
                  <a:lnTo>
                    <a:pt x="152" y="15"/>
                  </a:lnTo>
                  <a:lnTo>
                    <a:pt x="171" y="5"/>
                  </a:lnTo>
                  <a:lnTo>
                    <a:pt x="193" y="0"/>
                  </a:lnTo>
                  <a:lnTo>
                    <a:pt x="2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17"/>
            <p:cNvSpPr>
              <a:spLocks/>
            </p:cNvSpPr>
            <p:nvPr/>
          </p:nvSpPr>
          <p:spPr bwMode="auto">
            <a:xfrm>
              <a:off x="5773" y="3241"/>
              <a:ext cx="76" cy="76"/>
            </a:xfrm>
            <a:custGeom>
              <a:avLst/>
              <a:gdLst>
                <a:gd name="T0" fmla="*/ 111 w 303"/>
                <a:gd name="T1" fmla="*/ 0 h 305"/>
                <a:gd name="T2" fmla="*/ 133 w 303"/>
                <a:gd name="T3" fmla="*/ 5 h 305"/>
                <a:gd name="T4" fmla="*/ 153 w 303"/>
                <a:gd name="T5" fmla="*/ 15 h 305"/>
                <a:gd name="T6" fmla="*/ 171 w 303"/>
                <a:gd name="T7" fmla="*/ 29 h 305"/>
                <a:gd name="T8" fmla="*/ 275 w 303"/>
                <a:gd name="T9" fmla="*/ 133 h 305"/>
                <a:gd name="T10" fmla="*/ 289 w 303"/>
                <a:gd name="T11" fmla="*/ 152 h 305"/>
                <a:gd name="T12" fmla="*/ 298 w 303"/>
                <a:gd name="T13" fmla="*/ 172 h 305"/>
                <a:gd name="T14" fmla="*/ 303 w 303"/>
                <a:gd name="T15" fmla="*/ 194 h 305"/>
                <a:gd name="T16" fmla="*/ 303 w 303"/>
                <a:gd name="T17" fmla="*/ 216 h 305"/>
                <a:gd name="T18" fmla="*/ 298 w 303"/>
                <a:gd name="T19" fmla="*/ 237 h 305"/>
                <a:gd name="T20" fmla="*/ 289 w 303"/>
                <a:gd name="T21" fmla="*/ 258 h 305"/>
                <a:gd name="T22" fmla="*/ 275 w 303"/>
                <a:gd name="T23" fmla="*/ 276 h 305"/>
                <a:gd name="T24" fmla="*/ 259 w 303"/>
                <a:gd name="T25" fmla="*/ 289 h 305"/>
                <a:gd name="T26" fmla="*/ 242 w 303"/>
                <a:gd name="T27" fmla="*/ 298 h 305"/>
                <a:gd name="T28" fmla="*/ 223 w 303"/>
                <a:gd name="T29" fmla="*/ 303 h 305"/>
                <a:gd name="T30" fmla="*/ 204 w 303"/>
                <a:gd name="T31" fmla="*/ 305 h 305"/>
                <a:gd name="T32" fmla="*/ 184 w 303"/>
                <a:gd name="T33" fmla="*/ 303 h 305"/>
                <a:gd name="T34" fmla="*/ 166 w 303"/>
                <a:gd name="T35" fmla="*/ 298 h 305"/>
                <a:gd name="T36" fmla="*/ 148 w 303"/>
                <a:gd name="T37" fmla="*/ 289 h 305"/>
                <a:gd name="T38" fmla="*/ 133 w 303"/>
                <a:gd name="T39" fmla="*/ 276 h 305"/>
                <a:gd name="T40" fmla="*/ 29 w 303"/>
                <a:gd name="T41" fmla="*/ 172 h 305"/>
                <a:gd name="T42" fmla="*/ 15 w 303"/>
                <a:gd name="T43" fmla="*/ 154 h 305"/>
                <a:gd name="T44" fmla="*/ 4 w 303"/>
                <a:gd name="T45" fmla="*/ 133 h 305"/>
                <a:gd name="T46" fmla="*/ 0 w 303"/>
                <a:gd name="T47" fmla="*/ 112 h 305"/>
                <a:gd name="T48" fmla="*/ 0 w 303"/>
                <a:gd name="T49" fmla="*/ 90 h 305"/>
                <a:gd name="T50" fmla="*/ 4 w 303"/>
                <a:gd name="T51" fmla="*/ 68 h 305"/>
                <a:gd name="T52" fmla="*/ 15 w 303"/>
                <a:gd name="T53" fmla="*/ 48 h 305"/>
                <a:gd name="T54" fmla="*/ 29 w 303"/>
                <a:gd name="T55" fmla="*/ 29 h 305"/>
                <a:gd name="T56" fmla="*/ 47 w 303"/>
                <a:gd name="T57" fmla="*/ 15 h 305"/>
                <a:gd name="T58" fmla="*/ 67 w 303"/>
                <a:gd name="T59" fmla="*/ 5 h 305"/>
                <a:gd name="T60" fmla="*/ 89 w 303"/>
                <a:gd name="T61" fmla="*/ 0 h 305"/>
                <a:gd name="T62" fmla="*/ 111 w 303"/>
                <a:gd name="T6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3" h="305">
                  <a:moveTo>
                    <a:pt x="111" y="0"/>
                  </a:moveTo>
                  <a:lnTo>
                    <a:pt x="133" y="5"/>
                  </a:lnTo>
                  <a:lnTo>
                    <a:pt x="153" y="15"/>
                  </a:lnTo>
                  <a:lnTo>
                    <a:pt x="171" y="29"/>
                  </a:lnTo>
                  <a:lnTo>
                    <a:pt x="275" y="133"/>
                  </a:lnTo>
                  <a:lnTo>
                    <a:pt x="289" y="152"/>
                  </a:lnTo>
                  <a:lnTo>
                    <a:pt x="298" y="172"/>
                  </a:lnTo>
                  <a:lnTo>
                    <a:pt x="303" y="194"/>
                  </a:lnTo>
                  <a:lnTo>
                    <a:pt x="303" y="216"/>
                  </a:lnTo>
                  <a:lnTo>
                    <a:pt x="298" y="237"/>
                  </a:lnTo>
                  <a:lnTo>
                    <a:pt x="289" y="258"/>
                  </a:lnTo>
                  <a:lnTo>
                    <a:pt x="275" y="276"/>
                  </a:lnTo>
                  <a:lnTo>
                    <a:pt x="259" y="289"/>
                  </a:lnTo>
                  <a:lnTo>
                    <a:pt x="242" y="298"/>
                  </a:lnTo>
                  <a:lnTo>
                    <a:pt x="223" y="303"/>
                  </a:lnTo>
                  <a:lnTo>
                    <a:pt x="204" y="305"/>
                  </a:lnTo>
                  <a:lnTo>
                    <a:pt x="184" y="303"/>
                  </a:lnTo>
                  <a:lnTo>
                    <a:pt x="166" y="298"/>
                  </a:lnTo>
                  <a:lnTo>
                    <a:pt x="148" y="289"/>
                  </a:lnTo>
                  <a:lnTo>
                    <a:pt x="133" y="276"/>
                  </a:lnTo>
                  <a:lnTo>
                    <a:pt x="29" y="172"/>
                  </a:lnTo>
                  <a:lnTo>
                    <a:pt x="15" y="154"/>
                  </a:lnTo>
                  <a:lnTo>
                    <a:pt x="4" y="133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4" y="68"/>
                  </a:lnTo>
                  <a:lnTo>
                    <a:pt x="15" y="48"/>
                  </a:lnTo>
                  <a:lnTo>
                    <a:pt x="29" y="29"/>
                  </a:lnTo>
                  <a:lnTo>
                    <a:pt x="47" y="15"/>
                  </a:lnTo>
                  <a:lnTo>
                    <a:pt x="67" y="5"/>
                  </a:lnTo>
                  <a:lnTo>
                    <a:pt x="89" y="0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718"/>
            <p:cNvSpPr>
              <a:spLocks/>
            </p:cNvSpPr>
            <p:nvPr/>
          </p:nvSpPr>
          <p:spPr bwMode="auto">
            <a:xfrm>
              <a:off x="5688" y="3884"/>
              <a:ext cx="846" cy="92"/>
            </a:xfrm>
            <a:custGeom>
              <a:avLst/>
              <a:gdLst>
                <a:gd name="T0" fmla="*/ 65 w 3386"/>
                <a:gd name="T1" fmla="*/ 0 h 368"/>
                <a:gd name="T2" fmla="*/ 3322 w 3386"/>
                <a:gd name="T3" fmla="*/ 0 h 368"/>
                <a:gd name="T4" fmla="*/ 3339 w 3386"/>
                <a:gd name="T5" fmla="*/ 2 h 368"/>
                <a:gd name="T6" fmla="*/ 3354 w 3386"/>
                <a:gd name="T7" fmla="*/ 9 h 368"/>
                <a:gd name="T8" fmla="*/ 3367 w 3386"/>
                <a:gd name="T9" fmla="*/ 18 h 368"/>
                <a:gd name="T10" fmla="*/ 3378 w 3386"/>
                <a:gd name="T11" fmla="*/ 32 h 368"/>
                <a:gd name="T12" fmla="*/ 3384 w 3386"/>
                <a:gd name="T13" fmla="*/ 47 h 368"/>
                <a:gd name="T14" fmla="*/ 3386 w 3386"/>
                <a:gd name="T15" fmla="*/ 65 h 368"/>
                <a:gd name="T16" fmla="*/ 3386 w 3386"/>
                <a:gd name="T17" fmla="*/ 303 h 368"/>
                <a:gd name="T18" fmla="*/ 3384 w 3386"/>
                <a:gd name="T19" fmla="*/ 320 h 368"/>
                <a:gd name="T20" fmla="*/ 3378 w 3386"/>
                <a:gd name="T21" fmla="*/ 336 h 368"/>
                <a:gd name="T22" fmla="*/ 3367 w 3386"/>
                <a:gd name="T23" fmla="*/ 349 h 368"/>
                <a:gd name="T24" fmla="*/ 3354 w 3386"/>
                <a:gd name="T25" fmla="*/ 359 h 368"/>
                <a:gd name="T26" fmla="*/ 3339 w 3386"/>
                <a:gd name="T27" fmla="*/ 366 h 368"/>
                <a:gd name="T28" fmla="*/ 3322 w 3386"/>
                <a:gd name="T29" fmla="*/ 368 h 368"/>
                <a:gd name="T30" fmla="*/ 65 w 3386"/>
                <a:gd name="T31" fmla="*/ 368 h 368"/>
                <a:gd name="T32" fmla="*/ 47 w 3386"/>
                <a:gd name="T33" fmla="*/ 366 h 368"/>
                <a:gd name="T34" fmla="*/ 32 w 3386"/>
                <a:gd name="T35" fmla="*/ 359 h 368"/>
                <a:gd name="T36" fmla="*/ 19 w 3386"/>
                <a:gd name="T37" fmla="*/ 349 h 368"/>
                <a:gd name="T38" fmla="*/ 9 w 3386"/>
                <a:gd name="T39" fmla="*/ 336 h 368"/>
                <a:gd name="T40" fmla="*/ 2 w 3386"/>
                <a:gd name="T41" fmla="*/ 320 h 368"/>
                <a:gd name="T42" fmla="*/ 0 w 3386"/>
                <a:gd name="T43" fmla="*/ 303 h 368"/>
                <a:gd name="T44" fmla="*/ 0 w 3386"/>
                <a:gd name="T45" fmla="*/ 65 h 368"/>
                <a:gd name="T46" fmla="*/ 2 w 3386"/>
                <a:gd name="T47" fmla="*/ 47 h 368"/>
                <a:gd name="T48" fmla="*/ 9 w 3386"/>
                <a:gd name="T49" fmla="*/ 32 h 368"/>
                <a:gd name="T50" fmla="*/ 19 w 3386"/>
                <a:gd name="T51" fmla="*/ 18 h 368"/>
                <a:gd name="T52" fmla="*/ 32 w 3386"/>
                <a:gd name="T53" fmla="*/ 9 h 368"/>
                <a:gd name="T54" fmla="*/ 47 w 3386"/>
                <a:gd name="T55" fmla="*/ 2 h 368"/>
                <a:gd name="T56" fmla="*/ 65 w 3386"/>
                <a:gd name="T57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86" h="368">
                  <a:moveTo>
                    <a:pt x="65" y="0"/>
                  </a:moveTo>
                  <a:lnTo>
                    <a:pt x="3322" y="0"/>
                  </a:lnTo>
                  <a:lnTo>
                    <a:pt x="3339" y="2"/>
                  </a:lnTo>
                  <a:lnTo>
                    <a:pt x="3354" y="9"/>
                  </a:lnTo>
                  <a:lnTo>
                    <a:pt x="3367" y="18"/>
                  </a:lnTo>
                  <a:lnTo>
                    <a:pt x="3378" y="32"/>
                  </a:lnTo>
                  <a:lnTo>
                    <a:pt x="3384" y="47"/>
                  </a:lnTo>
                  <a:lnTo>
                    <a:pt x="3386" y="65"/>
                  </a:lnTo>
                  <a:lnTo>
                    <a:pt x="3386" y="303"/>
                  </a:lnTo>
                  <a:lnTo>
                    <a:pt x="3384" y="320"/>
                  </a:lnTo>
                  <a:lnTo>
                    <a:pt x="3378" y="336"/>
                  </a:lnTo>
                  <a:lnTo>
                    <a:pt x="3367" y="349"/>
                  </a:lnTo>
                  <a:lnTo>
                    <a:pt x="3354" y="359"/>
                  </a:lnTo>
                  <a:lnTo>
                    <a:pt x="3339" y="366"/>
                  </a:lnTo>
                  <a:lnTo>
                    <a:pt x="3322" y="368"/>
                  </a:lnTo>
                  <a:lnTo>
                    <a:pt x="65" y="368"/>
                  </a:lnTo>
                  <a:lnTo>
                    <a:pt x="47" y="366"/>
                  </a:lnTo>
                  <a:lnTo>
                    <a:pt x="32" y="359"/>
                  </a:lnTo>
                  <a:lnTo>
                    <a:pt x="19" y="349"/>
                  </a:lnTo>
                  <a:lnTo>
                    <a:pt x="9" y="336"/>
                  </a:lnTo>
                  <a:lnTo>
                    <a:pt x="2" y="320"/>
                  </a:lnTo>
                  <a:lnTo>
                    <a:pt x="0" y="303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19" y="18"/>
                  </a:lnTo>
                  <a:lnTo>
                    <a:pt x="32" y="9"/>
                  </a:lnTo>
                  <a:lnTo>
                    <a:pt x="47" y="2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719"/>
            <p:cNvSpPr>
              <a:spLocks/>
            </p:cNvSpPr>
            <p:nvPr/>
          </p:nvSpPr>
          <p:spPr bwMode="auto">
            <a:xfrm>
              <a:off x="6180" y="3647"/>
              <a:ext cx="346" cy="202"/>
            </a:xfrm>
            <a:custGeom>
              <a:avLst/>
              <a:gdLst>
                <a:gd name="T0" fmla="*/ 426 w 1384"/>
                <a:gd name="T1" fmla="*/ 2 h 805"/>
                <a:gd name="T2" fmla="*/ 443 w 1384"/>
                <a:gd name="T3" fmla="*/ 20 h 805"/>
                <a:gd name="T4" fmla="*/ 662 w 1384"/>
                <a:gd name="T5" fmla="*/ 617 h 805"/>
                <a:gd name="T6" fmla="*/ 681 w 1384"/>
                <a:gd name="T7" fmla="*/ 630 h 805"/>
                <a:gd name="T8" fmla="*/ 703 w 1384"/>
                <a:gd name="T9" fmla="*/ 630 h 805"/>
                <a:gd name="T10" fmla="*/ 722 w 1384"/>
                <a:gd name="T11" fmla="*/ 617 h 805"/>
                <a:gd name="T12" fmla="*/ 942 w 1384"/>
                <a:gd name="T13" fmla="*/ 20 h 805"/>
                <a:gd name="T14" fmla="*/ 957 w 1384"/>
                <a:gd name="T15" fmla="*/ 3 h 805"/>
                <a:gd name="T16" fmla="*/ 980 w 1384"/>
                <a:gd name="T17" fmla="*/ 1 h 805"/>
                <a:gd name="T18" fmla="*/ 1169 w 1384"/>
                <a:gd name="T19" fmla="*/ 31 h 805"/>
                <a:gd name="T20" fmla="*/ 1241 w 1384"/>
                <a:gd name="T21" fmla="*/ 66 h 805"/>
                <a:gd name="T22" fmla="*/ 1301 w 1384"/>
                <a:gd name="T23" fmla="*/ 116 h 805"/>
                <a:gd name="T24" fmla="*/ 1346 w 1384"/>
                <a:gd name="T25" fmla="*/ 179 h 805"/>
                <a:gd name="T26" fmla="*/ 1374 w 1384"/>
                <a:gd name="T27" fmla="*/ 251 h 805"/>
                <a:gd name="T28" fmla="*/ 1384 w 1384"/>
                <a:gd name="T29" fmla="*/ 330 h 805"/>
                <a:gd name="T30" fmla="*/ 1382 w 1384"/>
                <a:gd name="T31" fmla="*/ 775 h 805"/>
                <a:gd name="T32" fmla="*/ 1365 w 1384"/>
                <a:gd name="T33" fmla="*/ 796 h 805"/>
                <a:gd name="T34" fmla="*/ 1339 w 1384"/>
                <a:gd name="T35" fmla="*/ 805 h 805"/>
                <a:gd name="T36" fmla="*/ 31 w 1384"/>
                <a:gd name="T37" fmla="*/ 802 h 805"/>
                <a:gd name="T38" fmla="*/ 9 w 1384"/>
                <a:gd name="T39" fmla="*/ 787 h 805"/>
                <a:gd name="T40" fmla="*/ 0 w 1384"/>
                <a:gd name="T41" fmla="*/ 760 h 805"/>
                <a:gd name="T42" fmla="*/ 2 w 1384"/>
                <a:gd name="T43" fmla="*/ 291 h 805"/>
                <a:gd name="T44" fmla="*/ 23 w 1384"/>
                <a:gd name="T45" fmla="*/ 215 h 805"/>
                <a:gd name="T46" fmla="*/ 60 w 1384"/>
                <a:gd name="T47" fmla="*/ 147 h 805"/>
                <a:gd name="T48" fmla="*/ 112 w 1384"/>
                <a:gd name="T49" fmla="*/ 89 h 805"/>
                <a:gd name="T50" fmla="*/ 179 w 1384"/>
                <a:gd name="T51" fmla="*/ 47 h 805"/>
                <a:gd name="T52" fmla="*/ 219 w 1384"/>
                <a:gd name="T53" fmla="*/ 31 h 805"/>
                <a:gd name="T54" fmla="*/ 243 w 1384"/>
                <a:gd name="T55" fmla="*/ 27 h 805"/>
                <a:gd name="T56" fmla="*/ 281 w 1384"/>
                <a:gd name="T57" fmla="*/ 21 h 805"/>
                <a:gd name="T58" fmla="*/ 325 w 1384"/>
                <a:gd name="T59" fmla="*/ 13 h 805"/>
                <a:gd name="T60" fmla="*/ 367 w 1384"/>
                <a:gd name="T61" fmla="*/ 7 h 805"/>
                <a:gd name="T62" fmla="*/ 400 w 1384"/>
                <a:gd name="T63" fmla="*/ 2 h 805"/>
                <a:gd name="T64" fmla="*/ 414 w 1384"/>
                <a:gd name="T65" fmla="*/ 0 h 8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84" h="805">
                  <a:moveTo>
                    <a:pt x="414" y="0"/>
                  </a:moveTo>
                  <a:lnTo>
                    <a:pt x="426" y="2"/>
                  </a:lnTo>
                  <a:lnTo>
                    <a:pt x="436" y="9"/>
                  </a:lnTo>
                  <a:lnTo>
                    <a:pt x="443" y="20"/>
                  </a:lnTo>
                  <a:lnTo>
                    <a:pt x="656" y="607"/>
                  </a:lnTo>
                  <a:lnTo>
                    <a:pt x="662" y="617"/>
                  </a:lnTo>
                  <a:lnTo>
                    <a:pt x="671" y="625"/>
                  </a:lnTo>
                  <a:lnTo>
                    <a:pt x="681" y="630"/>
                  </a:lnTo>
                  <a:lnTo>
                    <a:pt x="692" y="631"/>
                  </a:lnTo>
                  <a:lnTo>
                    <a:pt x="703" y="630"/>
                  </a:lnTo>
                  <a:lnTo>
                    <a:pt x="714" y="625"/>
                  </a:lnTo>
                  <a:lnTo>
                    <a:pt x="722" y="617"/>
                  </a:lnTo>
                  <a:lnTo>
                    <a:pt x="728" y="607"/>
                  </a:lnTo>
                  <a:lnTo>
                    <a:pt x="942" y="20"/>
                  </a:lnTo>
                  <a:lnTo>
                    <a:pt x="948" y="10"/>
                  </a:lnTo>
                  <a:lnTo>
                    <a:pt x="957" y="3"/>
                  </a:lnTo>
                  <a:lnTo>
                    <a:pt x="969" y="0"/>
                  </a:lnTo>
                  <a:lnTo>
                    <a:pt x="980" y="1"/>
                  </a:lnTo>
                  <a:lnTo>
                    <a:pt x="1168" y="31"/>
                  </a:lnTo>
                  <a:lnTo>
                    <a:pt x="1169" y="31"/>
                  </a:lnTo>
                  <a:lnTo>
                    <a:pt x="1206" y="47"/>
                  </a:lnTo>
                  <a:lnTo>
                    <a:pt x="1241" y="66"/>
                  </a:lnTo>
                  <a:lnTo>
                    <a:pt x="1272" y="89"/>
                  </a:lnTo>
                  <a:lnTo>
                    <a:pt x="1301" y="116"/>
                  </a:lnTo>
                  <a:lnTo>
                    <a:pt x="1324" y="146"/>
                  </a:lnTo>
                  <a:lnTo>
                    <a:pt x="1346" y="179"/>
                  </a:lnTo>
                  <a:lnTo>
                    <a:pt x="1362" y="214"/>
                  </a:lnTo>
                  <a:lnTo>
                    <a:pt x="1374" y="251"/>
                  </a:lnTo>
                  <a:lnTo>
                    <a:pt x="1382" y="290"/>
                  </a:lnTo>
                  <a:lnTo>
                    <a:pt x="1384" y="330"/>
                  </a:lnTo>
                  <a:lnTo>
                    <a:pt x="1384" y="760"/>
                  </a:lnTo>
                  <a:lnTo>
                    <a:pt x="1382" y="775"/>
                  </a:lnTo>
                  <a:lnTo>
                    <a:pt x="1376" y="787"/>
                  </a:lnTo>
                  <a:lnTo>
                    <a:pt x="1365" y="796"/>
                  </a:lnTo>
                  <a:lnTo>
                    <a:pt x="1353" y="802"/>
                  </a:lnTo>
                  <a:lnTo>
                    <a:pt x="1339" y="805"/>
                  </a:lnTo>
                  <a:lnTo>
                    <a:pt x="46" y="805"/>
                  </a:lnTo>
                  <a:lnTo>
                    <a:pt x="31" y="802"/>
                  </a:lnTo>
                  <a:lnTo>
                    <a:pt x="19" y="796"/>
                  </a:lnTo>
                  <a:lnTo>
                    <a:pt x="9" y="787"/>
                  </a:lnTo>
                  <a:lnTo>
                    <a:pt x="2" y="775"/>
                  </a:lnTo>
                  <a:lnTo>
                    <a:pt x="0" y="760"/>
                  </a:lnTo>
                  <a:lnTo>
                    <a:pt x="0" y="331"/>
                  </a:lnTo>
                  <a:lnTo>
                    <a:pt x="2" y="291"/>
                  </a:lnTo>
                  <a:lnTo>
                    <a:pt x="11" y="252"/>
                  </a:lnTo>
                  <a:lnTo>
                    <a:pt x="23" y="215"/>
                  </a:lnTo>
                  <a:lnTo>
                    <a:pt x="39" y="180"/>
                  </a:lnTo>
                  <a:lnTo>
                    <a:pt x="60" y="147"/>
                  </a:lnTo>
                  <a:lnTo>
                    <a:pt x="85" y="117"/>
                  </a:lnTo>
                  <a:lnTo>
                    <a:pt x="112" y="89"/>
                  </a:lnTo>
                  <a:lnTo>
                    <a:pt x="144" y="66"/>
                  </a:lnTo>
                  <a:lnTo>
                    <a:pt x="179" y="47"/>
                  </a:lnTo>
                  <a:lnTo>
                    <a:pt x="216" y="31"/>
                  </a:lnTo>
                  <a:lnTo>
                    <a:pt x="219" y="31"/>
                  </a:lnTo>
                  <a:lnTo>
                    <a:pt x="229" y="29"/>
                  </a:lnTo>
                  <a:lnTo>
                    <a:pt x="243" y="27"/>
                  </a:lnTo>
                  <a:lnTo>
                    <a:pt x="260" y="24"/>
                  </a:lnTo>
                  <a:lnTo>
                    <a:pt x="281" y="21"/>
                  </a:lnTo>
                  <a:lnTo>
                    <a:pt x="303" y="17"/>
                  </a:lnTo>
                  <a:lnTo>
                    <a:pt x="325" y="13"/>
                  </a:lnTo>
                  <a:lnTo>
                    <a:pt x="347" y="10"/>
                  </a:lnTo>
                  <a:lnTo>
                    <a:pt x="367" y="7"/>
                  </a:lnTo>
                  <a:lnTo>
                    <a:pt x="386" y="4"/>
                  </a:lnTo>
                  <a:lnTo>
                    <a:pt x="400" y="2"/>
                  </a:lnTo>
                  <a:lnTo>
                    <a:pt x="409" y="0"/>
                  </a:lnTo>
                  <a:lnTo>
                    <a:pt x="4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720"/>
            <p:cNvSpPr>
              <a:spLocks/>
            </p:cNvSpPr>
            <p:nvPr/>
          </p:nvSpPr>
          <p:spPr bwMode="auto">
            <a:xfrm>
              <a:off x="5817" y="3282"/>
              <a:ext cx="295" cy="295"/>
            </a:xfrm>
            <a:custGeom>
              <a:avLst/>
              <a:gdLst>
                <a:gd name="T0" fmla="*/ 650 w 1179"/>
                <a:gd name="T1" fmla="*/ 3 h 1179"/>
                <a:gd name="T2" fmla="*/ 765 w 1179"/>
                <a:gd name="T3" fmla="*/ 27 h 1179"/>
                <a:gd name="T4" fmla="*/ 870 w 1179"/>
                <a:gd name="T5" fmla="*/ 72 h 1179"/>
                <a:gd name="T6" fmla="*/ 964 w 1179"/>
                <a:gd name="T7" fmla="*/ 135 h 1179"/>
                <a:gd name="T8" fmla="*/ 1044 w 1179"/>
                <a:gd name="T9" fmla="*/ 216 h 1179"/>
                <a:gd name="T10" fmla="*/ 1107 w 1179"/>
                <a:gd name="T11" fmla="*/ 309 h 1179"/>
                <a:gd name="T12" fmla="*/ 1152 w 1179"/>
                <a:gd name="T13" fmla="*/ 415 h 1179"/>
                <a:gd name="T14" fmla="*/ 1176 w 1179"/>
                <a:gd name="T15" fmla="*/ 531 h 1179"/>
                <a:gd name="T16" fmla="*/ 1176 w 1179"/>
                <a:gd name="T17" fmla="*/ 644 h 1179"/>
                <a:gd name="T18" fmla="*/ 1157 w 1179"/>
                <a:gd name="T19" fmla="*/ 748 h 1179"/>
                <a:gd name="T20" fmla="*/ 1120 w 1179"/>
                <a:gd name="T21" fmla="*/ 846 h 1179"/>
                <a:gd name="T22" fmla="*/ 1068 w 1179"/>
                <a:gd name="T23" fmla="*/ 936 h 1179"/>
                <a:gd name="T24" fmla="*/ 1000 w 1179"/>
                <a:gd name="T25" fmla="*/ 1015 h 1179"/>
                <a:gd name="T26" fmla="*/ 918 w 1179"/>
                <a:gd name="T27" fmla="*/ 1081 h 1179"/>
                <a:gd name="T28" fmla="*/ 905 w 1179"/>
                <a:gd name="T29" fmla="*/ 1179 h 1179"/>
                <a:gd name="T30" fmla="*/ 787 w 1179"/>
                <a:gd name="T31" fmla="*/ 786 h 1179"/>
                <a:gd name="T32" fmla="*/ 786 w 1179"/>
                <a:gd name="T33" fmla="*/ 756 h 1179"/>
                <a:gd name="T34" fmla="*/ 773 w 1179"/>
                <a:gd name="T35" fmla="*/ 728 h 1179"/>
                <a:gd name="T36" fmla="*/ 748 w 1179"/>
                <a:gd name="T37" fmla="*/ 708 h 1179"/>
                <a:gd name="T38" fmla="*/ 717 w 1179"/>
                <a:gd name="T39" fmla="*/ 702 h 1179"/>
                <a:gd name="T40" fmla="*/ 446 w 1179"/>
                <a:gd name="T41" fmla="*/ 704 h 1179"/>
                <a:gd name="T42" fmla="*/ 417 w 1179"/>
                <a:gd name="T43" fmla="*/ 716 h 1179"/>
                <a:gd name="T44" fmla="*/ 398 w 1179"/>
                <a:gd name="T45" fmla="*/ 741 h 1179"/>
                <a:gd name="T46" fmla="*/ 391 w 1179"/>
                <a:gd name="T47" fmla="*/ 771 h 1179"/>
                <a:gd name="T48" fmla="*/ 468 w 1179"/>
                <a:gd name="T49" fmla="*/ 1179 h 1179"/>
                <a:gd name="T50" fmla="*/ 268 w 1179"/>
                <a:gd name="T51" fmla="*/ 1132 h 1179"/>
                <a:gd name="T52" fmla="*/ 219 w 1179"/>
                <a:gd name="T53" fmla="*/ 1050 h 1179"/>
                <a:gd name="T54" fmla="*/ 144 w 1179"/>
                <a:gd name="T55" fmla="*/ 977 h 1179"/>
                <a:gd name="T56" fmla="*/ 83 w 1179"/>
                <a:gd name="T57" fmla="*/ 893 h 1179"/>
                <a:gd name="T58" fmla="*/ 38 w 1179"/>
                <a:gd name="T59" fmla="*/ 798 h 1179"/>
                <a:gd name="T60" fmla="*/ 10 w 1179"/>
                <a:gd name="T61" fmla="*/ 697 h 1179"/>
                <a:gd name="T62" fmla="*/ 0 w 1179"/>
                <a:gd name="T63" fmla="*/ 591 h 1179"/>
                <a:gd name="T64" fmla="*/ 12 w 1179"/>
                <a:gd name="T65" fmla="*/ 472 h 1179"/>
                <a:gd name="T66" fmla="*/ 47 w 1179"/>
                <a:gd name="T67" fmla="*/ 362 h 1179"/>
                <a:gd name="T68" fmla="*/ 101 w 1179"/>
                <a:gd name="T69" fmla="*/ 261 h 1179"/>
                <a:gd name="T70" fmla="*/ 173 w 1179"/>
                <a:gd name="T71" fmla="*/ 173 h 1179"/>
                <a:gd name="T72" fmla="*/ 260 w 1179"/>
                <a:gd name="T73" fmla="*/ 101 h 1179"/>
                <a:gd name="T74" fmla="*/ 361 w 1179"/>
                <a:gd name="T75" fmla="*/ 46 h 1179"/>
                <a:gd name="T76" fmla="*/ 471 w 1179"/>
                <a:gd name="T77" fmla="*/ 12 h 1179"/>
                <a:gd name="T78" fmla="*/ 589 w 1179"/>
                <a:gd name="T79" fmla="*/ 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79" h="1179">
                  <a:moveTo>
                    <a:pt x="589" y="0"/>
                  </a:moveTo>
                  <a:lnTo>
                    <a:pt x="650" y="3"/>
                  </a:lnTo>
                  <a:lnTo>
                    <a:pt x="708" y="12"/>
                  </a:lnTo>
                  <a:lnTo>
                    <a:pt x="765" y="27"/>
                  </a:lnTo>
                  <a:lnTo>
                    <a:pt x="818" y="46"/>
                  </a:lnTo>
                  <a:lnTo>
                    <a:pt x="870" y="72"/>
                  </a:lnTo>
                  <a:lnTo>
                    <a:pt x="919" y="101"/>
                  </a:lnTo>
                  <a:lnTo>
                    <a:pt x="964" y="135"/>
                  </a:lnTo>
                  <a:lnTo>
                    <a:pt x="1006" y="173"/>
                  </a:lnTo>
                  <a:lnTo>
                    <a:pt x="1044" y="216"/>
                  </a:lnTo>
                  <a:lnTo>
                    <a:pt x="1078" y="261"/>
                  </a:lnTo>
                  <a:lnTo>
                    <a:pt x="1107" y="309"/>
                  </a:lnTo>
                  <a:lnTo>
                    <a:pt x="1132" y="362"/>
                  </a:lnTo>
                  <a:lnTo>
                    <a:pt x="1152" y="415"/>
                  </a:lnTo>
                  <a:lnTo>
                    <a:pt x="1167" y="472"/>
                  </a:lnTo>
                  <a:lnTo>
                    <a:pt x="1176" y="531"/>
                  </a:lnTo>
                  <a:lnTo>
                    <a:pt x="1179" y="591"/>
                  </a:lnTo>
                  <a:lnTo>
                    <a:pt x="1176" y="644"/>
                  </a:lnTo>
                  <a:lnTo>
                    <a:pt x="1169" y="697"/>
                  </a:lnTo>
                  <a:lnTo>
                    <a:pt x="1157" y="748"/>
                  </a:lnTo>
                  <a:lnTo>
                    <a:pt x="1141" y="798"/>
                  </a:lnTo>
                  <a:lnTo>
                    <a:pt x="1120" y="846"/>
                  </a:lnTo>
                  <a:lnTo>
                    <a:pt x="1096" y="893"/>
                  </a:lnTo>
                  <a:lnTo>
                    <a:pt x="1068" y="936"/>
                  </a:lnTo>
                  <a:lnTo>
                    <a:pt x="1035" y="977"/>
                  </a:lnTo>
                  <a:lnTo>
                    <a:pt x="1000" y="1015"/>
                  </a:lnTo>
                  <a:lnTo>
                    <a:pt x="960" y="1050"/>
                  </a:lnTo>
                  <a:lnTo>
                    <a:pt x="918" y="1081"/>
                  </a:lnTo>
                  <a:lnTo>
                    <a:pt x="911" y="1132"/>
                  </a:lnTo>
                  <a:lnTo>
                    <a:pt x="905" y="1179"/>
                  </a:lnTo>
                  <a:lnTo>
                    <a:pt x="711" y="1179"/>
                  </a:lnTo>
                  <a:lnTo>
                    <a:pt x="787" y="786"/>
                  </a:lnTo>
                  <a:lnTo>
                    <a:pt x="788" y="771"/>
                  </a:lnTo>
                  <a:lnTo>
                    <a:pt x="786" y="756"/>
                  </a:lnTo>
                  <a:lnTo>
                    <a:pt x="781" y="741"/>
                  </a:lnTo>
                  <a:lnTo>
                    <a:pt x="773" y="728"/>
                  </a:lnTo>
                  <a:lnTo>
                    <a:pt x="762" y="716"/>
                  </a:lnTo>
                  <a:lnTo>
                    <a:pt x="748" y="708"/>
                  </a:lnTo>
                  <a:lnTo>
                    <a:pt x="733" y="704"/>
                  </a:lnTo>
                  <a:lnTo>
                    <a:pt x="717" y="702"/>
                  </a:lnTo>
                  <a:lnTo>
                    <a:pt x="462" y="702"/>
                  </a:lnTo>
                  <a:lnTo>
                    <a:pt x="446" y="704"/>
                  </a:lnTo>
                  <a:lnTo>
                    <a:pt x="431" y="708"/>
                  </a:lnTo>
                  <a:lnTo>
                    <a:pt x="417" y="716"/>
                  </a:lnTo>
                  <a:lnTo>
                    <a:pt x="406" y="728"/>
                  </a:lnTo>
                  <a:lnTo>
                    <a:pt x="398" y="741"/>
                  </a:lnTo>
                  <a:lnTo>
                    <a:pt x="393" y="756"/>
                  </a:lnTo>
                  <a:lnTo>
                    <a:pt x="391" y="771"/>
                  </a:lnTo>
                  <a:lnTo>
                    <a:pt x="392" y="786"/>
                  </a:lnTo>
                  <a:lnTo>
                    <a:pt x="468" y="1179"/>
                  </a:lnTo>
                  <a:lnTo>
                    <a:pt x="274" y="1179"/>
                  </a:lnTo>
                  <a:lnTo>
                    <a:pt x="268" y="1132"/>
                  </a:lnTo>
                  <a:lnTo>
                    <a:pt x="261" y="1081"/>
                  </a:lnTo>
                  <a:lnTo>
                    <a:pt x="219" y="1050"/>
                  </a:lnTo>
                  <a:lnTo>
                    <a:pt x="179" y="1015"/>
                  </a:lnTo>
                  <a:lnTo>
                    <a:pt x="144" y="977"/>
                  </a:lnTo>
                  <a:lnTo>
                    <a:pt x="111" y="936"/>
                  </a:lnTo>
                  <a:lnTo>
                    <a:pt x="83" y="893"/>
                  </a:lnTo>
                  <a:lnTo>
                    <a:pt x="59" y="846"/>
                  </a:lnTo>
                  <a:lnTo>
                    <a:pt x="38" y="798"/>
                  </a:lnTo>
                  <a:lnTo>
                    <a:pt x="22" y="748"/>
                  </a:lnTo>
                  <a:lnTo>
                    <a:pt x="10" y="697"/>
                  </a:lnTo>
                  <a:lnTo>
                    <a:pt x="3" y="644"/>
                  </a:lnTo>
                  <a:lnTo>
                    <a:pt x="0" y="591"/>
                  </a:lnTo>
                  <a:lnTo>
                    <a:pt x="3" y="531"/>
                  </a:lnTo>
                  <a:lnTo>
                    <a:pt x="12" y="472"/>
                  </a:lnTo>
                  <a:lnTo>
                    <a:pt x="27" y="415"/>
                  </a:lnTo>
                  <a:lnTo>
                    <a:pt x="47" y="362"/>
                  </a:lnTo>
                  <a:lnTo>
                    <a:pt x="72" y="309"/>
                  </a:lnTo>
                  <a:lnTo>
                    <a:pt x="101" y="261"/>
                  </a:lnTo>
                  <a:lnTo>
                    <a:pt x="135" y="216"/>
                  </a:lnTo>
                  <a:lnTo>
                    <a:pt x="173" y="173"/>
                  </a:lnTo>
                  <a:lnTo>
                    <a:pt x="215" y="135"/>
                  </a:lnTo>
                  <a:lnTo>
                    <a:pt x="260" y="101"/>
                  </a:lnTo>
                  <a:lnTo>
                    <a:pt x="309" y="72"/>
                  </a:lnTo>
                  <a:lnTo>
                    <a:pt x="361" y="46"/>
                  </a:lnTo>
                  <a:lnTo>
                    <a:pt x="414" y="27"/>
                  </a:lnTo>
                  <a:lnTo>
                    <a:pt x="471" y="12"/>
                  </a:lnTo>
                  <a:lnTo>
                    <a:pt x="529" y="3"/>
                  </a:lnTo>
                  <a:lnTo>
                    <a:pt x="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721"/>
            <p:cNvSpPr>
              <a:spLocks/>
            </p:cNvSpPr>
            <p:nvPr/>
          </p:nvSpPr>
          <p:spPr bwMode="auto">
            <a:xfrm>
              <a:off x="5890" y="3612"/>
              <a:ext cx="149" cy="21"/>
            </a:xfrm>
            <a:custGeom>
              <a:avLst/>
              <a:gdLst>
                <a:gd name="T0" fmla="*/ 0 w 595"/>
                <a:gd name="T1" fmla="*/ 0 h 82"/>
                <a:gd name="T2" fmla="*/ 595 w 595"/>
                <a:gd name="T3" fmla="*/ 0 h 82"/>
                <a:gd name="T4" fmla="*/ 593 w 595"/>
                <a:gd name="T5" fmla="*/ 21 h 82"/>
                <a:gd name="T6" fmla="*/ 591 w 595"/>
                <a:gd name="T7" fmla="*/ 38 h 82"/>
                <a:gd name="T8" fmla="*/ 590 w 595"/>
                <a:gd name="T9" fmla="*/ 53 h 82"/>
                <a:gd name="T10" fmla="*/ 588 w 595"/>
                <a:gd name="T11" fmla="*/ 82 h 82"/>
                <a:gd name="T12" fmla="*/ 7 w 595"/>
                <a:gd name="T13" fmla="*/ 82 h 82"/>
                <a:gd name="T14" fmla="*/ 5 w 595"/>
                <a:gd name="T15" fmla="*/ 53 h 82"/>
                <a:gd name="T16" fmla="*/ 4 w 595"/>
                <a:gd name="T17" fmla="*/ 38 h 82"/>
                <a:gd name="T18" fmla="*/ 2 w 595"/>
                <a:gd name="T19" fmla="*/ 21 h 82"/>
                <a:gd name="T20" fmla="*/ 0 w 595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5" h="82">
                  <a:moveTo>
                    <a:pt x="0" y="0"/>
                  </a:moveTo>
                  <a:lnTo>
                    <a:pt x="595" y="0"/>
                  </a:lnTo>
                  <a:lnTo>
                    <a:pt x="593" y="21"/>
                  </a:lnTo>
                  <a:lnTo>
                    <a:pt x="591" y="38"/>
                  </a:lnTo>
                  <a:lnTo>
                    <a:pt x="590" y="53"/>
                  </a:lnTo>
                  <a:lnTo>
                    <a:pt x="588" y="82"/>
                  </a:lnTo>
                  <a:lnTo>
                    <a:pt x="7" y="82"/>
                  </a:lnTo>
                  <a:lnTo>
                    <a:pt x="5" y="53"/>
                  </a:lnTo>
                  <a:lnTo>
                    <a:pt x="4" y="38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722"/>
            <p:cNvSpPr>
              <a:spLocks/>
            </p:cNvSpPr>
            <p:nvPr/>
          </p:nvSpPr>
          <p:spPr bwMode="auto">
            <a:xfrm>
              <a:off x="5954" y="3493"/>
              <a:ext cx="21" cy="54"/>
            </a:xfrm>
            <a:custGeom>
              <a:avLst/>
              <a:gdLst>
                <a:gd name="T0" fmla="*/ 0 w 83"/>
                <a:gd name="T1" fmla="*/ 0 h 217"/>
                <a:gd name="T2" fmla="*/ 83 w 83"/>
                <a:gd name="T3" fmla="*/ 0 h 217"/>
                <a:gd name="T4" fmla="*/ 41 w 83"/>
                <a:gd name="T5" fmla="*/ 217 h 217"/>
                <a:gd name="T6" fmla="*/ 0 w 83"/>
                <a:gd name="T7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17">
                  <a:moveTo>
                    <a:pt x="0" y="0"/>
                  </a:moveTo>
                  <a:lnTo>
                    <a:pt x="83" y="0"/>
                  </a:lnTo>
                  <a:lnTo>
                    <a:pt x="41" y="21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723"/>
            <p:cNvSpPr>
              <a:spLocks/>
            </p:cNvSpPr>
            <p:nvPr/>
          </p:nvSpPr>
          <p:spPr bwMode="auto">
            <a:xfrm>
              <a:off x="5905" y="3669"/>
              <a:ext cx="119" cy="31"/>
            </a:xfrm>
            <a:custGeom>
              <a:avLst/>
              <a:gdLst>
                <a:gd name="T0" fmla="*/ 0 w 477"/>
                <a:gd name="T1" fmla="*/ 0 h 126"/>
                <a:gd name="T2" fmla="*/ 477 w 477"/>
                <a:gd name="T3" fmla="*/ 0 h 126"/>
                <a:gd name="T4" fmla="*/ 453 w 477"/>
                <a:gd name="T5" fmla="*/ 32 h 126"/>
                <a:gd name="T6" fmla="*/ 425 w 477"/>
                <a:gd name="T7" fmla="*/ 59 h 126"/>
                <a:gd name="T8" fmla="*/ 394 w 477"/>
                <a:gd name="T9" fmla="*/ 82 h 126"/>
                <a:gd name="T10" fmla="*/ 359 w 477"/>
                <a:gd name="T11" fmla="*/ 101 h 126"/>
                <a:gd name="T12" fmla="*/ 322 w 477"/>
                <a:gd name="T13" fmla="*/ 114 h 126"/>
                <a:gd name="T14" fmla="*/ 281 w 477"/>
                <a:gd name="T15" fmla="*/ 123 h 126"/>
                <a:gd name="T16" fmla="*/ 238 w 477"/>
                <a:gd name="T17" fmla="*/ 126 h 126"/>
                <a:gd name="T18" fmla="*/ 196 w 477"/>
                <a:gd name="T19" fmla="*/ 123 h 126"/>
                <a:gd name="T20" fmla="*/ 156 w 477"/>
                <a:gd name="T21" fmla="*/ 114 h 126"/>
                <a:gd name="T22" fmla="*/ 118 w 477"/>
                <a:gd name="T23" fmla="*/ 101 h 126"/>
                <a:gd name="T24" fmla="*/ 83 w 477"/>
                <a:gd name="T25" fmla="*/ 82 h 126"/>
                <a:gd name="T26" fmla="*/ 52 w 477"/>
                <a:gd name="T27" fmla="*/ 59 h 126"/>
                <a:gd name="T28" fmla="*/ 24 w 477"/>
                <a:gd name="T29" fmla="*/ 32 h 126"/>
                <a:gd name="T30" fmla="*/ 0 w 477"/>
                <a:gd name="T3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7" h="126">
                  <a:moveTo>
                    <a:pt x="0" y="0"/>
                  </a:moveTo>
                  <a:lnTo>
                    <a:pt x="477" y="0"/>
                  </a:lnTo>
                  <a:lnTo>
                    <a:pt x="453" y="32"/>
                  </a:lnTo>
                  <a:lnTo>
                    <a:pt x="425" y="59"/>
                  </a:lnTo>
                  <a:lnTo>
                    <a:pt x="394" y="82"/>
                  </a:lnTo>
                  <a:lnTo>
                    <a:pt x="359" y="101"/>
                  </a:lnTo>
                  <a:lnTo>
                    <a:pt x="322" y="114"/>
                  </a:lnTo>
                  <a:lnTo>
                    <a:pt x="281" y="123"/>
                  </a:lnTo>
                  <a:lnTo>
                    <a:pt x="238" y="126"/>
                  </a:lnTo>
                  <a:lnTo>
                    <a:pt x="196" y="123"/>
                  </a:lnTo>
                  <a:lnTo>
                    <a:pt x="156" y="114"/>
                  </a:lnTo>
                  <a:lnTo>
                    <a:pt x="118" y="101"/>
                  </a:lnTo>
                  <a:lnTo>
                    <a:pt x="83" y="82"/>
                  </a:lnTo>
                  <a:lnTo>
                    <a:pt x="52" y="59"/>
                  </a:lnTo>
                  <a:lnTo>
                    <a:pt x="24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24"/>
            <p:cNvSpPr>
              <a:spLocks/>
            </p:cNvSpPr>
            <p:nvPr/>
          </p:nvSpPr>
          <p:spPr bwMode="auto">
            <a:xfrm>
              <a:off x="6330" y="3641"/>
              <a:ext cx="46" cy="118"/>
            </a:xfrm>
            <a:custGeom>
              <a:avLst/>
              <a:gdLst>
                <a:gd name="T0" fmla="*/ 44 w 184"/>
                <a:gd name="T1" fmla="*/ 0 h 473"/>
                <a:gd name="T2" fmla="*/ 138 w 184"/>
                <a:gd name="T3" fmla="*/ 0 h 473"/>
                <a:gd name="T4" fmla="*/ 151 w 184"/>
                <a:gd name="T5" fmla="*/ 2 h 473"/>
                <a:gd name="T6" fmla="*/ 162 w 184"/>
                <a:gd name="T7" fmla="*/ 6 h 473"/>
                <a:gd name="T8" fmla="*/ 172 w 184"/>
                <a:gd name="T9" fmla="*/ 14 h 473"/>
                <a:gd name="T10" fmla="*/ 180 w 184"/>
                <a:gd name="T11" fmla="*/ 25 h 473"/>
                <a:gd name="T12" fmla="*/ 184 w 184"/>
                <a:gd name="T13" fmla="*/ 39 h 473"/>
                <a:gd name="T14" fmla="*/ 183 w 184"/>
                <a:gd name="T15" fmla="*/ 52 h 473"/>
                <a:gd name="T16" fmla="*/ 177 w 184"/>
                <a:gd name="T17" fmla="*/ 66 h 473"/>
                <a:gd name="T18" fmla="*/ 127 w 184"/>
                <a:gd name="T19" fmla="*/ 141 h 473"/>
                <a:gd name="T20" fmla="*/ 151 w 184"/>
                <a:gd name="T21" fmla="*/ 340 h 473"/>
                <a:gd name="T22" fmla="*/ 105 w 184"/>
                <a:gd name="T23" fmla="*/ 463 h 473"/>
                <a:gd name="T24" fmla="*/ 100 w 184"/>
                <a:gd name="T25" fmla="*/ 470 h 473"/>
                <a:gd name="T26" fmla="*/ 94 w 184"/>
                <a:gd name="T27" fmla="*/ 473 h 473"/>
                <a:gd name="T28" fmla="*/ 88 w 184"/>
                <a:gd name="T29" fmla="*/ 473 h 473"/>
                <a:gd name="T30" fmla="*/ 82 w 184"/>
                <a:gd name="T31" fmla="*/ 470 h 473"/>
                <a:gd name="T32" fmla="*/ 78 w 184"/>
                <a:gd name="T33" fmla="*/ 463 h 473"/>
                <a:gd name="T34" fmla="*/ 32 w 184"/>
                <a:gd name="T35" fmla="*/ 340 h 473"/>
                <a:gd name="T36" fmla="*/ 55 w 184"/>
                <a:gd name="T37" fmla="*/ 141 h 473"/>
                <a:gd name="T38" fmla="*/ 5 w 184"/>
                <a:gd name="T39" fmla="*/ 66 h 473"/>
                <a:gd name="T40" fmla="*/ 0 w 184"/>
                <a:gd name="T41" fmla="*/ 52 h 473"/>
                <a:gd name="T42" fmla="*/ 0 w 184"/>
                <a:gd name="T43" fmla="*/ 39 h 473"/>
                <a:gd name="T44" fmla="*/ 3 w 184"/>
                <a:gd name="T45" fmla="*/ 25 h 473"/>
                <a:gd name="T46" fmla="*/ 11 w 184"/>
                <a:gd name="T47" fmla="*/ 14 h 473"/>
                <a:gd name="T48" fmla="*/ 20 w 184"/>
                <a:gd name="T49" fmla="*/ 6 h 473"/>
                <a:gd name="T50" fmla="*/ 32 w 184"/>
                <a:gd name="T51" fmla="*/ 2 h 473"/>
                <a:gd name="T52" fmla="*/ 44 w 184"/>
                <a:gd name="T53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473">
                  <a:moveTo>
                    <a:pt x="44" y="0"/>
                  </a:moveTo>
                  <a:lnTo>
                    <a:pt x="138" y="0"/>
                  </a:lnTo>
                  <a:lnTo>
                    <a:pt x="151" y="2"/>
                  </a:lnTo>
                  <a:lnTo>
                    <a:pt x="162" y="6"/>
                  </a:lnTo>
                  <a:lnTo>
                    <a:pt x="172" y="14"/>
                  </a:lnTo>
                  <a:lnTo>
                    <a:pt x="180" y="25"/>
                  </a:lnTo>
                  <a:lnTo>
                    <a:pt x="184" y="39"/>
                  </a:lnTo>
                  <a:lnTo>
                    <a:pt x="183" y="52"/>
                  </a:lnTo>
                  <a:lnTo>
                    <a:pt x="177" y="66"/>
                  </a:lnTo>
                  <a:lnTo>
                    <a:pt x="127" y="141"/>
                  </a:lnTo>
                  <a:lnTo>
                    <a:pt x="151" y="340"/>
                  </a:lnTo>
                  <a:lnTo>
                    <a:pt x="105" y="463"/>
                  </a:lnTo>
                  <a:lnTo>
                    <a:pt x="100" y="470"/>
                  </a:lnTo>
                  <a:lnTo>
                    <a:pt x="94" y="473"/>
                  </a:lnTo>
                  <a:lnTo>
                    <a:pt x="88" y="473"/>
                  </a:lnTo>
                  <a:lnTo>
                    <a:pt x="82" y="470"/>
                  </a:lnTo>
                  <a:lnTo>
                    <a:pt x="78" y="463"/>
                  </a:lnTo>
                  <a:lnTo>
                    <a:pt x="32" y="340"/>
                  </a:lnTo>
                  <a:lnTo>
                    <a:pt x="55" y="141"/>
                  </a:lnTo>
                  <a:lnTo>
                    <a:pt x="5" y="66"/>
                  </a:lnTo>
                  <a:lnTo>
                    <a:pt x="0" y="52"/>
                  </a:lnTo>
                  <a:lnTo>
                    <a:pt x="0" y="39"/>
                  </a:lnTo>
                  <a:lnTo>
                    <a:pt x="3" y="25"/>
                  </a:lnTo>
                  <a:lnTo>
                    <a:pt x="11" y="14"/>
                  </a:lnTo>
                  <a:lnTo>
                    <a:pt x="20" y="6"/>
                  </a:lnTo>
                  <a:lnTo>
                    <a:pt x="32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8">
            <a:extLst>
              <a:ext uri="{FF2B5EF4-FFF2-40B4-BE49-F238E27FC236}">
                <a16:creationId xmlns="" xmlns:a16="http://schemas.microsoft.com/office/drawing/2014/main" id="{80685417-3F23-41A3-9F1C-7376274612E8}"/>
              </a:ext>
            </a:extLst>
          </p:cNvPr>
          <p:cNvSpPr/>
          <p:nvPr/>
        </p:nvSpPr>
        <p:spPr>
          <a:xfrm>
            <a:off x="515938" y="2796047"/>
            <a:ext cx="4366834" cy="18741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67">
            <a:extLst>
              <a:ext uri="{FF2B5EF4-FFF2-40B4-BE49-F238E27FC236}">
                <a16:creationId xmlns="" xmlns:a16="http://schemas.microsoft.com/office/drawing/2014/main" id="{6DF07437-FD51-4A11-9A5E-3B112D5BF500}"/>
              </a:ext>
            </a:extLst>
          </p:cNvPr>
          <p:cNvSpPr/>
          <p:nvPr/>
        </p:nvSpPr>
        <p:spPr>
          <a:xfrm>
            <a:off x="7306194" y="2786920"/>
            <a:ext cx="4369869" cy="18722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Group 60">
            <a:extLst>
              <a:ext uri="{FF2B5EF4-FFF2-40B4-BE49-F238E27FC236}">
                <a16:creationId xmlns="" xmlns:a16="http://schemas.microsoft.com/office/drawing/2014/main" id="{20EA24C2-E6FC-4848-9E71-B78511C55A4C}"/>
              </a:ext>
            </a:extLst>
          </p:cNvPr>
          <p:cNvGrpSpPr/>
          <p:nvPr/>
        </p:nvGrpSpPr>
        <p:grpSpPr>
          <a:xfrm>
            <a:off x="4482962" y="2080481"/>
            <a:ext cx="1442330" cy="3313016"/>
            <a:chOff x="2950590" y="2204216"/>
            <a:chExt cx="1442330" cy="3313016"/>
          </a:xfrm>
        </p:grpSpPr>
        <p:sp>
          <p:nvSpPr>
            <p:cNvPr id="9" name="Up-Down Arrow 47">
              <a:extLst>
                <a:ext uri="{FF2B5EF4-FFF2-40B4-BE49-F238E27FC236}">
                  <a16:creationId xmlns="" xmlns:a16="http://schemas.microsoft.com/office/drawing/2014/main" id="{D94EA5B1-1B6D-4D78-AED8-EE08A27AE94E}"/>
                </a:ext>
              </a:extLst>
            </p:cNvPr>
            <p:cNvSpPr/>
            <p:nvPr/>
          </p:nvSpPr>
          <p:spPr>
            <a:xfrm>
              <a:off x="2950590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Up-Down Arrow 45">
              <a:extLst>
                <a:ext uri="{FF2B5EF4-FFF2-40B4-BE49-F238E27FC236}">
                  <a16:creationId xmlns="" xmlns:a16="http://schemas.microsoft.com/office/drawing/2014/main" id="{D9C4E09F-4DA1-4F41-91D0-86BF2B9355F7}"/>
                </a:ext>
              </a:extLst>
            </p:cNvPr>
            <p:cNvSpPr/>
            <p:nvPr/>
          </p:nvSpPr>
          <p:spPr>
            <a:xfrm>
              <a:off x="2952760" y="2204216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Up-Down Arrow 45">
              <a:extLst>
                <a:ext uri="{FF2B5EF4-FFF2-40B4-BE49-F238E27FC236}">
                  <a16:creationId xmlns="" xmlns:a16="http://schemas.microsoft.com/office/drawing/2014/main" id="{D66DAB4F-0963-4FB0-8B50-D4256533801C}"/>
                </a:ext>
              </a:extLst>
            </p:cNvPr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" name="Group 66">
            <a:extLst>
              <a:ext uri="{FF2B5EF4-FFF2-40B4-BE49-F238E27FC236}">
                <a16:creationId xmlns="" xmlns:a16="http://schemas.microsoft.com/office/drawing/2014/main" id="{E8014414-78BC-43A4-8BD4-D431A7649B3C}"/>
              </a:ext>
            </a:extLst>
          </p:cNvPr>
          <p:cNvGrpSpPr/>
          <p:nvPr/>
        </p:nvGrpSpPr>
        <p:grpSpPr>
          <a:xfrm>
            <a:off x="6248388" y="2066840"/>
            <a:ext cx="1440160" cy="3312368"/>
            <a:chOff x="4716016" y="2204864"/>
            <a:chExt cx="1440160" cy="3312368"/>
          </a:xfrm>
        </p:grpSpPr>
        <p:sp>
          <p:nvSpPr>
            <p:cNvPr id="13" name="Up-Down Arrow 52">
              <a:extLst>
                <a:ext uri="{FF2B5EF4-FFF2-40B4-BE49-F238E27FC236}">
                  <a16:creationId xmlns="" xmlns:a16="http://schemas.microsoft.com/office/drawing/2014/main" id="{445B30A0-24D5-4797-99F2-44C8DC2D7DFF}"/>
                </a:ext>
              </a:extLst>
            </p:cNvPr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Up-Down Arrow 46">
              <a:extLst>
                <a:ext uri="{FF2B5EF4-FFF2-40B4-BE49-F238E27FC236}">
                  <a16:creationId xmlns="" xmlns:a16="http://schemas.microsoft.com/office/drawing/2014/main" id="{5C604238-ECDC-4598-95BC-03E4D850F3B0}"/>
                </a:ext>
              </a:extLst>
            </p:cNvPr>
            <p:cNvSpPr/>
            <p:nvPr/>
          </p:nvSpPr>
          <p:spPr>
            <a:xfrm>
              <a:off x="4716016" y="2920181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Up-Down Arrow 46">
              <a:extLst>
                <a:ext uri="{FF2B5EF4-FFF2-40B4-BE49-F238E27FC236}">
                  <a16:creationId xmlns="" xmlns:a16="http://schemas.microsoft.com/office/drawing/2014/main" id="{E39E97F3-2CE0-4266-B033-990C9BC7663D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11DAC48-1F05-4643-9828-AC0712A4FDC3}"/>
              </a:ext>
            </a:extLst>
          </p:cNvPr>
          <p:cNvSpPr txBox="1"/>
          <p:nvPr/>
        </p:nvSpPr>
        <p:spPr>
          <a:xfrm>
            <a:off x="629395" y="2926487"/>
            <a:ext cx="423270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Участвует в формировании доходной части бюджета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1B6586C-CF85-44F7-91FF-F0477E24346B}"/>
              </a:ext>
            </a:extLst>
          </p:cNvPr>
          <p:cNvSpPr txBox="1"/>
          <p:nvPr/>
        </p:nvSpPr>
        <p:spPr>
          <a:xfrm>
            <a:off x="7517465" y="2878157"/>
            <a:ext cx="4143748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Получает социальные гарантии </a:t>
            </a: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 области </a:t>
            </a: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образования, здравоохранения, жилищно-коммунального хозяйства, культуры, физической культуры </a:t>
            </a: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спорта, социальных льгот </a:t>
            </a: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и </a:t>
            </a: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в области других направлений </a:t>
            </a: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социальных </a:t>
            </a: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гарантий населению </a:t>
            </a:r>
            <a:r>
              <a:rPr lang="ru-RU" sz="1600" dirty="0" smtClean="0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– расходная часть бюджета </a:t>
            </a:r>
          </a:p>
          <a:p>
            <a:pPr algn="ctr"/>
            <a:endParaRPr lang="ru-RU" altLang="ko-KR" sz="1600" dirty="0">
              <a:solidFill>
                <a:schemeClr val="bg1"/>
              </a:solidFill>
            </a:endParaRPr>
          </a:p>
        </p:txBody>
      </p:sp>
      <p:pic>
        <p:nvPicPr>
          <p:cNvPr id="18" name="Рисунок 17" descr="Учитель">
            <a:extLst>
              <a:ext uri="{FF2B5EF4-FFF2-40B4-BE49-F238E27FC236}">
                <a16:creationId xmlns="" xmlns:a16="http://schemas.microsoft.com/office/drawing/2014/main" id="{329778A4-5C1C-4109-ADC3-FCF6A40A48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7097" y="4659128"/>
            <a:ext cx="1214866" cy="1214866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E4EF8A49-5EDB-4573-965D-C170F1B8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ГРАЖДАНИН, ЕГО УЧАСТИЕ В БЮДЖЕТНОМ ПРОЦЕССЕ</a:t>
            </a:r>
            <a:endParaRPr lang="ru-RU" dirty="0"/>
          </a:p>
        </p:txBody>
      </p:sp>
      <p:grpSp>
        <p:nvGrpSpPr>
          <p:cNvPr id="20" name="Group 836"/>
          <p:cNvGrpSpPr>
            <a:grpSpLocks noChangeAspect="1"/>
          </p:cNvGrpSpPr>
          <p:nvPr/>
        </p:nvGrpSpPr>
        <p:grpSpPr bwMode="auto">
          <a:xfrm>
            <a:off x="593150" y="1737487"/>
            <a:ext cx="604714" cy="834454"/>
            <a:chOff x="536" y="300"/>
            <a:chExt cx="687" cy="948"/>
          </a:xfrm>
          <a:solidFill>
            <a:schemeClr val="accent4">
              <a:lumMod val="75000"/>
            </a:schemeClr>
          </a:solidFill>
        </p:grpSpPr>
        <p:sp>
          <p:nvSpPr>
            <p:cNvPr id="21" name="Freeform 838"/>
            <p:cNvSpPr>
              <a:spLocks noEditPoints="1"/>
            </p:cNvSpPr>
            <p:nvPr/>
          </p:nvSpPr>
          <p:spPr bwMode="auto">
            <a:xfrm>
              <a:off x="536" y="300"/>
              <a:ext cx="687" cy="948"/>
            </a:xfrm>
            <a:custGeom>
              <a:avLst/>
              <a:gdLst>
                <a:gd name="T0" fmla="*/ 2126 w 2748"/>
                <a:gd name="T1" fmla="*/ 3169 h 3792"/>
                <a:gd name="T2" fmla="*/ 2126 w 2748"/>
                <a:gd name="T3" fmla="*/ 3535 h 3792"/>
                <a:gd name="T4" fmla="*/ 2490 w 2748"/>
                <a:gd name="T5" fmla="*/ 3169 h 3792"/>
                <a:gd name="T6" fmla="*/ 2126 w 2748"/>
                <a:gd name="T7" fmla="*/ 3169 h 3792"/>
                <a:gd name="T8" fmla="*/ 152 w 2748"/>
                <a:gd name="T9" fmla="*/ 151 h 3792"/>
                <a:gd name="T10" fmla="*/ 152 w 2748"/>
                <a:gd name="T11" fmla="*/ 3641 h 3792"/>
                <a:gd name="T12" fmla="*/ 1974 w 2748"/>
                <a:gd name="T13" fmla="*/ 3641 h 3792"/>
                <a:gd name="T14" fmla="*/ 1974 w 2748"/>
                <a:gd name="T15" fmla="*/ 3093 h 3792"/>
                <a:gd name="T16" fmla="*/ 1977 w 2748"/>
                <a:gd name="T17" fmla="*/ 3074 h 3792"/>
                <a:gd name="T18" fmla="*/ 1985 w 2748"/>
                <a:gd name="T19" fmla="*/ 3057 h 3792"/>
                <a:gd name="T20" fmla="*/ 1996 w 2748"/>
                <a:gd name="T21" fmla="*/ 3040 h 3792"/>
                <a:gd name="T22" fmla="*/ 2012 w 2748"/>
                <a:gd name="T23" fmla="*/ 3028 h 3792"/>
                <a:gd name="T24" fmla="*/ 2031 w 2748"/>
                <a:gd name="T25" fmla="*/ 3021 h 3792"/>
                <a:gd name="T26" fmla="*/ 2050 w 2748"/>
                <a:gd name="T27" fmla="*/ 3019 h 3792"/>
                <a:gd name="T28" fmla="*/ 2050 w 2748"/>
                <a:gd name="T29" fmla="*/ 3019 h 3792"/>
                <a:gd name="T30" fmla="*/ 2597 w 2748"/>
                <a:gd name="T31" fmla="*/ 3019 h 3792"/>
                <a:gd name="T32" fmla="*/ 2597 w 2748"/>
                <a:gd name="T33" fmla="*/ 151 h 3792"/>
                <a:gd name="T34" fmla="*/ 152 w 2748"/>
                <a:gd name="T35" fmla="*/ 151 h 3792"/>
                <a:gd name="T36" fmla="*/ 76 w 2748"/>
                <a:gd name="T37" fmla="*/ 0 h 3792"/>
                <a:gd name="T38" fmla="*/ 2673 w 2748"/>
                <a:gd name="T39" fmla="*/ 0 h 3792"/>
                <a:gd name="T40" fmla="*/ 2693 w 2748"/>
                <a:gd name="T41" fmla="*/ 2 h 3792"/>
                <a:gd name="T42" fmla="*/ 2711 w 2748"/>
                <a:gd name="T43" fmla="*/ 10 h 3792"/>
                <a:gd name="T44" fmla="*/ 2726 w 2748"/>
                <a:gd name="T45" fmla="*/ 22 h 3792"/>
                <a:gd name="T46" fmla="*/ 2738 w 2748"/>
                <a:gd name="T47" fmla="*/ 38 h 3792"/>
                <a:gd name="T48" fmla="*/ 2746 w 2748"/>
                <a:gd name="T49" fmla="*/ 55 h 3792"/>
                <a:gd name="T50" fmla="*/ 2748 w 2748"/>
                <a:gd name="T51" fmla="*/ 76 h 3792"/>
                <a:gd name="T52" fmla="*/ 2748 w 2748"/>
                <a:gd name="T53" fmla="*/ 3095 h 3792"/>
                <a:gd name="T54" fmla="*/ 2746 w 2748"/>
                <a:gd name="T55" fmla="*/ 3114 h 3792"/>
                <a:gd name="T56" fmla="*/ 2739 w 2748"/>
                <a:gd name="T57" fmla="*/ 3132 h 3792"/>
                <a:gd name="T58" fmla="*/ 2726 w 2748"/>
                <a:gd name="T59" fmla="*/ 3147 h 3792"/>
                <a:gd name="T60" fmla="*/ 2104 w 2748"/>
                <a:gd name="T61" fmla="*/ 3770 h 3792"/>
                <a:gd name="T62" fmla="*/ 2088 w 2748"/>
                <a:gd name="T63" fmla="*/ 3782 h 3792"/>
                <a:gd name="T64" fmla="*/ 2070 w 2748"/>
                <a:gd name="T65" fmla="*/ 3790 h 3792"/>
                <a:gd name="T66" fmla="*/ 2050 w 2748"/>
                <a:gd name="T67" fmla="*/ 3792 h 3792"/>
                <a:gd name="T68" fmla="*/ 76 w 2748"/>
                <a:gd name="T69" fmla="*/ 3792 h 3792"/>
                <a:gd name="T70" fmla="*/ 56 w 2748"/>
                <a:gd name="T71" fmla="*/ 3790 h 3792"/>
                <a:gd name="T72" fmla="*/ 38 w 2748"/>
                <a:gd name="T73" fmla="*/ 3782 h 3792"/>
                <a:gd name="T74" fmla="*/ 23 w 2748"/>
                <a:gd name="T75" fmla="*/ 3770 h 3792"/>
                <a:gd name="T76" fmla="*/ 10 w 2748"/>
                <a:gd name="T77" fmla="*/ 3754 h 3792"/>
                <a:gd name="T78" fmla="*/ 3 w 2748"/>
                <a:gd name="T79" fmla="*/ 3737 h 3792"/>
                <a:gd name="T80" fmla="*/ 0 w 2748"/>
                <a:gd name="T81" fmla="*/ 3716 h 3792"/>
                <a:gd name="T82" fmla="*/ 0 w 2748"/>
                <a:gd name="T83" fmla="*/ 76 h 3792"/>
                <a:gd name="T84" fmla="*/ 3 w 2748"/>
                <a:gd name="T85" fmla="*/ 55 h 3792"/>
                <a:gd name="T86" fmla="*/ 10 w 2748"/>
                <a:gd name="T87" fmla="*/ 38 h 3792"/>
                <a:gd name="T88" fmla="*/ 23 w 2748"/>
                <a:gd name="T89" fmla="*/ 22 h 3792"/>
                <a:gd name="T90" fmla="*/ 38 w 2748"/>
                <a:gd name="T91" fmla="*/ 10 h 3792"/>
                <a:gd name="T92" fmla="*/ 56 w 2748"/>
                <a:gd name="T93" fmla="*/ 2 h 3792"/>
                <a:gd name="T94" fmla="*/ 76 w 2748"/>
                <a:gd name="T95" fmla="*/ 0 h 3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48" h="3792">
                  <a:moveTo>
                    <a:pt x="2126" y="3169"/>
                  </a:moveTo>
                  <a:lnTo>
                    <a:pt x="2126" y="3535"/>
                  </a:lnTo>
                  <a:lnTo>
                    <a:pt x="2490" y="3169"/>
                  </a:lnTo>
                  <a:lnTo>
                    <a:pt x="2126" y="3169"/>
                  </a:lnTo>
                  <a:close/>
                  <a:moveTo>
                    <a:pt x="152" y="151"/>
                  </a:moveTo>
                  <a:lnTo>
                    <a:pt x="152" y="3641"/>
                  </a:lnTo>
                  <a:lnTo>
                    <a:pt x="1974" y="3641"/>
                  </a:lnTo>
                  <a:lnTo>
                    <a:pt x="1974" y="3093"/>
                  </a:lnTo>
                  <a:lnTo>
                    <a:pt x="1977" y="3074"/>
                  </a:lnTo>
                  <a:lnTo>
                    <a:pt x="1985" y="3057"/>
                  </a:lnTo>
                  <a:lnTo>
                    <a:pt x="1996" y="3040"/>
                  </a:lnTo>
                  <a:lnTo>
                    <a:pt x="2012" y="3028"/>
                  </a:lnTo>
                  <a:lnTo>
                    <a:pt x="2031" y="3021"/>
                  </a:lnTo>
                  <a:lnTo>
                    <a:pt x="2050" y="3019"/>
                  </a:lnTo>
                  <a:lnTo>
                    <a:pt x="2050" y="3019"/>
                  </a:lnTo>
                  <a:lnTo>
                    <a:pt x="2597" y="3019"/>
                  </a:lnTo>
                  <a:lnTo>
                    <a:pt x="2597" y="151"/>
                  </a:lnTo>
                  <a:lnTo>
                    <a:pt x="152" y="151"/>
                  </a:lnTo>
                  <a:close/>
                  <a:moveTo>
                    <a:pt x="76" y="0"/>
                  </a:moveTo>
                  <a:lnTo>
                    <a:pt x="2673" y="0"/>
                  </a:lnTo>
                  <a:lnTo>
                    <a:pt x="2693" y="2"/>
                  </a:lnTo>
                  <a:lnTo>
                    <a:pt x="2711" y="10"/>
                  </a:lnTo>
                  <a:lnTo>
                    <a:pt x="2726" y="22"/>
                  </a:lnTo>
                  <a:lnTo>
                    <a:pt x="2738" y="38"/>
                  </a:lnTo>
                  <a:lnTo>
                    <a:pt x="2746" y="55"/>
                  </a:lnTo>
                  <a:lnTo>
                    <a:pt x="2748" y="76"/>
                  </a:lnTo>
                  <a:lnTo>
                    <a:pt x="2748" y="3095"/>
                  </a:lnTo>
                  <a:lnTo>
                    <a:pt x="2746" y="3114"/>
                  </a:lnTo>
                  <a:lnTo>
                    <a:pt x="2739" y="3132"/>
                  </a:lnTo>
                  <a:lnTo>
                    <a:pt x="2726" y="3147"/>
                  </a:lnTo>
                  <a:lnTo>
                    <a:pt x="2104" y="3770"/>
                  </a:lnTo>
                  <a:lnTo>
                    <a:pt x="2088" y="3782"/>
                  </a:lnTo>
                  <a:lnTo>
                    <a:pt x="2070" y="3790"/>
                  </a:lnTo>
                  <a:lnTo>
                    <a:pt x="2050" y="3792"/>
                  </a:lnTo>
                  <a:lnTo>
                    <a:pt x="76" y="3792"/>
                  </a:lnTo>
                  <a:lnTo>
                    <a:pt x="56" y="3790"/>
                  </a:lnTo>
                  <a:lnTo>
                    <a:pt x="38" y="3782"/>
                  </a:lnTo>
                  <a:lnTo>
                    <a:pt x="23" y="3770"/>
                  </a:lnTo>
                  <a:lnTo>
                    <a:pt x="10" y="3754"/>
                  </a:lnTo>
                  <a:lnTo>
                    <a:pt x="3" y="3737"/>
                  </a:lnTo>
                  <a:lnTo>
                    <a:pt x="0" y="3716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0" y="38"/>
                  </a:lnTo>
                  <a:lnTo>
                    <a:pt x="23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839"/>
            <p:cNvSpPr>
              <a:spLocks/>
            </p:cNvSpPr>
            <p:nvPr/>
          </p:nvSpPr>
          <p:spPr bwMode="auto">
            <a:xfrm>
              <a:off x="637" y="453"/>
              <a:ext cx="133" cy="107"/>
            </a:xfrm>
            <a:custGeom>
              <a:avLst/>
              <a:gdLst>
                <a:gd name="T0" fmla="*/ 460 w 536"/>
                <a:gd name="T1" fmla="*/ 0 h 426"/>
                <a:gd name="T2" fmla="*/ 480 w 536"/>
                <a:gd name="T3" fmla="*/ 2 h 426"/>
                <a:gd name="T4" fmla="*/ 498 w 536"/>
                <a:gd name="T5" fmla="*/ 9 h 426"/>
                <a:gd name="T6" fmla="*/ 514 w 536"/>
                <a:gd name="T7" fmla="*/ 21 h 426"/>
                <a:gd name="T8" fmla="*/ 525 w 536"/>
                <a:gd name="T9" fmla="*/ 38 h 426"/>
                <a:gd name="T10" fmla="*/ 534 w 536"/>
                <a:gd name="T11" fmla="*/ 56 h 426"/>
                <a:gd name="T12" fmla="*/ 536 w 536"/>
                <a:gd name="T13" fmla="*/ 74 h 426"/>
                <a:gd name="T14" fmla="*/ 534 w 536"/>
                <a:gd name="T15" fmla="*/ 94 h 426"/>
                <a:gd name="T16" fmla="*/ 525 w 536"/>
                <a:gd name="T17" fmla="*/ 112 h 426"/>
                <a:gd name="T18" fmla="*/ 514 w 536"/>
                <a:gd name="T19" fmla="*/ 128 h 426"/>
                <a:gd name="T20" fmla="*/ 238 w 536"/>
                <a:gd name="T21" fmla="*/ 404 h 426"/>
                <a:gd name="T22" fmla="*/ 222 w 536"/>
                <a:gd name="T23" fmla="*/ 416 h 426"/>
                <a:gd name="T24" fmla="*/ 204 w 536"/>
                <a:gd name="T25" fmla="*/ 424 h 426"/>
                <a:gd name="T26" fmla="*/ 184 w 536"/>
                <a:gd name="T27" fmla="*/ 426 h 426"/>
                <a:gd name="T28" fmla="*/ 165 w 536"/>
                <a:gd name="T29" fmla="*/ 424 h 426"/>
                <a:gd name="T30" fmla="*/ 147 w 536"/>
                <a:gd name="T31" fmla="*/ 416 h 426"/>
                <a:gd name="T32" fmla="*/ 131 w 536"/>
                <a:gd name="T33" fmla="*/ 404 h 426"/>
                <a:gd name="T34" fmla="*/ 22 w 536"/>
                <a:gd name="T35" fmla="*/ 295 h 426"/>
                <a:gd name="T36" fmla="*/ 11 w 536"/>
                <a:gd name="T37" fmla="*/ 279 h 426"/>
                <a:gd name="T38" fmla="*/ 3 w 536"/>
                <a:gd name="T39" fmla="*/ 262 h 426"/>
                <a:gd name="T40" fmla="*/ 0 w 536"/>
                <a:gd name="T41" fmla="*/ 242 h 426"/>
                <a:gd name="T42" fmla="*/ 3 w 536"/>
                <a:gd name="T43" fmla="*/ 223 h 426"/>
                <a:gd name="T44" fmla="*/ 11 w 536"/>
                <a:gd name="T45" fmla="*/ 204 h 426"/>
                <a:gd name="T46" fmla="*/ 22 w 536"/>
                <a:gd name="T47" fmla="*/ 188 h 426"/>
                <a:gd name="T48" fmla="*/ 38 w 536"/>
                <a:gd name="T49" fmla="*/ 177 h 426"/>
                <a:gd name="T50" fmla="*/ 57 w 536"/>
                <a:gd name="T51" fmla="*/ 169 h 426"/>
                <a:gd name="T52" fmla="*/ 76 w 536"/>
                <a:gd name="T53" fmla="*/ 166 h 426"/>
                <a:gd name="T54" fmla="*/ 96 w 536"/>
                <a:gd name="T55" fmla="*/ 169 h 426"/>
                <a:gd name="T56" fmla="*/ 113 w 536"/>
                <a:gd name="T57" fmla="*/ 177 h 426"/>
                <a:gd name="T58" fmla="*/ 129 w 536"/>
                <a:gd name="T59" fmla="*/ 188 h 426"/>
                <a:gd name="T60" fmla="*/ 184 w 536"/>
                <a:gd name="T61" fmla="*/ 243 h 426"/>
                <a:gd name="T62" fmla="*/ 407 w 536"/>
                <a:gd name="T63" fmla="*/ 21 h 426"/>
                <a:gd name="T64" fmla="*/ 423 w 536"/>
                <a:gd name="T65" fmla="*/ 9 h 426"/>
                <a:gd name="T66" fmla="*/ 442 w 536"/>
                <a:gd name="T67" fmla="*/ 2 h 426"/>
                <a:gd name="T68" fmla="*/ 460 w 536"/>
                <a:gd name="T6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6">
                  <a:moveTo>
                    <a:pt x="460" y="0"/>
                  </a:moveTo>
                  <a:lnTo>
                    <a:pt x="480" y="2"/>
                  </a:lnTo>
                  <a:lnTo>
                    <a:pt x="498" y="9"/>
                  </a:lnTo>
                  <a:lnTo>
                    <a:pt x="514" y="21"/>
                  </a:lnTo>
                  <a:lnTo>
                    <a:pt x="525" y="38"/>
                  </a:lnTo>
                  <a:lnTo>
                    <a:pt x="534" y="56"/>
                  </a:lnTo>
                  <a:lnTo>
                    <a:pt x="536" y="74"/>
                  </a:lnTo>
                  <a:lnTo>
                    <a:pt x="534" y="94"/>
                  </a:lnTo>
                  <a:lnTo>
                    <a:pt x="525" y="112"/>
                  </a:lnTo>
                  <a:lnTo>
                    <a:pt x="514" y="128"/>
                  </a:lnTo>
                  <a:lnTo>
                    <a:pt x="238" y="404"/>
                  </a:lnTo>
                  <a:lnTo>
                    <a:pt x="222" y="416"/>
                  </a:lnTo>
                  <a:lnTo>
                    <a:pt x="204" y="424"/>
                  </a:lnTo>
                  <a:lnTo>
                    <a:pt x="184" y="426"/>
                  </a:lnTo>
                  <a:lnTo>
                    <a:pt x="165" y="424"/>
                  </a:lnTo>
                  <a:lnTo>
                    <a:pt x="147" y="416"/>
                  </a:lnTo>
                  <a:lnTo>
                    <a:pt x="131" y="404"/>
                  </a:lnTo>
                  <a:lnTo>
                    <a:pt x="22" y="295"/>
                  </a:lnTo>
                  <a:lnTo>
                    <a:pt x="11" y="279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3" y="223"/>
                  </a:lnTo>
                  <a:lnTo>
                    <a:pt x="11" y="204"/>
                  </a:lnTo>
                  <a:lnTo>
                    <a:pt x="22" y="188"/>
                  </a:lnTo>
                  <a:lnTo>
                    <a:pt x="38" y="177"/>
                  </a:lnTo>
                  <a:lnTo>
                    <a:pt x="57" y="169"/>
                  </a:lnTo>
                  <a:lnTo>
                    <a:pt x="76" y="166"/>
                  </a:lnTo>
                  <a:lnTo>
                    <a:pt x="96" y="169"/>
                  </a:lnTo>
                  <a:lnTo>
                    <a:pt x="113" y="177"/>
                  </a:lnTo>
                  <a:lnTo>
                    <a:pt x="129" y="188"/>
                  </a:lnTo>
                  <a:lnTo>
                    <a:pt x="184" y="243"/>
                  </a:lnTo>
                  <a:lnTo>
                    <a:pt x="407" y="21"/>
                  </a:lnTo>
                  <a:lnTo>
                    <a:pt x="423" y="9"/>
                  </a:lnTo>
                  <a:lnTo>
                    <a:pt x="442" y="2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840"/>
            <p:cNvSpPr>
              <a:spLocks/>
            </p:cNvSpPr>
            <p:nvPr/>
          </p:nvSpPr>
          <p:spPr bwMode="auto">
            <a:xfrm>
              <a:off x="1078" y="496"/>
              <a:ext cx="44" cy="38"/>
            </a:xfrm>
            <a:custGeom>
              <a:avLst/>
              <a:gdLst>
                <a:gd name="T0" fmla="*/ 76 w 179"/>
                <a:gd name="T1" fmla="*/ 0 h 151"/>
                <a:gd name="T2" fmla="*/ 103 w 179"/>
                <a:gd name="T3" fmla="*/ 0 h 151"/>
                <a:gd name="T4" fmla="*/ 122 w 179"/>
                <a:gd name="T5" fmla="*/ 2 h 151"/>
                <a:gd name="T6" fmla="*/ 141 w 179"/>
                <a:gd name="T7" fmla="*/ 10 h 151"/>
                <a:gd name="T8" fmla="*/ 156 w 179"/>
                <a:gd name="T9" fmla="*/ 22 h 151"/>
                <a:gd name="T10" fmla="*/ 168 w 179"/>
                <a:gd name="T11" fmla="*/ 38 h 151"/>
                <a:gd name="T12" fmla="*/ 175 w 179"/>
                <a:gd name="T13" fmla="*/ 55 h 151"/>
                <a:gd name="T14" fmla="*/ 179 w 179"/>
                <a:gd name="T15" fmla="*/ 76 h 151"/>
                <a:gd name="T16" fmla="*/ 175 w 179"/>
                <a:gd name="T17" fmla="*/ 95 h 151"/>
                <a:gd name="T18" fmla="*/ 168 w 179"/>
                <a:gd name="T19" fmla="*/ 114 h 151"/>
                <a:gd name="T20" fmla="*/ 156 w 179"/>
                <a:gd name="T21" fmla="*/ 129 h 151"/>
                <a:gd name="T22" fmla="*/ 141 w 179"/>
                <a:gd name="T23" fmla="*/ 140 h 151"/>
                <a:gd name="T24" fmla="*/ 122 w 179"/>
                <a:gd name="T25" fmla="*/ 148 h 151"/>
                <a:gd name="T26" fmla="*/ 103 w 179"/>
                <a:gd name="T27" fmla="*/ 151 h 151"/>
                <a:gd name="T28" fmla="*/ 76 w 179"/>
                <a:gd name="T29" fmla="*/ 151 h 151"/>
                <a:gd name="T30" fmla="*/ 56 w 179"/>
                <a:gd name="T31" fmla="*/ 148 h 151"/>
                <a:gd name="T32" fmla="*/ 38 w 179"/>
                <a:gd name="T33" fmla="*/ 140 h 151"/>
                <a:gd name="T34" fmla="*/ 22 w 179"/>
                <a:gd name="T35" fmla="*/ 129 h 151"/>
                <a:gd name="T36" fmla="*/ 11 w 179"/>
                <a:gd name="T37" fmla="*/ 114 h 151"/>
                <a:gd name="T38" fmla="*/ 3 w 179"/>
                <a:gd name="T39" fmla="*/ 95 h 151"/>
                <a:gd name="T40" fmla="*/ 0 w 179"/>
                <a:gd name="T41" fmla="*/ 76 h 151"/>
                <a:gd name="T42" fmla="*/ 3 w 179"/>
                <a:gd name="T43" fmla="*/ 55 h 151"/>
                <a:gd name="T44" fmla="*/ 11 w 179"/>
                <a:gd name="T45" fmla="*/ 38 h 151"/>
                <a:gd name="T46" fmla="*/ 22 w 179"/>
                <a:gd name="T47" fmla="*/ 22 h 151"/>
                <a:gd name="T48" fmla="*/ 38 w 179"/>
                <a:gd name="T49" fmla="*/ 10 h 151"/>
                <a:gd name="T50" fmla="*/ 56 w 179"/>
                <a:gd name="T51" fmla="*/ 2 h 151"/>
                <a:gd name="T52" fmla="*/ 76 w 179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9" h="151">
                  <a:moveTo>
                    <a:pt x="76" y="0"/>
                  </a:moveTo>
                  <a:lnTo>
                    <a:pt x="103" y="0"/>
                  </a:lnTo>
                  <a:lnTo>
                    <a:pt x="122" y="2"/>
                  </a:lnTo>
                  <a:lnTo>
                    <a:pt x="141" y="10"/>
                  </a:lnTo>
                  <a:lnTo>
                    <a:pt x="156" y="22"/>
                  </a:lnTo>
                  <a:lnTo>
                    <a:pt x="168" y="38"/>
                  </a:lnTo>
                  <a:lnTo>
                    <a:pt x="175" y="55"/>
                  </a:lnTo>
                  <a:lnTo>
                    <a:pt x="179" y="76"/>
                  </a:lnTo>
                  <a:lnTo>
                    <a:pt x="175" y="95"/>
                  </a:lnTo>
                  <a:lnTo>
                    <a:pt x="168" y="114"/>
                  </a:lnTo>
                  <a:lnTo>
                    <a:pt x="156" y="129"/>
                  </a:lnTo>
                  <a:lnTo>
                    <a:pt x="141" y="140"/>
                  </a:lnTo>
                  <a:lnTo>
                    <a:pt x="122" y="148"/>
                  </a:lnTo>
                  <a:lnTo>
                    <a:pt x="103" y="151"/>
                  </a:lnTo>
                  <a:lnTo>
                    <a:pt x="76" y="151"/>
                  </a:lnTo>
                  <a:lnTo>
                    <a:pt x="56" y="148"/>
                  </a:lnTo>
                  <a:lnTo>
                    <a:pt x="38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8" y="10"/>
                  </a:lnTo>
                  <a:lnTo>
                    <a:pt x="56" y="2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41"/>
            <p:cNvSpPr>
              <a:spLocks/>
            </p:cNvSpPr>
            <p:nvPr/>
          </p:nvSpPr>
          <p:spPr bwMode="auto">
            <a:xfrm>
              <a:off x="806" y="496"/>
              <a:ext cx="249" cy="38"/>
            </a:xfrm>
            <a:custGeom>
              <a:avLst/>
              <a:gdLst>
                <a:gd name="T0" fmla="*/ 75 w 997"/>
                <a:gd name="T1" fmla="*/ 0 h 151"/>
                <a:gd name="T2" fmla="*/ 921 w 997"/>
                <a:gd name="T3" fmla="*/ 0 h 151"/>
                <a:gd name="T4" fmla="*/ 941 w 997"/>
                <a:gd name="T5" fmla="*/ 2 h 151"/>
                <a:gd name="T6" fmla="*/ 960 w 997"/>
                <a:gd name="T7" fmla="*/ 10 h 151"/>
                <a:gd name="T8" fmla="*/ 975 w 997"/>
                <a:gd name="T9" fmla="*/ 22 h 151"/>
                <a:gd name="T10" fmla="*/ 986 w 997"/>
                <a:gd name="T11" fmla="*/ 38 h 151"/>
                <a:gd name="T12" fmla="*/ 994 w 997"/>
                <a:gd name="T13" fmla="*/ 55 h 151"/>
                <a:gd name="T14" fmla="*/ 997 w 997"/>
                <a:gd name="T15" fmla="*/ 76 h 151"/>
                <a:gd name="T16" fmla="*/ 994 w 997"/>
                <a:gd name="T17" fmla="*/ 95 h 151"/>
                <a:gd name="T18" fmla="*/ 986 w 997"/>
                <a:gd name="T19" fmla="*/ 114 h 151"/>
                <a:gd name="T20" fmla="*/ 975 w 997"/>
                <a:gd name="T21" fmla="*/ 129 h 151"/>
                <a:gd name="T22" fmla="*/ 960 w 997"/>
                <a:gd name="T23" fmla="*/ 140 h 151"/>
                <a:gd name="T24" fmla="*/ 941 w 997"/>
                <a:gd name="T25" fmla="*/ 148 h 151"/>
                <a:gd name="T26" fmla="*/ 921 w 997"/>
                <a:gd name="T27" fmla="*/ 151 h 151"/>
                <a:gd name="T28" fmla="*/ 75 w 997"/>
                <a:gd name="T29" fmla="*/ 151 h 151"/>
                <a:gd name="T30" fmla="*/ 55 w 997"/>
                <a:gd name="T31" fmla="*/ 148 h 151"/>
                <a:gd name="T32" fmla="*/ 37 w 997"/>
                <a:gd name="T33" fmla="*/ 140 h 151"/>
                <a:gd name="T34" fmla="*/ 22 w 997"/>
                <a:gd name="T35" fmla="*/ 129 h 151"/>
                <a:gd name="T36" fmla="*/ 11 w 997"/>
                <a:gd name="T37" fmla="*/ 114 h 151"/>
                <a:gd name="T38" fmla="*/ 3 w 997"/>
                <a:gd name="T39" fmla="*/ 95 h 151"/>
                <a:gd name="T40" fmla="*/ 0 w 997"/>
                <a:gd name="T41" fmla="*/ 76 h 151"/>
                <a:gd name="T42" fmla="*/ 3 w 997"/>
                <a:gd name="T43" fmla="*/ 55 h 151"/>
                <a:gd name="T44" fmla="*/ 11 w 997"/>
                <a:gd name="T45" fmla="*/ 38 h 151"/>
                <a:gd name="T46" fmla="*/ 22 w 997"/>
                <a:gd name="T47" fmla="*/ 22 h 151"/>
                <a:gd name="T48" fmla="*/ 37 w 997"/>
                <a:gd name="T49" fmla="*/ 10 h 151"/>
                <a:gd name="T50" fmla="*/ 55 w 997"/>
                <a:gd name="T51" fmla="*/ 2 h 151"/>
                <a:gd name="T52" fmla="*/ 75 w 997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7" h="151">
                  <a:moveTo>
                    <a:pt x="75" y="0"/>
                  </a:moveTo>
                  <a:lnTo>
                    <a:pt x="921" y="0"/>
                  </a:lnTo>
                  <a:lnTo>
                    <a:pt x="941" y="2"/>
                  </a:lnTo>
                  <a:lnTo>
                    <a:pt x="960" y="10"/>
                  </a:lnTo>
                  <a:lnTo>
                    <a:pt x="975" y="22"/>
                  </a:lnTo>
                  <a:lnTo>
                    <a:pt x="986" y="38"/>
                  </a:lnTo>
                  <a:lnTo>
                    <a:pt x="994" y="55"/>
                  </a:lnTo>
                  <a:lnTo>
                    <a:pt x="997" y="76"/>
                  </a:lnTo>
                  <a:lnTo>
                    <a:pt x="994" y="95"/>
                  </a:lnTo>
                  <a:lnTo>
                    <a:pt x="986" y="114"/>
                  </a:lnTo>
                  <a:lnTo>
                    <a:pt x="975" y="129"/>
                  </a:lnTo>
                  <a:lnTo>
                    <a:pt x="960" y="140"/>
                  </a:lnTo>
                  <a:lnTo>
                    <a:pt x="941" y="148"/>
                  </a:lnTo>
                  <a:lnTo>
                    <a:pt x="921" y="151"/>
                  </a:lnTo>
                  <a:lnTo>
                    <a:pt x="75" y="151"/>
                  </a:lnTo>
                  <a:lnTo>
                    <a:pt x="55" y="148"/>
                  </a:lnTo>
                  <a:lnTo>
                    <a:pt x="37" y="140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5"/>
                  </a:lnTo>
                  <a:lnTo>
                    <a:pt x="0" y="76"/>
                  </a:lnTo>
                  <a:lnTo>
                    <a:pt x="3" y="55"/>
                  </a:lnTo>
                  <a:lnTo>
                    <a:pt x="11" y="38"/>
                  </a:lnTo>
                  <a:lnTo>
                    <a:pt x="22" y="22"/>
                  </a:lnTo>
                  <a:lnTo>
                    <a:pt x="37" y="10"/>
                  </a:lnTo>
                  <a:lnTo>
                    <a:pt x="55" y="2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842"/>
            <p:cNvSpPr>
              <a:spLocks/>
            </p:cNvSpPr>
            <p:nvPr/>
          </p:nvSpPr>
          <p:spPr bwMode="auto">
            <a:xfrm>
              <a:off x="637" y="636"/>
              <a:ext cx="133" cy="107"/>
            </a:xfrm>
            <a:custGeom>
              <a:avLst/>
              <a:gdLst>
                <a:gd name="T0" fmla="*/ 460 w 536"/>
                <a:gd name="T1" fmla="*/ 0 h 428"/>
                <a:gd name="T2" fmla="*/ 480 w 536"/>
                <a:gd name="T3" fmla="*/ 3 h 428"/>
                <a:gd name="T4" fmla="*/ 498 w 536"/>
                <a:gd name="T5" fmla="*/ 11 h 428"/>
                <a:gd name="T6" fmla="*/ 514 w 536"/>
                <a:gd name="T7" fmla="*/ 22 h 428"/>
                <a:gd name="T8" fmla="*/ 525 w 536"/>
                <a:gd name="T9" fmla="*/ 38 h 428"/>
                <a:gd name="T10" fmla="*/ 534 w 536"/>
                <a:gd name="T11" fmla="*/ 57 h 428"/>
                <a:gd name="T12" fmla="*/ 536 w 536"/>
                <a:gd name="T13" fmla="*/ 76 h 428"/>
                <a:gd name="T14" fmla="*/ 534 w 536"/>
                <a:gd name="T15" fmla="*/ 96 h 428"/>
                <a:gd name="T16" fmla="*/ 525 w 536"/>
                <a:gd name="T17" fmla="*/ 113 h 428"/>
                <a:gd name="T18" fmla="*/ 514 w 536"/>
                <a:gd name="T19" fmla="*/ 129 h 428"/>
                <a:gd name="T20" fmla="*/ 238 w 536"/>
                <a:gd name="T21" fmla="*/ 405 h 428"/>
                <a:gd name="T22" fmla="*/ 222 w 536"/>
                <a:gd name="T23" fmla="*/ 418 h 428"/>
                <a:gd name="T24" fmla="*/ 204 w 536"/>
                <a:gd name="T25" fmla="*/ 424 h 428"/>
                <a:gd name="T26" fmla="*/ 184 w 536"/>
                <a:gd name="T27" fmla="*/ 428 h 428"/>
                <a:gd name="T28" fmla="*/ 165 w 536"/>
                <a:gd name="T29" fmla="*/ 424 h 428"/>
                <a:gd name="T30" fmla="*/ 147 w 536"/>
                <a:gd name="T31" fmla="*/ 418 h 428"/>
                <a:gd name="T32" fmla="*/ 131 w 536"/>
                <a:gd name="T33" fmla="*/ 405 h 428"/>
                <a:gd name="T34" fmla="*/ 22 w 536"/>
                <a:gd name="T35" fmla="*/ 297 h 428"/>
                <a:gd name="T36" fmla="*/ 11 w 536"/>
                <a:gd name="T37" fmla="*/ 281 h 428"/>
                <a:gd name="T38" fmla="*/ 3 w 536"/>
                <a:gd name="T39" fmla="*/ 262 h 428"/>
                <a:gd name="T40" fmla="*/ 0 w 536"/>
                <a:gd name="T41" fmla="*/ 243 h 428"/>
                <a:gd name="T42" fmla="*/ 3 w 536"/>
                <a:gd name="T43" fmla="*/ 225 h 428"/>
                <a:gd name="T44" fmla="*/ 11 w 536"/>
                <a:gd name="T45" fmla="*/ 206 h 428"/>
                <a:gd name="T46" fmla="*/ 22 w 536"/>
                <a:gd name="T47" fmla="*/ 190 h 428"/>
                <a:gd name="T48" fmla="*/ 38 w 536"/>
                <a:gd name="T49" fmla="*/ 177 h 428"/>
                <a:gd name="T50" fmla="*/ 57 w 536"/>
                <a:gd name="T51" fmla="*/ 171 h 428"/>
                <a:gd name="T52" fmla="*/ 76 w 536"/>
                <a:gd name="T53" fmla="*/ 168 h 428"/>
                <a:gd name="T54" fmla="*/ 96 w 536"/>
                <a:gd name="T55" fmla="*/ 171 h 428"/>
                <a:gd name="T56" fmla="*/ 113 w 536"/>
                <a:gd name="T57" fmla="*/ 177 h 428"/>
                <a:gd name="T58" fmla="*/ 129 w 536"/>
                <a:gd name="T59" fmla="*/ 190 h 428"/>
                <a:gd name="T60" fmla="*/ 184 w 536"/>
                <a:gd name="T61" fmla="*/ 245 h 428"/>
                <a:gd name="T62" fmla="*/ 407 w 536"/>
                <a:gd name="T63" fmla="*/ 22 h 428"/>
                <a:gd name="T64" fmla="*/ 423 w 536"/>
                <a:gd name="T65" fmla="*/ 11 h 428"/>
                <a:gd name="T66" fmla="*/ 442 w 536"/>
                <a:gd name="T67" fmla="*/ 3 h 428"/>
                <a:gd name="T68" fmla="*/ 460 w 536"/>
                <a:gd name="T6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8">
                  <a:moveTo>
                    <a:pt x="460" y="0"/>
                  </a:moveTo>
                  <a:lnTo>
                    <a:pt x="480" y="3"/>
                  </a:lnTo>
                  <a:lnTo>
                    <a:pt x="498" y="11"/>
                  </a:lnTo>
                  <a:lnTo>
                    <a:pt x="514" y="22"/>
                  </a:lnTo>
                  <a:lnTo>
                    <a:pt x="525" y="38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6"/>
                  </a:lnTo>
                  <a:lnTo>
                    <a:pt x="525" y="113"/>
                  </a:lnTo>
                  <a:lnTo>
                    <a:pt x="514" y="129"/>
                  </a:lnTo>
                  <a:lnTo>
                    <a:pt x="238" y="405"/>
                  </a:lnTo>
                  <a:lnTo>
                    <a:pt x="222" y="418"/>
                  </a:lnTo>
                  <a:lnTo>
                    <a:pt x="204" y="424"/>
                  </a:lnTo>
                  <a:lnTo>
                    <a:pt x="184" y="428"/>
                  </a:lnTo>
                  <a:lnTo>
                    <a:pt x="165" y="424"/>
                  </a:lnTo>
                  <a:lnTo>
                    <a:pt x="147" y="418"/>
                  </a:lnTo>
                  <a:lnTo>
                    <a:pt x="131" y="405"/>
                  </a:lnTo>
                  <a:lnTo>
                    <a:pt x="22" y="297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3"/>
                  </a:lnTo>
                  <a:lnTo>
                    <a:pt x="3" y="225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1"/>
                  </a:lnTo>
                  <a:lnTo>
                    <a:pt x="76" y="168"/>
                  </a:lnTo>
                  <a:lnTo>
                    <a:pt x="96" y="171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2"/>
                  </a:lnTo>
                  <a:lnTo>
                    <a:pt x="423" y="11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843"/>
            <p:cNvSpPr>
              <a:spLocks/>
            </p:cNvSpPr>
            <p:nvPr/>
          </p:nvSpPr>
          <p:spPr bwMode="auto">
            <a:xfrm>
              <a:off x="806" y="679"/>
              <a:ext cx="316" cy="38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0 h 151"/>
                <a:gd name="T8" fmla="*/ 1243 w 1266"/>
                <a:gd name="T9" fmla="*/ 23 h 151"/>
                <a:gd name="T10" fmla="*/ 1255 w 1266"/>
                <a:gd name="T11" fmla="*/ 38 h 151"/>
                <a:gd name="T12" fmla="*/ 1262 w 1266"/>
                <a:gd name="T13" fmla="*/ 56 h 151"/>
                <a:gd name="T14" fmla="*/ 1266 w 1266"/>
                <a:gd name="T15" fmla="*/ 76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30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30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6 h 151"/>
                <a:gd name="T42" fmla="*/ 3 w 1266"/>
                <a:gd name="T43" fmla="*/ 56 h 151"/>
                <a:gd name="T44" fmla="*/ 11 w 1266"/>
                <a:gd name="T45" fmla="*/ 38 h 151"/>
                <a:gd name="T46" fmla="*/ 22 w 1266"/>
                <a:gd name="T47" fmla="*/ 23 h 151"/>
                <a:gd name="T48" fmla="*/ 37 w 1266"/>
                <a:gd name="T49" fmla="*/ 10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0"/>
                  </a:lnTo>
                  <a:lnTo>
                    <a:pt x="1243" y="23"/>
                  </a:lnTo>
                  <a:lnTo>
                    <a:pt x="1255" y="38"/>
                  </a:lnTo>
                  <a:lnTo>
                    <a:pt x="1262" y="56"/>
                  </a:lnTo>
                  <a:lnTo>
                    <a:pt x="1266" y="76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30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30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6"/>
                  </a:lnTo>
                  <a:lnTo>
                    <a:pt x="3" y="56"/>
                  </a:lnTo>
                  <a:lnTo>
                    <a:pt x="11" y="38"/>
                  </a:lnTo>
                  <a:lnTo>
                    <a:pt x="22" y="23"/>
                  </a:lnTo>
                  <a:lnTo>
                    <a:pt x="37" y="10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844"/>
            <p:cNvSpPr>
              <a:spLocks/>
            </p:cNvSpPr>
            <p:nvPr/>
          </p:nvSpPr>
          <p:spPr bwMode="auto">
            <a:xfrm>
              <a:off x="637" y="818"/>
              <a:ext cx="133" cy="107"/>
            </a:xfrm>
            <a:custGeom>
              <a:avLst/>
              <a:gdLst>
                <a:gd name="T0" fmla="*/ 460 w 536"/>
                <a:gd name="T1" fmla="*/ 0 h 427"/>
                <a:gd name="T2" fmla="*/ 480 w 536"/>
                <a:gd name="T3" fmla="*/ 3 h 427"/>
                <a:gd name="T4" fmla="*/ 498 w 536"/>
                <a:gd name="T5" fmla="*/ 10 h 427"/>
                <a:gd name="T6" fmla="*/ 514 w 536"/>
                <a:gd name="T7" fmla="*/ 23 h 427"/>
                <a:gd name="T8" fmla="*/ 525 w 536"/>
                <a:gd name="T9" fmla="*/ 39 h 427"/>
                <a:gd name="T10" fmla="*/ 534 w 536"/>
                <a:gd name="T11" fmla="*/ 57 h 427"/>
                <a:gd name="T12" fmla="*/ 536 w 536"/>
                <a:gd name="T13" fmla="*/ 76 h 427"/>
                <a:gd name="T14" fmla="*/ 534 w 536"/>
                <a:gd name="T15" fmla="*/ 95 h 427"/>
                <a:gd name="T16" fmla="*/ 525 w 536"/>
                <a:gd name="T17" fmla="*/ 114 h 427"/>
                <a:gd name="T18" fmla="*/ 514 w 536"/>
                <a:gd name="T19" fmla="*/ 130 h 427"/>
                <a:gd name="T20" fmla="*/ 238 w 536"/>
                <a:gd name="T21" fmla="*/ 406 h 427"/>
                <a:gd name="T22" fmla="*/ 222 w 536"/>
                <a:gd name="T23" fmla="*/ 417 h 427"/>
                <a:gd name="T24" fmla="*/ 204 w 536"/>
                <a:gd name="T25" fmla="*/ 425 h 427"/>
                <a:gd name="T26" fmla="*/ 184 w 536"/>
                <a:gd name="T27" fmla="*/ 427 h 427"/>
                <a:gd name="T28" fmla="*/ 165 w 536"/>
                <a:gd name="T29" fmla="*/ 425 h 427"/>
                <a:gd name="T30" fmla="*/ 147 w 536"/>
                <a:gd name="T31" fmla="*/ 417 h 427"/>
                <a:gd name="T32" fmla="*/ 131 w 536"/>
                <a:gd name="T33" fmla="*/ 406 h 427"/>
                <a:gd name="T34" fmla="*/ 22 w 536"/>
                <a:gd name="T35" fmla="*/ 296 h 427"/>
                <a:gd name="T36" fmla="*/ 11 w 536"/>
                <a:gd name="T37" fmla="*/ 280 h 427"/>
                <a:gd name="T38" fmla="*/ 3 w 536"/>
                <a:gd name="T39" fmla="*/ 262 h 427"/>
                <a:gd name="T40" fmla="*/ 0 w 536"/>
                <a:gd name="T41" fmla="*/ 244 h 427"/>
                <a:gd name="T42" fmla="*/ 3 w 536"/>
                <a:gd name="T43" fmla="*/ 224 h 427"/>
                <a:gd name="T44" fmla="*/ 11 w 536"/>
                <a:gd name="T45" fmla="*/ 206 h 427"/>
                <a:gd name="T46" fmla="*/ 22 w 536"/>
                <a:gd name="T47" fmla="*/ 190 h 427"/>
                <a:gd name="T48" fmla="*/ 38 w 536"/>
                <a:gd name="T49" fmla="*/ 177 h 427"/>
                <a:gd name="T50" fmla="*/ 57 w 536"/>
                <a:gd name="T51" fmla="*/ 170 h 427"/>
                <a:gd name="T52" fmla="*/ 76 w 536"/>
                <a:gd name="T53" fmla="*/ 168 h 427"/>
                <a:gd name="T54" fmla="*/ 96 w 536"/>
                <a:gd name="T55" fmla="*/ 170 h 427"/>
                <a:gd name="T56" fmla="*/ 113 w 536"/>
                <a:gd name="T57" fmla="*/ 177 h 427"/>
                <a:gd name="T58" fmla="*/ 129 w 536"/>
                <a:gd name="T59" fmla="*/ 190 h 427"/>
                <a:gd name="T60" fmla="*/ 184 w 536"/>
                <a:gd name="T61" fmla="*/ 245 h 427"/>
                <a:gd name="T62" fmla="*/ 407 w 536"/>
                <a:gd name="T63" fmla="*/ 23 h 427"/>
                <a:gd name="T64" fmla="*/ 423 w 536"/>
                <a:gd name="T65" fmla="*/ 10 h 427"/>
                <a:gd name="T66" fmla="*/ 442 w 536"/>
                <a:gd name="T67" fmla="*/ 3 h 427"/>
                <a:gd name="T68" fmla="*/ 460 w 536"/>
                <a:gd name="T69" fmla="*/ 0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6" h="427">
                  <a:moveTo>
                    <a:pt x="460" y="0"/>
                  </a:moveTo>
                  <a:lnTo>
                    <a:pt x="480" y="3"/>
                  </a:lnTo>
                  <a:lnTo>
                    <a:pt x="498" y="10"/>
                  </a:lnTo>
                  <a:lnTo>
                    <a:pt x="514" y="23"/>
                  </a:lnTo>
                  <a:lnTo>
                    <a:pt x="525" y="39"/>
                  </a:lnTo>
                  <a:lnTo>
                    <a:pt x="534" y="57"/>
                  </a:lnTo>
                  <a:lnTo>
                    <a:pt x="536" y="76"/>
                  </a:lnTo>
                  <a:lnTo>
                    <a:pt x="534" y="95"/>
                  </a:lnTo>
                  <a:lnTo>
                    <a:pt x="525" y="114"/>
                  </a:lnTo>
                  <a:lnTo>
                    <a:pt x="514" y="130"/>
                  </a:lnTo>
                  <a:lnTo>
                    <a:pt x="238" y="406"/>
                  </a:lnTo>
                  <a:lnTo>
                    <a:pt x="222" y="417"/>
                  </a:lnTo>
                  <a:lnTo>
                    <a:pt x="204" y="425"/>
                  </a:lnTo>
                  <a:lnTo>
                    <a:pt x="184" y="427"/>
                  </a:lnTo>
                  <a:lnTo>
                    <a:pt x="165" y="425"/>
                  </a:lnTo>
                  <a:lnTo>
                    <a:pt x="147" y="417"/>
                  </a:lnTo>
                  <a:lnTo>
                    <a:pt x="131" y="406"/>
                  </a:lnTo>
                  <a:lnTo>
                    <a:pt x="22" y="296"/>
                  </a:lnTo>
                  <a:lnTo>
                    <a:pt x="11" y="280"/>
                  </a:lnTo>
                  <a:lnTo>
                    <a:pt x="3" y="262"/>
                  </a:lnTo>
                  <a:lnTo>
                    <a:pt x="0" y="244"/>
                  </a:lnTo>
                  <a:lnTo>
                    <a:pt x="3" y="224"/>
                  </a:lnTo>
                  <a:lnTo>
                    <a:pt x="11" y="206"/>
                  </a:lnTo>
                  <a:lnTo>
                    <a:pt x="22" y="190"/>
                  </a:lnTo>
                  <a:lnTo>
                    <a:pt x="38" y="177"/>
                  </a:lnTo>
                  <a:lnTo>
                    <a:pt x="57" y="170"/>
                  </a:lnTo>
                  <a:lnTo>
                    <a:pt x="76" y="168"/>
                  </a:lnTo>
                  <a:lnTo>
                    <a:pt x="96" y="170"/>
                  </a:lnTo>
                  <a:lnTo>
                    <a:pt x="113" y="177"/>
                  </a:lnTo>
                  <a:lnTo>
                    <a:pt x="129" y="190"/>
                  </a:lnTo>
                  <a:lnTo>
                    <a:pt x="184" y="245"/>
                  </a:lnTo>
                  <a:lnTo>
                    <a:pt x="407" y="23"/>
                  </a:lnTo>
                  <a:lnTo>
                    <a:pt x="423" y="10"/>
                  </a:lnTo>
                  <a:lnTo>
                    <a:pt x="442" y="3"/>
                  </a:lnTo>
                  <a:lnTo>
                    <a:pt x="4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845"/>
            <p:cNvSpPr>
              <a:spLocks/>
            </p:cNvSpPr>
            <p:nvPr/>
          </p:nvSpPr>
          <p:spPr bwMode="auto">
            <a:xfrm>
              <a:off x="806" y="862"/>
              <a:ext cx="316" cy="37"/>
            </a:xfrm>
            <a:custGeom>
              <a:avLst/>
              <a:gdLst>
                <a:gd name="T0" fmla="*/ 75 w 1266"/>
                <a:gd name="T1" fmla="*/ 0 h 151"/>
                <a:gd name="T2" fmla="*/ 1190 w 1266"/>
                <a:gd name="T3" fmla="*/ 0 h 151"/>
                <a:gd name="T4" fmla="*/ 1209 w 1266"/>
                <a:gd name="T5" fmla="*/ 3 h 151"/>
                <a:gd name="T6" fmla="*/ 1228 w 1266"/>
                <a:gd name="T7" fmla="*/ 11 h 151"/>
                <a:gd name="T8" fmla="*/ 1243 w 1266"/>
                <a:gd name="T9" fmla="*/ 22 h 151"/>
                <a:gd name="T10" fmla="*/ 1255 w 1266"/>
                <a:gd name="T11" fmla="*/ 37 h 151"/>
                <a:gd name="T12" fmla="*/ 1262 w 1266"/>
                <a:gd name="T13" fmla="*/ 56 h 151"/>
                <a:gd name="T14" fmla="*/ 1266 w 1266"/>
                <a:gd name="T15" fmla="*/ 75 h 151"/>
                <a:gd name="T16" fmla="*/ 1262 w 1266"/>
                <a:gd name="T17" fmla="*/ 96 h 151"/>
                <a:gd name="T18" fmla="*/ 1255 w 1266"/>
                <a:gd name="T19" fmla="*/ 114 h 151"/>
                <a:gd name="T20" fmla="*/ 1243 w 1266"/>
                <a:gd name="T21" fmla="*/ 129 h 151"/>
                <a:gd name="T22" fmla="*/ 1228 w 1266"/>
                <a:gd name="T23" fmla="*/ 141 h 151"/>
                <a:gd name="T24" fmla="*/ 1209 w 1266"/>
                <a:gd name="T25" fmla="*/ 149 h 151"/>
                <a:gd name="T26" fmla="*/ 1190 w 1266"/>
                <a:gd name="T27" fmla="*/ 151 h 151"/>
                <a:gd name="T28" fmla="*/ 75 w 1266"/>
                <a:gd name="T29" fmla="*/ 151 h 151"/>
                <a:gd name="T30" fmla="*/ 55 w 1266"/>
                <a:gd name="T31" fmla="*/ 149 h 151"/>
                <a:gd name="T32" fmla="*/ 37 w 1266"/>
                <a:gd name="T33" fmla="*/ 141 h 151"/>
                <a:gd name="T34" fmla="*/ 22 w 1266"/>
                <a:gd name="T35" fmla="*/ 129 h 151"/>
                <a:gd name="T36" fmla="*/ 11 w 1266"/>
                <a:gd name="T37" fmla="*/ 114 h 151"/>
                <a:gd name="T38" fmla="*/ 3 w 1266"/>
                <a:gd name="T39" fmla="*/ 96 h 151"/>
                <a:gd name="T40" fmla="*/ 0 w 1266"/>
                <a:gd name="T41" fmla="*/ 75 h 151"/>
                <a:gd name="T42" fmla="*/ 3 w 1266"/>
                <a:gd name="T43" fmla="*/ 56 h 151"/>
                <a:gd name="T44" fmla="*/ 11 w 1266"/>
                <a:gd name="T45" fmla="*/ 37 h 151"/>
                <a:gd name="T46" fmla="*/ 22 w 1266"/>
                <a:gd name="T47" fmla="*/ 22 h 151"/>
                <a:gd name="T48" fmla="*/ 37 w 1266"/>
                <a:gd name="T49" fmla="*/ 11 h 151"/>
                <a:gd name="T50" fmla="*/ 55 w 1266"/>
                <a:gd name="T51" fmla="*/ 3 h 151"/>
                <a:gd name="T52" fmla="*/ 75 w 1266"/>
                <a:gd name="T5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66" h="151">
                  <a:moveTo>
                    <a:pt x="75" y="0"/>
                  </a:moveTo>
                  <a:lnTo>
                    <a:pt x="1190" y="0"/>
                  </a:lnTo>
                  <a:lnTo>
                    <a:pt x="1209" y="3"/>
                  </a:lnTo>
                  <a:lnTo>
                    <a:pt x="1228" y="11"/>
                  </a:lnTo>
                  <a:lnTo>
                    <a:pt x="1243" y="22"/>
                  </a:lnTo>
                  <a:lnTo>
                    <a:pt x="1255" y="37"/>
                  </a:lnTo>
                  <a:lnTo>
                    <a:pt x="1262" y="56"/>
                  </a:lnTo>
                  <a:lnTo>
                    <a:pt x="1266" y="75"/>
                  </a:lnTo>
                  <a:lnTo>
                    <a:pt x="1262" y="96"/>
                  </a:lnTo>
                  <a:lnTo>
                    <a:pt x="1255" y="114"/>
                  </a:lnTo>
                  <a:lnTo>
                    <a:pt x="1243" y="129"/>
                  </a:lnTo>
                  <a:lnTo>
                    <a:pt x="1228" y="141"/>
                  </a:lnTo>
                  <a:lnTo>
                    <a:pt x="1209" y="149"/>
                  </a:lnTo>
                  <a:lnTo>
                    <a:pt x="1190" y="151"/>
                  </a:lnTo>
                  <a:lnTo>
                    <a:pt x="75" y="151"/>
                  </a:lnTo>
                  <a:lnTo>
                    <a:pt x="55" y="149"/>
                  </a:lnTo>
                  <a:lnTo>
                    <a:pt x="37" y="141"/>
                  </a:lnTo>
                  <a:lnTo>
                    <a:pt x="22" y="129"/>
                  </a:lnTo>
                  <a:lnTo>
                    <a:pt x="11" y="114"/>
                  </a:lnTo>
                  <a:lnTo>
                    <a:pt x="3" y="96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1" y="37"/>
                  </a:lnTo>
                  <a:lnTo>
                    <a:pt x="22" y="22"/>
                  </a:lnTo>
                  <a:lnTo>
                    <a:pt x="37" y="11"/>
                  </a:lnTo>
                  <a:lnTo>
                    <a:pt x="55" y="3"/>
                  </a:lnTo>
                  <a:lnTo>
                    <a:pt x="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170432" y="2057400"/>
            <a:ext cx="366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налогоплательщик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77328" y="2026920"/>
            <a:ext cx="3944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Гражданин как </a:t>
            </a:r>
          </a:p>
          <a:p>
            <a:pPr algn="ctr"/>
            <a:r>
              <a:rPr lang="ru-RU" b="1" dirty="0" smtClean="0"/>
              <a:t>получатель социальных гарантий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35830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55749" y="1912893"/>
            <a:ext cx="1540251" cy="1516107"/>
            <a:chOff x="4555750" y="1912893"/>
            <a:chExt cx="1540250" cy="1516107"/>
          </a:xfrm>
        </p:grpSpPr>
        <p:sp>
          <p:nvSpPr>
            <p:cNvPr id="62" name="Freeform 61"/>
            <p:cNvSpPr>
              <a:spLocks noChangeArrowheads="1"/>
            </p:cNvSpPr>
            <p:nvPr/>
          </p:nvSpPr>
          <p:spPr bwMode="auto">
            <a:xfrm>
              <a:off x="4555750" y="1912893"/>
              <a:ext cx="1540250" cy="1516107"/>
            </a:xfrm>
            <a:custGeom>
              <a:avLst/>
              <a:gdLst>
                <a:gd name="connsiteX0" fmla="*/ 1540250 w 1540250"/>
                <a:gd name="connsiteY0" fmla="*/ 0 h 1516107"/>
                <a:gd name="connsiteX1" fmla="*/ 1540250 w 1540250"/>
                <a:gd name="connsiteY1" fmla="*/ 1516107 h 1516107"/>
                <a:gd name="connsiteX2" fmla="*/ 0 w 1540250"/>
                <a:gd name="connsiteY2" fmla="*/ 1516107 h 1516107"/>
                <a:gd name="connsiteX3" fmla="*/ 5452 w 1540250"/>
                <a:gd name="connsiteY3" fmla="*/ 1401014 h 1516107"/>
                <a:gd name="connsiteX4" fmla="*/ 1390815 w 1540250"/>
                <a:gd name="connsiteY4" fmla="*/ 7541 h 1516107"/>
                <a:gd name="connsiteX5" fmla="*/ 1540250 w 1540250"/>
                <a:gd name="connsiteY5" fmla="*/ 0 h 151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0250" h="1516107">
                  <a:moveTo>
                    <a:pt x="1540250" y="0"/>
                  </a:moveTo>
                  <a:lnTo>
                    <a:pt x="1540250" y="1516107"/>
                  </a:lnTo>
                  <a:lnTo>
                    <a:pt x="0" y="1516107"/>
                  </a:lnTo>
                  <a:lnTo>
                    <a:pt x="5452" y="1401014"/>
                  </a:lnTo>
                  <a:cubicBezTo>
                    <a:pt x="75368" y="666840"/>
                    <a:pt x="657602" y="81965"/>
                    <a:pt x="1390815" y="7541"/>
                  </a:cubicBezTo>
                  <a:lnTo>
                    <a:pt x="1540250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4" name="Freeform 63"/>
            <p:cNvSpPr>
              <a:spLocks noChangeArrowheads="1"/>
            </p:cNvSpPr>
            <p:nvPr/>
          </p:nvSpPr>
          <p:spPr bwMode="auto">
            <a:xfrm>
              <a:off x="4776085" y="2129774"/>
              <a:ext cx="1319915" cy="1299226"/>
            </a:xfrm>
            <a:custGeom>
              <a:avLst/>
              <a:gdLst>
                <a:gd name="connsiteX0" fmla="*/ 1540250 w 1540250"/>
                <a:gd name="connsiteY0" fmla="*/ 0 h 1516107"/>
                <a:gd name="connsiteX1" fmla="*/ 1540250 w 1540250"/>
                <a:gd name="connsiteY1" fmla="*/ 1516107 h 1516107"/>
                <a:gd name="connsiteX2" fmla="*/ 0 w 1540250"/>
                <a:gd name="connsiteY2" fmla="*/ 1516107 h 1516107"/>
                <a:gd name="connsiteX3" fmla="*/ 5452 w 1540250"/>
                <a:gd name="connsiteY3" fmla="*/ 1401014 h 1516107"/>
                <a:gd name="connsiteX4" fmla="*/ 1390815 w 1540250"/>
                <a:gd name="connsiteY4" fmla="*/ 7541 h 1516107"/>
                <a:gd name="connsiteX5" fmla="*/ 1540250 w 1540250"/>
                <a:gd name="connsiteY5" fmla="*/ 0 h 151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0250" h="1516107">
                  <a:moveTo>
                    <a:pt x="1540250" y="0"/>
                  </a:moveTo>
                  <a:lnTo>
                    <a:pt x="1540250" y="1516107"/>
                  </a:lnTo>
                  <a:lnTo>
                    <a:pt x="0" y="1516107"/>
                  </a:lnTo>
                  <a:lnTo>
                    <a:pt x="5452" y="1401014"/>
                  </a:lnTo>
                  <a:cubicBezTo>
                    <a:pt x="75368" y="666840"/>
                    <a:pt x="657602" y="81965"/>
                    <a:pt x="1390815" y="7541"/>
                  </a:cubicBezTo>
                  <a:lnTo>
                    <a:pt x="1540250" y="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5" name="Freeform 64"/>
            <p:cNvSpPr>
              <a:spLocks noChangeArrowheads="1"/>
            </p:cNvSpPr>
            <p:nvPr/>
          </p:nvSpPr>
          <p:spPr bwMode="auto">
            <a:xfrm>
              <a:off x="4979977" y="2330471"/>
              <a:ext cx="1116023" cy="1098529"/>
            </a:xfrm>
            <a:custGeom>
              <a:avLst/>
              <a:gdLst>
                <a:gd name="connsiteX0" fmla="*/ 1540250 w 1540250"/>
                <a:gd name="connsiteY0" fmla="*/ 0 h 1516107"/>
                <a:gd name="connsiteX1" fmla="*/ 1540250 w 1540250"/>
                <a:gd name="connsiteY1" fmla="*/ 1516107 h 1516107"/>
                <a:gd name="connsiteX2" fmla="*/ 0 w 1540250"/>
                <a:gd name="connsiteY2" fmla="*/ 1516107 h 1516107"/>
                <a:gd name="connsiteX3" fmla="*/ 5452 w 1540250"/>
                <a:gd name="connsiteY3" fmla="*/ 1401014 h 1516107"/>
                <a:gd name="connsiteX4" fmla="*/ 1390815 w 1540250"/>
                <a:gd name="connsiteY4" fmla="*/ 7541 h 1516107"/>
                <a:gd name="connsiteX5" fmla="*/ 1540250 w 1540250"/>
                <a:gd name="connsiteY5" fmla="*/ 0 h 151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0250" h="1516107">
                  <a:moveTo>
                    <a:pt x="1540250" y="0"/>
                  </a:moveTo>
                  <a:lnTo>
                    <a:pt x="1540250" y="1516107"/>
                  </a:lnTo>
                  <a:lnTo>
                    <a:pt x="0" y="1516107"/>
                  </a:lnTo>
                  <a:lnTo>
                    <a:pt x="5452" y="1401014"/>
                  </a:lnTo>
                  <a:cubicBezTo>
                    <a:pt x="75368" y="666840"/>
                    <a:pt x="657602" y="81965"/>
                    <a:pt x="1390815" y="7541"/>
                  </a:cubicBezTo>
                  <a:lnTo>
                    <a:pt x="1540250" y="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6" name="Freeform 65"/>
            <p:cNvSpPr>
              <a:spLocks noChangeArrowheads="1"/>
            </p:cNvSpPr>
            <p:nvPr/>
          </p:nvSpPr>
          <p:spPr bwMode="auto">
            <a:xfrm>
              <a:off x="5193464" y="2564091"/>
              <a:ext cx="878683" cy="864909"/>
            </a:xfrm>
            <a:custGeom>
              <a:avLst/>
              <a:gdLst>
                <a:gd name="connsiteX0" fmla="*/ 1540250 w 1540250"/>
                <a:gd name="connsiteY0" fmla="*/ 0 h 1516107"/>
                <a:gd name="connsiteX1" fmla="*/ 1540250 w 1540250"/>
                <a:gd name="connsiteY1" fmla="*/ 1516107 h 1516107"/>
                <a:gd name="connsiteX2" fmla="*/ 0 w 1540250"/>
                <a:gd name="connsiteY2" fmla="*/ 1516107 h 1516107"/>
                <a:gd name="connsiteX3" fmla="*/ 5452 w 1540250"/>
                <a:gd name="connsiteY3" fmla="*/ 1401014 h 1516107"/>
                <a:gd name="connsiteX4" fmla="*/ 1390815 w 1540250"/>
                <a:gd name="connsiteY4" fmla="*/ 7541 h 1516107"/>
                <a:gd name="connsiteX5" fmla="*/ 1540250 w 1540250"/>
                <a:gd name="connsiteY5" fmla="*/ 0 h 151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0250" h="1516107">
                  <a:moveTo>
                    <a:pt x="1540250" y="0"/>
                  </a:moveTo>
                  <a:lnTo>
                    <a:pt x="1540250" y="1516107"/>
                  </a:lnTo>
                  <a:lnTo>
                    <a:pt x="0" y="1516107"/>
                  </a:lnTo>
                  <a:lnTo>
                    <a:pt x="5452" y="1401014"/>
                  </a:lnTo>
                  <a:cubicBezTo>
                    <a:pt x="75368" y="666840"/>
                    <a:pt x="657602" y="81965"/>
                    <a:pt x="1390815" y="7541"/>
                  </a:cubicBezTo>
                  <a:lnTo>
                    <a:pt x="15402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 flipV="1">
            <a:off x="4555749" y="3429001"/>
            <a:ext cx="1540251" cy="1516107"/>
            <a:chOff x="4555750" y="1912893"/>
            <a:chExt cx="1540250" cy="1516107"/>
          </a:xfrm>
        </p:grpSpPr>
        <p:sp>
          <p:nvSpPr>
            <p:cNvPr id="22" name="Freeform 21"/>
            <p:cNvSpPr>
              <a:spLocks noChangeArrowheads="1"/>
            </p:cNvSpPr>
            <p:nvPr/>
          </p:nvSpPr>
          <p:spPr bwMode="auto">
            <a:xfrm>
              <a:off x="4555750" y="1912893"/>
              <a:ext cx="1540250" cy="1516107"/>
            </a:xfrm>
            <a:custGeom>
              <a:avLst/>
              <a:gdLst>
                <a:gd name="connsiteX0" fmla="*/ 1540250 w 1540250"/>
                <a:gd name="connsiteY0" fmla="*/ 0 h 1516107"/>
                <a:gd name="connsiteX1" fmla="*/ 1540250 w 1540250"/>
                <a:gd name="connsiteY1" fmla="*/ 1516107 h 1516107"/>
                <a:gd name="connsiteX2" fmla="*/ 0 w 1540250"/>
                <a:gd name="connsiteY2" fmla="*/ 1516107 h 1516107"/>
                <a:gd name="connsiteX3" fmla="*/ 5452 w 1540250"/>
                <a:gd name="connsiteY3" fmla="*/ 1401014 h 1516107"/>
                <a:gd name="connsiteX4" fmla="*/ 1390815 w 1540250"/>
                <a:gd name="connsiteY4" fmla="*/ 7541 h 1516107"/>
                <a:gd name="connsiteX5" fmla="*/ 1540250 w 1540250"/>
                <a:gd name="connsiteY5" fmla="*/ 0 h 151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0250" h="1516107">
                  <a:moveTo>
                    <a:pt x="1540250" y="0"/>
                  </a:moveTo>
                  <a:lnTo>
                    <a:pt x="1540250" y="1516107"/>
                  </a:lnTo>
                  <a:lnTo>
                    <a:pt x="0" y="1516107"/>
                  </a:lnTo>
                  <a:lnTo>
                    <a:pt x="5452" y="1401014"/>
                  </a:lnTo>
                  <a:cubicBezTo>
                    <a:pt x="75368" y="666840"/>
                    <a:pt x="657602" y="81965"/>
                    <a:pt x="1390815" y="7541"/>
                  </a:cubicBezTo>
                  <a:lnTo>
                    <a:pt x="1540250" y="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/>
            <p:cNvSpPr>
              <a:spLocks noChangeArrowheads="1"/>
            </p:cNvSpPr>
            <p:nvPr/>
          </p:nvSpPr>
          <p:spPr bwMode="auto">
            <a:xfrm>
              <a:off x="4776085" y="2129774"/>
              <a:ext cx="1319915" cy="1299226"/>
            </a:xfrm>
            <a:custGeom>
              <a:avLst/>
              <a:gdLst>
                <a:gd name="connsiteX0" fmla="*/ 1540250 w 1540250"/>
                <a:gd name="connsiteY0" fmla="*/ 0 h 1516107"/>
                <a:gd name="connsiteX1" fmla="*/ 1540250 w 1540250"/>
                <a:gd name="connsiteY1" fmla="*/ 1516107 h 1516107"/>
                <a:gd name="connsiteX2" fmla="*/ 0 w 1540250"/>
                <a:gd name="connsiteY2" fmla="*/ 1516107 h 1516107"/>
                <a:gd name="connsiteX3" fmla="*/ 5452 w 1540250"/>
                <a:gd name="connsiteY3" fmla="*/ 1401014 h 1516107"/>
                <a:gd name="connsiteX4" fmla="*/ 1390815 w 1540250"/>
                <a:gd name="connsiteY4" fmla="*/ 7541 h 1516107"/>
                <a:gd name="connsiteX5" fmla="*/ 1540250 w 1540250"/>
                <a:gd name="connsiteY5" fmla="*/ 0 h 151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0250" h="1516107">
                  <a:moveTo>
                    <a:pt x="1540250" y="0"/>
                  </a:moveTo>
                  <a:lnTo>
                    <a:pt x="1540250" y="1516107"/>
                  </a:lnTo>
                  <a:lnTo>
                    <a:pt x="0" y="1516107"/>
                  </a:lnTo>
                  <a:lnTo>
                    <a:pt x="5452" y="1401014"/>
                  </a:lnTo>
                  <a:cubicBezTo>
                    <a:pt x="75368" y="666840"/>
                    <a:pt x="657602" y="81965"/>
                    <a:pt x="1390815" y="7541"/>
                  </a:cubicBezTo>
                  <a:lnTo>
                    <a:pt x="1540250" y="0"/>
                  </a:ln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/>
            <p:cNvSpPr>
              <a:spLocks noChangeArrowheads="1"/>
            </p:cNvSpPr>
            <p:nvPr/>
          </p:nvSpPr>
          <p:spPr bwMode="auto">
            <a:xfrm>
              <a:off x="4979977" y="2330471"/>
              <a:ext cx="1116023" cy="1098529"/>
            </a:xfrm>
            <a:custGeom>
              <a:avLst/>
              <a:gdLst>
                <a:gd name="connsiteX0" fmla="*/ 1540250 w 1540250"/>
                <a:gd name="connsiteY0" fmla="*/ 0 h 1516107"/>
                <a:gd name="connsiteX1" fmla="*/ 1540250 w 1540250"/>
                <a:gd name="connsiteY1" fmla="*/ 1516107 h 1516107"/>
                <a:gd name="connsiteX2" fmla="*/ 0 w 1540250"/>
                <a:gd name="connsiteY2" fmla="*/ 1516107 h 1516107"/>
                <a:gd name="connsiteX3" fmla="*/ 5452 w 1540250"/>
                <a:gd name="connsiteY3" fmla="*/ 1401014 h 1516107"/>
                <a:gd name="connsiteX4" fmla="*/ 1390815 w 1540250"/>
                <a:gd name="connsiteY4" fmla="*/ 7541 h 1516107"/>
                <a:gd name="connsiteX5" fmla="*/ 1540250 w 1540250"/>
                <a:gd name="connsiteY5" fmla="*/ 0 h 151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0250" h="1516107">
                  <a:moveTo>
                    <a:pt x="1540250" y="0"/>
                  </a:moveTo>
                  <a:lnTo>
                    <a:pt x="1540250" y="1516107"/>
                  </a:lnTo>
                  <a:lnTo>
                    <a:pt x="0" y="1516107"/>
                  </a:lnTo>
                  <a:lnTo>
                    <a:pt x="5452" y="1401014"/>
                  </a:lnTo>
                  <a:cubicBezTo>
                    <a:pt x="75368" y="666840"/>
                    <a:pt x="657602" y="81965"/>
                    <a:pt x="1390815" y="7541"/>
                  </a:cubicBezTo>
                  <a:lnTo>
                    <a:pt x="1540250" y="0"/>
                  </a:lnTo>
                  <a:close/>
                </a:path>
              </a:pathLst>
            </a:custGeom>
            <a:solidFill>
              <a:schemeClr val="accent4">
                <a:alpha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/>
            <p:cNvSpPr>
              <a:spLocks noChangeArrowheads="1"/>
            </p:cNvSpPr>
            <p:nvPr/>
          </p:nvSpPr>
          <p:spPr bwMode="auto">
            <a:xfrm>
              <a:off x="5193464" y="2564091"/>
              <a:ext cx="878683" cy="864909"/>
            </a:xfrm>
            <a:custGeom>
              <a:avLst/>
              <a:gdLst>
                <a:gd name="connsiteX0" fmla="*/ 1540250 w 1540250"/>
                <a:gd name="connsiteY0" fmla="*/ 0 h 1516107"/>
                <a:gd name="connsiteX1" fmla="*/ 1540250 w 1540250"/>
                <a:gd name="connsiteY1" fmla="*/ 1516107 h 1516107"/>
                <a:gd name="connsiteX2" fmla="*/ 0 w 1540250"/>
                <a:gd name="connsiteY2" fmla="*/ 1516107 h 1516107"/>
                <a:gd name="connsiteX3" fmla="*/ 5452 w 1540250"/>
                <a:gd name="connsiteY3" fmla="*/ 1401014 h 1516107"/>
                <a:gd name="connsiteX4" fmla="*/ 1390815 w 1540250"/>
                <a:gd name="connsiteY4" fmla="*/ 7541 h 1516107"/>
                <a:gd name="connsiteX5" fmla="*/ 1540250 w 1540250"/>
                <a:gd name="connsiteY5" fmla="*/ 0 h 151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0250" h="1516107">
                  <a:moveTo>
                    <a:pt x="1540250" y="0"/>
                  </a:moveTo>
                  <a:lnTo>
                    <a:pt x="1540250" y="1516107"/>
                  </a:lnTo>
                  <a:lnTo>
                    <a:pt x="0" y="1516107"/>
                  </a:lnTo>
                  <a:lnTo>
                    <a:pt x="5452" y="1401014"/>
                  </a:lnTo>
                  <a:cubicBezTo>
                    <a:pt x="75368" y="666840"/>
                    <a:pt x="657602" y="81965"/>
                    <a:pt x="1390815" y="7541"/>
                  </a:cubicBezTo>
                  <a:lnTo>
                    <a:pt x="15402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-2506" y="3054232"/>
            <a:ext cx="5240636" cy="369332"/>
          </a:xfrm>
          <a:prstGeom prst="rect">
            <a:avLst/>
          </a:prstGeom>
          <a:solidFill>
            <a:schemeClr val="accent3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228" y="3421153"/>
            <a:ext cx="5244509" cy="369332"/>
          </a:xfrm>
          <a:prstGeom prst="rect">
            <a:avLst/>
          </a:prstGeom>
          <a:solidFill>
            <a:schemeClr val="accent4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917978" y="1600855"/>
            <a:ext cx="3362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Бюджетное послание </a:t>
            </a:r>
          </a:p>
          <a:p>
            <a:pPr algn="ctr">
              <a:defRPr/>
            </a:pPr>
            <a:r>
              <a:rPr lang="ru-RU" sz="16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Президента </a:t>
            </a:r>
          </a:p>
          <a:p>
            <a:pPr algn="ctr">
              <a:defRPr/>
            </a:pPr>
            <a:r>
              <a:rPr lang="ru-RU" sz="16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Российской Федерации</a:t>
            </a:r>
          </a:p>
        </p:txBody>
      </p:sp>
      <p:grpSp>
        <p:nvGrpSpPr>
          <p:cNvPr id="58" name="Group 2">
            <a:extLst>
              <a:ext uri="{FF2B5EF4-FFF2-40B4-BE49-F238E27FC236}">
                <a16:creationId xmlns="" xmlns:a16="http://schemas.microsoft.com/office/drawing/2014/main" id="{C6CD298E-6A8E-4D47-9BF0-92AECA296AB7}"/>
              </a:ext>
            </a:extLst>
          </p:cNvPr>
          <p:cNvGrpSpPr/>
          <p:nvPr/>
        </p:nvGrpSpPr>
        <p:grpSpPr>
          <a:xfrm flipH="1">
            <a:off x="6097057" y="1913438"/>
            <a:ext cx="1540251" cy="1516107"/>
            <a:chOff x="4555750" y="1912893"/>
            <a:chExt cx="1540250" cy="1516107"/>
          </a:xfrm>
        </p:grpSpPr>
        <p:sp>
          <p:nvSpPr>
            <p:cNvPr id="72" name="Freeform 61">
              <a:extLst>
                <a:ext uri="{FF2B5EF4-FFF2-40B4-BE49-F238E27FC236}">
                  <a16:creationId xmlns="" xmlns:a16="http://schemas.microsoft.com/office/drawing/2014/main" id="{E812076D-1A4F-4259-BA56-17F9F4E53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5750" y="1912893"/>
              <a:ext cx="1540250" cy="1516107"/>
            </a:xfrm>
            <a:custGeom>
              <a:avLst/>
              <a:gdLst>
                <a:gd name="connsiteX0" fmla="*/ 1540250 w 1540250"/>
                <a:gd name="connsiteY0" fmla="*/ 0 h 1516107"/>
                <a:gd name="connsiteX1" fmla="*/ 1540250 w 1540250"/>
                <a:gd name="connsiteY1" fmla="*/ 1516107 h 1516107"/>
                <a:gd name="connsiteX2" fmla="*/ 0 w 1540250"/>
                <a:gd name="connsiteY2" fmla="*/ 1516107 h 1516107"/>
                <a:gd name="connsiteX3" fmla="*/ 5452 w 1540250"/>
                <a:gd name="connsiteY3" fmla="*/ 1401014 h 1516107"/>
                <a:gd name="connsiteX4" fmla="*/ 1390815 w 1540250"/>
                <a:gd name="connsiteY4" fmla="*/ 7541 h 1516107"/>
                <a:gd name="connsiteX5" fmla="*/ 1540250 w 1540250"/>
                <a:gd name="connsiteY5" fmla="*/ 0 h 151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0250" h="1516107">
                  <a:moveTo>
                    <a:pt x="1540250" y="0"/>
                  </a:moveTo>
                  <a:lnTo>
                    <a:pt x="1540250" y="1516107"/>
                  </a:lnTo>
                  <a:lnTo>
                    <a:pt x="0" y="1516107"/>
                  </a:lnTo>
                  <a:lnTo>
                    <a:pt x="5452" y="1401014"/>
                  </a:lnTo>
                  <a:cubicBezTo>
                    <a:pt x="75368" y="666840"/>
                    <a:pt x="657602" y="81965"/>
                    <a:pt x="1390815" y="7541"/>
                  </a:cubicBezTo>
                  <a:lnTo>
                    <a:pt x="1540250" y="0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9" name="Freeform 63">
              <a:extLst>
                <a:ext uri="{FF2B5EF4-FFF2-40B4-BE49-F238E27FC236}">
                  <a16:creationId xmlns="" xmlns:a16="http://schemas.microsoft.com/office/drawing/2014/main" id="{7058EEA7-F152-4C5B-B81B-672698754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085" y="2129774"/>
              <a:ext cx="1319915" cy="1299226"/>
            </a:xfrm>
            <a:custGeom>
              <a:avLst/>
              <a:gdLst>
                <a:gd name="connsiteX0" fmla="*/ 1540250 w 1540250"/>
                <a:gd name="connsiteY0" fmla="*/ 0 h 1516107"/>
                <a:gd name="connsiteX1" fmla="*/ 1540250 w 1540250"/>
                <a:gd name="connsiteY1" fmla="*/ 1516107 h 1516107"/>
                <a:gd name="connsiteX2" fmla="*/ 0 w 1540250"/>
                <a:gd name="connsiteY2" fmla="*/ 1516107 h 1516107"/>
                <a:gd name="connsiteX3" fmla="*/ 5452 w 1540250"/>
                <a:gd name="connsiteY3" fmla="*/ 1401014 h 1516107"/>
                <a:gd name="connsiteX4" fmla="*/ 1390815 w 1540250"/>
                <a:gd name="connsiteY4" fmla="*/ 7541 h 1516107"/>
                <a:gd name="connsiteX5" fmla="*/ 1540250 w 1540250"/>
                <a:gd name="connsiteY5" fmla="*/ 0 h 151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0250" h="1516107">
                  <a:moveTo>
                    <a:pt x="1540250" y="0"/>
                  </a:moveTo>
                  <a:lnTo>
                    <a:pt x="1540250" y="1516107"/>
                  </a:lnTo>
                  <a:lnTo>
                    <a:pt x="0" y="1516107"/>
                  </a:lnTo>
                  <a:lnTo>
                    <a:pt x="5452" y="1401014"/>
                  </a:lnTo>
                  <a:cubicBezTo>
                    <a:pt x="75368" y="666840"/>
                    <a:pt x="657602" y="81965"/>
                    <a:pt x="1390815" y="7541"/>
                  </a:cubicBezTo>
                  <a:lnTo>
                    <a:pt x="1540250" y="0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90" name="Freeform 64">
              <a:extLst>
                <a:ext uri="{FF2B5EF4-FFF2-40B4-BE49-F238E27FC236}">
                  <a16:creationId xmlns="" xmlns:a16="http://schemas.microsoft.com/office/drawing/2014/main" id="{36263CE7-D4C3-4BB8-B94B-67676B1F5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977" y="2330471"/>
              <a:ext cx="1116023" cy="1098529"/>
            </a:xfrm>
            <a:custGeom>
              <a:avLst/>
              <a:gdLst>
                <a:gd name="connsiteX0" fmla="*/ 1540250 w 1540250"/>
                <a:gd name="connsiteY0" fmla="*/ 0 h 1516107"/>
                <a:gd name="connsiteX1" fmla="*/ 1540250 w 1540250"/>
                <a:gd name="connsiteY1" fmla="*/ 1516107 h 1516107"/>
                <a:gd name="connsiteX2" fmla="*/ 0 w 1540250"/>
                <a:gd name="connsiteY2" fmla="*/ 1516107 h 1516107"/>
                <a:gd name="connsiteX3" fmla="*/ 5452 w 1540250"/>
                <a:gd name="connsiteY3" fmla="*/ 1401014 h 1516107"/>
                <a:gd name="connsiteX4" fmla="*/ 1390815 w 1540250"/>
                <a:gd name="connsiteY4" fmla="*/ 7541 h 1516107"/>
                <a:gd name="connsiteX5" fmla="*/ 1540250 w 1540250"/>
                <a:gd name="connsiteY5" fmla="*/ 0 h 151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0250" h="1516107">
                  <a:moveTo>
                    <a:pt x="1540250" y="0"/>
                  </a:moveTo>
                  <a:lnTo>
                    <a:pt x="1540250" y="1516107"/>
                  </a:lnTo>
                  <a:lnTo>
                    <a:pt x="0" y="1516107"/>
                  </a:lnTo>
                  <a:lnTo>
                    <a:pt x="5452" y="1401014"/>
                  </a:lnTo>
                  <a:cubicBezTo>
                    <a:pt x="75368" y="666840"/>
                    <a:pt x="657602" y="81965"/>
                    <a:pt x="1390815" y="7541"/>
                  </a:cubicBezTo>
                  <a:lnTo>
                    <a:pt x="1540250" y="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91" name="Freeform 65">
              <a:extLst>
                <a:ext uri="{FF2B5EF4-FFF2-40B4-BE49-F238E27FC236}">
                  <a16:creationId xmlns="" xmlns:a16="http://schemas.microsoft.com/office/drawing/2014/main" id="{25C724C4-0781-4319-A163-201411A0E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464" y="2564091"/>
              <a:ext cx="878683" cy="864909"/>
            </a:xfrm>
            <a:custGeom>
              <a:avLst/>
              <a:gdLst>
                <a:gd name="connsiteX0" fmla="*/ 1540250 w 1540250"/>
                <a:gd name="connsiteY0" fmla="*/ 0 h 1516107"/>
                <a:gd name="connsiteX1" fmla="*/ 1540250 w 1540250"/>
                <a:gd name="connsiteY1" fmla="*/ 1516107 h 1516107"/>
                <a:gd name="connsiteX2" fmla="*/ 0 w 1540250"/>
                <a:gd name="connsiteY2" fmla="*/ 1516107 h 1516107"/>
                <a:gd name="connsiteX3" fmla="*/ 5452 w 1540250"/>
                <a:gd name="connsiteY3" fmla="*/ 1401014 h 1516107"/>
                <a:gd name="connsiteX4" fmla="*/ 1390815 w 1540250"/>
                <a:gd name="connsiteY4" fmla="*/ 7541 h 1516107"/>
                <a:gd name="connsiteX5" fmla="*/ 1540250 w 1540250"/>
                <a:gd name="connsiteY5" fmla="*/ 0 h 151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0250" h="1516107">
                  <a:moveTo>
                    <a:pt x="1540250" y="0"/>
                  </a:moveTo>
                  <a:lnTo>
                    <a:pt x="1540250" y="1516107"/>
                  </a:lnTo>
                  <a:lnTo>
                    <a:pt x="0" y="1516107"/>
                  </a:lnTo>
                  <a:lnTo>
                    <a:pt x="5452" y="1401014"/>
                  </a:lnTo>
                  <a:cubicBezTo>
                    <a:pt x="75368" y="666840"/>
                    <a:pt x="657602" y="81965"/>
                    <a:pt x="1390815" y="7541"/>
                  </a:cubicBezTo>
                  <a:lnTo>
                    <a:pt x="15402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59" name="Group 20">
            <a:extLst>
              <a:ext uri="{FF2B5EF4-FFF2-40B4-BE49-F238E27FC236}">
                <a16:creationId xmlns="" xmlns:a16="http://schemas.microsoft.com/office/drawing/2014/main" id="{61BB9223-9ED6-481B-8C27-5DDC31CEC528}"/>
              </a:ext>
            </a:extLst>
          </p:cNvPr>
          <p:cNvGrpSpPr/>
          <p:nvPr/>
        </p:nvGrpSpPr>
        <p:grpSpPr>
          <a:xfrm flipH="1" flipV="1">
            <a:off x="6097057" y="3429546"/>
            <a:ext cx="1540251" cy="1516107"/>
            <a:chOff x="4555750" y="1912893"/>
            <a:chExt cx="1540250" cy="1516107"/>
          </a:xfrm>
        </p:grpSpPr>
        <p:sp>
          <p:nvSpPr>
            <p:cNvPr id="68" name="Freeform 21">
              <a:extLst>
                <a:ext uri="{FF2B5EF4-FFF2-40B4-BE49-F238E27FC236}">
                  <a16:creationId xmlns="" xmlns:a16="http://schemas.microsoft.com/office/drawing/2014/main" id="{817B8BC3-A042-4D3A-8483-590EA2045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5750" y="1912893"/>
              <a:ext cx="1540250" cy="1516107"/>
            </a:xfrm>
            <a:custGeom>
              <a:avLst/>
              <a:gdLst>
                <a:gd name="connsiteX0" fmla="*/ 1540250 w 1540250"/>
                <a:gd name="connsiteY0" fmla="*/ 0 h 1516107"/>
                <a:gd name="connsiteX1" fmla="*/ 1540250 w 1540250"/>
                <a:gd name="connsiteY1" fmla="*/ 1516107 h 1516107"/>
                <a:gd name="connsiteX2" fmla="*/ 0 w 1540250"/>
                <a:gd name="connsiteY2" fmla="*/ 1516107 h 1516107"/>
                <a:gd name="connsiteX3" fmla="*/ 5452 w 1540250"/>
                <a:gd name="connsiteY3" fmla="*/ 1401014 h 1516107"/>
                <a:gd name="connsiteX4" fmla="*/ 1390815 w 1540250"/>
                <a:gd name="connsiteY4" fmla="*/ 7541 h 1516107"/>
                <a:gd name="connsiteX5" fmla="*/ 1540250 w 1540250"/>
                <a:gd name="connsiteY5" fmla="*/ 0 h 151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0250" h="1516107">
                  <a:moveTo>
                    <a:pt x="1540250" y="0"/>
                  </a:moveTo>
                  <a:lnTo>
                    <a:pt x="1540250" y="1516107"/>
                  </a:lnTo>
                  <a:lnTo>
                    <a:pt x="0" y="1516107"/>
                  </a:lnTo>
                  <a:lnTo>
                    <a:pt x="5452" y="1401014"/>
                  </a:lnTo>
                  <a:cubicBezTo>
                    <a:pt x="75368" y="666840"/>
                    <a:pt x="657602" y="81965"/>
                    <a:pt x="1390815" y="7541"/>
                  </a:cubicBezTo>
                  <a:lnTo>
                    <a:pt x="1540250" y="0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 22">
              <a:extLst>
                <a:ext uri="{FF2B5EF4-FFF2-40B4-BE49-F238E27FC236}">
                  <a16:creationId xmlns="" xmlns:a16="http://schemas.microsoft.com/office/drawing/2014/main" id="{8E8D70AA-CF8A-462B-930C-DF88A9F44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085" y="2129774"/>
              <a:ext cx="1319915" cy="1299226"/>
            </a:xfrm>
            <a:custGeom>
              <a:avLst/>
              <a:gdLst>
                <a:gd name="connsiteX0" fmla="*/ 1540250 w 1540250"/>
                <a:gd name="connsiteY0" fmla="*/ 0 h 1516107"/>
                <a:gd name="connsiteX1" fmla="*/ 1540250 w 1540250"/>
                <a:gd name="connsiteY1" fmla="*/ 1516107 h 1516107"/>
                <a:gd name="connsiteX2" fmla="*/ 0 w 1540250"/>
                <a:gd name="connsiteY2" fmla="*/ 1516107 h 1516107"/>
                <a:gd name="connsiteX3" fmla="*/ 5452 w 1540250"/>
                <a:gd name="connsiteY3" fmla="*/ 1401014 h 1516107"/>
                <a:gd name="connsiteX4" fmla="*/ 1390815 w 1540250"/>
                <a:gd name="connsiteY4" fmla="*/ 7541 h 1516107"/>
                <a:gd name="connsiteX5" fmla="*/ 1540250 w 1540250"/>
                <a:gd name="connsiteY5" fmla="*/ 0 h 151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0250" h="1516107">
                  <a:moveTo>
                    <a:pt x="1540250" y="0"/>
                  </a:moveTo>
                  <a:lnTo>
                    <a:pt x="1540250" y="1516107"/>
                  </a:lnTo>
                  <a:lnTo>
                    <a:pt x="0" y="1516107"/>
                  </a:lnTo>
                  <a:lnTo>
                    <a:pt x="5452" y="1401014"/>
                  </a:lnTo>
                  <a:cubicBezTo>
                    <a:pt x="75368" y="666840"/>
                    <a:pt x="657602" y="81965"/>
                    <a:pt x="1390815" y="7541"/>
                  </a:cubicBezTo>
                  <a:lnTo>
                    <a:pt x="1540250" y="0"/>
                  </a:ln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0" name="Freeform 23">
              <a:extLst>
                <a:ext uri="{FF2B5EF4-FFF2-40B4-BE49-F238E27FC236}">
                  <a16:creationId xmlns="" xmlns:a16="http://schemas.microsoft.com/office/drawing/2014/main" id="{AA40CB2A-16C1-4CF9-89F3-FBB170F40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9977" y="2330471"/>
              <a:ext cx="1116023" cy="1098529"/>
            </a:xfrm>
            <a:custGeom>
              <a:avLst/>
              <a:gdLst>
                <a:gd name="connsiteX0" fmla="*/ 1540250 w 1540250"/>
                <a:gd name="connsiteY0" fmla="*/ 0 h 1516107"/>
                <a:gd name="connsiteX1" fmla="*/ 1540250 w 1540250"/>
                <a:gd name="connsiteY1" fmla="*/ 1516107 h 1516107"/>
                <a:gd name="connsiteX2" fmla="*/ 0 w 1540250"/>
                <a:gd name="connsiteY2" fmla="*/ 1516107 h 1516107"/>
                <a:gd name="connsiteX3" fmla="*/ 5452 w 1540250"/>
                <a:gd name="connsiteY3" fmla="*/ 1401014 h 1516107"/>
                <a:gd name="connsiteX4" fmla="*/ 1390815 w 1540250"/>
                <a:gd name="connsiteY4" fmla="*/ 7541 h 1516107"/>
                <a:gd name="connsiteX5" fmla="*/ 1540250 w 1540250"/>
                <a:gd name="connsiteY5" fmla="*/ 0 h 151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0250" h="1516107">
                  <a:moveTo>
                    <a:pt x="1540250" y="0"/>
                  </a:moveTo>
                  <a:lnTo>
                    <a:pt x="1540250" y="1516107"/>
                  </a:lnTo>
                  <a:lnTo>
                    <a:pt x="0" y="1516107"/>
                  </a:lnTo>
                  <a:lnTo>
                    <a:pt x="5452" y="1401014"/>
                  </a:lnTo>
                  <a:cubicBezTo>
                    <a:pt x="75368" y="666840"/>
                    <a:pt x="657602" y="81965"/>
                    <a:pt x="1390815" y="7541"/>
                  </a:cubicBezTo>
                  <a:lnTo>
                    <a:pt x="1540250" y="0"/>
                  </a:lnTo>
                  <a:close/>
                </a:path>
              </a:pathLst>
            </a:custGeom>
            <a:solidFill>
              <a:schemeClr val="accent4">
                <a:alpha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71" name="Freeform 24">
              <a:extLst>
                <a:ext uri="{FF2B5EF4-FFF2-40B4-BE49-F238E27FC236}">
                  <a16:creationId xmlns="" xmlns:a16="http://schemas.microsoft.com/office/drawing/2014/main" id="{F9F6C569-8342-4592-B051-E6E91AE6B0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3464" y="2564091"/>
              <a:ext cx="878683" cy="864909"/>
            </a:xfrm>
            <a:custGeom>
              <a:avLst/>
              <a:gdLst>
                <a:gd name="connsiteX0" fmla="*/ 1540250 w 1540250"/>
                <a:gd name="connsiteY0" fmla="*/ 0 h 1516107"/>
                <a:gd name="connsiteX1" fmla="*/ 1540250 w 1540250"/>
                <a:gd name="connsiteY1" fmla="*/ 1516107 h 1516107"/>
                <a:gd name="connsiteX2" fmla="*/ 0 w 1540250"/>
                <a:gd name="connsiteY2" fmla="*/ 1516107 h 1516107"/>
                <a:gd name="connsiteX3" fmla="*/ 5452 w 1540250"/>
                <a:gd name="connsiteY3" fmla="*/ 1401014 h 1516107"/>
                <a:gd name="connsiteX4" fmla="*/ 1390815 w 1540250"/>
                <a:gd name="connsiteY4" fmla="*/ 7541 h 1516107"/>
                <a:gd name="connsiteX5" fmla="*/ 1540250 w 1540250"/>
                <a:gd name="connsiteY5" fmla="*/ 0 h 151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0250" h="1516107">
                  <a:moveTo>
                    <a:pt x="1540250" y="0"/>
                  </a:moveTo>
                  <a:lnTo>
                    <a:pt x="1540250" y="1516107"/>
                  </a:lnTo>
                  <a:lnTo>
                    <a:pt x="0" y="1516107"/>
                  </a:lnTo>
                  <a:lnTo>
                    <a:pt x="5452" y="1401014"/>
                  </a:lnTo>
                  <a:cubicBezTo>
                    <a:pt x="75368" y="666840"/>
                    <a:pt x="657602" y="81965"/>
                    <a:pt x="1390815" y="7541"/>
                  </a:cubicBezTo>
                  <a:lnTo>
                    <a:pt x="15402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D46CA6C2-F1EB-4EB1-858E-BD3CE49D5ADB}"/>
              </a:ext>
            </a:extLst>
          </p:cNvPr>
          <p:cNvSpPr txBox="1"/>
          <p:nvPr/>
        </p:nvSpPr>
        <p:spPr>
          <a:xfrm flipH="1">
            <a:off x="6954927" y="3054777"/>
            <a:ext cx="5240636" cy="369332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CFBDCDBF-8E51-4855-AC5C-C9562D2E91E2}"/>
              </a:ext>
            </a:extLst>
          </p:cNvPr>
          <p:cNvSpPr txBox="1"/>
          <p:nvPr/>
        </p:nvSpPr>
        <p:spPr>
          <a:xfrm flipH="1">
            <a:off x="6947320" y="3421698"/>
            <a:ext cx="5244509" cy="369332"/>
          </a:xfrm>
          <a:prstGeom prst="rect">
            <a:avLst/>
          </a:prstGeom>
          <a:solidFill>
            <a:schemeClr val="accent4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E6487DA-5AE9-4603-8E5C-A18E67CE9967}"/>
              </a:ext>
            </a:extLst>
          </p:cNvPr>
          <p:cNvSpPr txBox="1"/>
          <p:nvPr/>
        </p:nvSpPr>
        <p:spPr>
          <a:xfrm flipH="1">
            <a:off x="6934979" y="1601400"/>
            <a:ext cx="3362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Прогноз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социально-экономического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развития города</a:t>
            </a:r>
            <a:endParaRPr lang="ru-RU" sz="1600" dirty="0"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241965" y="2574965"/>
            <a:ext cx="1708073" cy="1708073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46904" y="2620565"/>
            <a:ext cx="2414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Составление проекта бюджета города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917978" y="5039535"/>
            <a:ext cx="3362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934979" y="5039203"/>
            <a:ext cx="3362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dirty="0" smtClean="0">
                <a:ea typeface="Open Sans Light" panose="020B0306030504020204" pitchFamily="34" charset="0"/>
                <a:cs typeface="Open Sans Light" panose="020B0306030504020204" pitchFamily="34" charset="0"/>
              </a:rPr>
              <a:t>Муниципальные программы города</a:t>
            </a:r>
          </a:p>
        </p:txBody>
      </p:sp>
      <p:pic>
        <p:nvPicPr>
          <p:cNvPr id="6" name="Рисунок 5" descr="Диаграмма с подъемом">
            <a:extLst>
              <a:ext uri="{FF2B5EF4-FFF2-40B4-BE49-F238E27FC236}">
                <a16:creationId xmlns="" xmlns:a16="http://schemas.microsoft.com/office/drawing/2014/main" id="{E7218ADB-15E1-4B9D-A8B9-2577C93EF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85852" y="1167558"/>
            <a:ext cx="1188000" cy="1188000"/>
          </a:xfrm>
          <a:prstGeom prst="rect">
            <a:avLst/>
          </a:prstGeom>
        </p:spPr>
      </p:pic>
      <p:pic>
        <p:nvPicPr>
          <p:cNvPr id="8" name="Рисунок 7" descr="Одна шестеренка">
            <a:extLst>
              <a:ext uri="{FF2B5EF4-FFF2-40B4-BE49-F238E27FC236}">
                <a16:creationId xmlns="" xmlns:a16="http://schemas.microsoft.com/office/drawing/2014/main" id="{C25CBAE5-A276-4D2F-8A17-1D1FD655CB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803" y="4353356"/>
            <a:ext cx="1516106" cy="1516106"/>
          </a:xfrm>
          <a:prstGeom prst="rect">
            <a:avLst/>
          </a:prstGeom>
        </p:spPr>
      </p:pic>
      <p:pic>
        <p:nvPicPr>
          <p:cNvPr id="28" name="Рисунок 27" descr="Человек с идеей">
            <a:extLst>
              <a:ext uri="{FF2B5EF4-FFF2-40B4-BE49-F238E27FC236}">
                <a16:creationId xmlns="" xmlns:a16="http://schemas.microsoft.com/office/drawing/2014/main" id="{AEDDC8B1-CF6C-4BB6-9F7E-14B96A1567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3273" y="968737"/>
            <a:ext cx="1449166" cy="1449166"/>
          </a:xfrm>
          <a:prstGeom prst="rect">
            <a:avLst/>
          </a:prstGeom>
        </p:spPr>
      </p:pic>
      <p:pic>
        <p:nvPicPr>
          <p:cNvPr id="30" name="Рисунок 29" descr="Целевая аудитория">
            <a:extLst>
              <a:ext uri="{FF2B5EF4-FFF2-40B4-BE49-F238E27FC236}">
                <a16:creationId xmlns="" xmlns:a16="http://schemas.microsoft.com/office/drawing/2014/main" id="{9164F520-3381-4F10-9932-6634BDB0204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74022" y="4517370"/>
            <a:ext cx="1296000" cy="1296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52AD055-DC69-48DB-A6B9-DB795D85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ОСНОВЫ СОСТАВЛЕНИЯ ПРОЕКТА БЮДЖЕТА ГОРОДА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222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07" grpId="0"/>
      <p:bldP spid="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22" b="12222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41414636-CE8E-465F-BFEE-0671819A6847}"/>
              </a:ext>
            </a:extLst>
          </p:cNvPr>
          <p:cNvSpPr/>
          <p:nvPr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="" xmlns:a16="http://schemas.microsoft.com/office/drawing/2014/main" id="{D25C89B9-7A78-479F-9318-CA2484706F89}"/>
              </a:ext>
            </a:extLst>
          </p:cNvPr>
          <p:cNvSpPr/>
          <p:nvPr/>
        </p:nvSpPr>
        <p:spPr>
          <a:xfrm>
            <a:off x="1" y="1802675"/>
            <a:ext cx="6643219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7BA77E3E-F038-4820-B2B7-A1DE2AC78C44}"/>
              </a:ext>
            </a:extLst>
          </p:cNvPr>
          <p:cNvSpPr/>
          <p:nvPr/>
        </p:nvSpPr>
        <p:spPr>
          <a:xfrm>
            <a:off x="-36904" y="3185578"/>
            <a:ext cx="6150643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ABCB68E3-4E63-4297-A336-9092EF25B0A2}"/>
              </a:ext>
            </a:extLst>
          </p:cNvPr>
          <p:cNvSpPr/>
          <p:nvPr/>
        </p:nvSpPr>
        <p:spPr>
          <a:xfrm>
            <a:off x="705394" y="3023396"/>
            <a:ext cx="4763589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ЧТО ТАКОЕ БЮДЖЕТ?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36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Курск-2">
      <a:dk1>
        <a:srgbClr val="262626"/>
      </a:dk1>
      <a:lt1>
        <a:srgbClr val="FFFFFF"/>
      </a:lt1>
      <a:dk2>
        <a:srgbClr val="C8C8C8"/>
      </a:dk2>
      <a:lt2>
        <a:srgbClr val="E7E6E6"/>
      </a:lt2>
      <a:accent1>
        <a:srgbClr val="3AADA5"/>
      </a:accent1>
      <a:accent2>
        <a:srgbClr val="0080B6"/>
      </a:accent2>
      <a:accent3>
        <a:srgbClr val="3AADA5"/>
      </a:accent3>
      <a:accent4>
        <a:srgbClr val="00ADEE"/>
      </a:accent4>
      <a:accent5>
        <a:srgbClr val="0080B6"/>
      </a:accent5>
      <a:accent6>
        <a:srgbClr val="3AADA5"/>
      </a:accent6>
      <a:hlink>
        <a:srgbClr val="262626"/>
      </a:hlink>
      <a:folHlink>
        <a:srgbClr val="262626"/>
      </a:folHlink>
    </a:clrScheme>
    <a:fontScheme name="Другая 9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4413</TotalTime>
  <Words>3041</Words>
  <Application>Microsoft Office PowerPoint</Application>
  <PresentationFormat>Произвольный</PresentationFormat>
  <Paragraphs>661</Paragraphs>
  <Slides>44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Office Theme</vt:lpstr>
      <vt:lpstr>Слайд 1</vt:lpstr>
      <vt:lpstr>Слайд 2</vt:lpstr>
      <vt:lpstr>УВАЖАЕМЫЕ ЖИТЕЛИ ГОРОДА КУРСКА!</vt:lpstr>
      <vt:lpstr>Слайд 4</vt:lpstr>
      <vt:lpstr>ЧТО ТАКОЕ БЮДЖЕТ ДЛЯ ГРАЖДАН?</vt:lpstr>
      <vt:lpstr>ВОЗМОЖНОСТЬ ВЛИЯНИЯ ГРАЖДАНИНА НА СОСТАВ БЮДЖЕТА</vt:lpstr>
      <vt:lpstr>ГРАЖДАНИН, ЕГО УЧАСТИЕ В БЮДЖЕТНОМ ПРОЦЕССЕ</vt:lpstr>
      <vt:lpstr>ОСНОВЫ СОСТАВЛЕНИЯ ПРОЕКТА БЮДЖЕТА ГОРОДА</vt:lpstr>
      <vt:lpstr>Слайд 9</vt:lpstr>
      <vt:lpstr>Слайд 10</vt:lpstr>
      <vt:lpstr>Слайд 11</vt:lpstr>
      <vt:lpstr>Слайд 12</vt:lpstr>
      <vt:lpstr>ДОХОДЫ БЮДЖЕТА  - безвозмездные и безвозвратные поступления денежных средств в бюджет.</vt:lpstr>
      <vt:lpstr>МЕЖБЮДЖЕТНЫЕ ТРАНСФЕРТЫ   – денежные средства, перечисляемые из одного бюджета бюджетной системы РФ другому, и являются основным видом безвозмездных перечислений  </vt:lpstr>
      <vt:lpstr>Слайд 15</vt:lpstr>
      <vt:lpstr>ПОКАЗАТЕЛИ СОЦИАЛЬНО-ЭКОНОМИЧЕСКОГО РАЗВИТИЯ  ГОРОДА КУРСКА </vt:lpstr>
      <vt:lpstr>ПОКАЗАТЕЛИ СОЦИАЛЬНО-ЭКОНОМИЧЕСКОГО РАЗВИТИЯ  ГОРОДА КУРСКА</vt:lpstr>
      <vt:lpstr>Основные задачи бюджетной политики  города Курска на 2022 – 2024 годы </vt:lpstr>
      <vt:lpstr>ОСНОВНЫЕ ПАРАМЕТРЫ ПРОЕКТА БЮДЖЕТА                                                                                       (тыс.рублей)  </vt:lpstr>
      <vt:lpstr>ДОХОДЫ БЮДЖЕТА ГОРОДА КУРСКА  (БЕЗ ФИНАНСОВОЙ ПОМОЩИ ИЗ ОБЛАСТНОГО БЮДЖЕТА) </vt:lpstr>
      <vt:lpstr>СТРУКТУРА НАЛОГОВЫХ И НЕНАЛОГОВЫХ ДОХОДОВ БЮДЖЕТА ГОРОДА КУРСКА В 2022-2024 ГГ.</vt:lpstr>
      <vt:lpstr>Структура неналоговых доходов бюджета  города Курска в 2022-2024 гг. (удельный вес (%) в общем  объеме неналоговых доходов)</vt:lpstr>
      <vt:lpstr>СТРУКТУРА ДОХОДОВ БЮДЖЕТА ГОРОДА КУРСКА  НА 2022-2024 ГГ. (без финансовой помощи из областного бюджета)  </vt:lpstr>
      <vt:lpstr>СТРУКТУРА ДОХОДОВ БЮДЖЕТА ГОРОДА КУРСКА НА 2021-2024 ГГ.  (без финансовой помощи из областного бюджета) </vt:lpstr>
      <vt:lpstr>СТРУКТУРА ДОХОДОВ БЮДЖЕТА ГОРОДА КУРСКА НА 2021-2024 ГГ.  </vt:lpstr>
      <vt:lpstr>РАСХОДЫ БЮДЖЕТА Г. КУРСКА  БЕЗ ФИНАНСОВОЙ ПОМОЩИ ИЗ ОБЛАСТНОГО БЮДЖЕТА </vt:lpstr>
      <vt:lpstr>СОСТАВ РАСХОДОВ БЮДЖЕТА ГОРОДА КУРСКА ПО РАЗДЕЛАМ БЮДЖЕТНОЙ КЛАССИФИКАЦИИ  (без финансовой помощи из областного бюджета)</vt:lpstr>
      <vt:lpstr>НА ПРИОРИТЕТНЫЕ НАПРАВЛЕНИЯ РАСХОДОВ В 2022 ГОДУ ПРЕДУСМОТРЕННО (из общего объема расходов)</vt:lpstr>
      <vt:lpstr> РАСХОДЫ БЮДЖЕТА ГОРОДА КУРСКА НА ОБРАЗОВАНИЕ  (без учета финансовой помощи из областного бюджета)   </vt:lpstr>
      <vt:lpstr>РАСХОДЫ БЮДЖЕТА ГОРОДА КУРСКА НА СОЦИАЛЬНУЮ ПОЛИТИКУ</vt:lpstr>
      <vt:lpstr>РАСХОДЫ БЮДЖЕТА ГОРОДА КУРСКА НА КУЛЬТУРУ</vt:lpstr>
      <vt:lpstr>ФИЗИЧЕСКАЯ КУЛЬТУРА И СПОРТ</vt:lpstr>
      <vt:lpstr>РАСХОДЫ ДОРОЖНОГО ФОНДА</vt:lpstr>
      <vt:lpstr>КАПИТАЛЬНОЕ СТРОИТЕЛЬСТВО </vt:lpstr>
      <vt:lpstr>РАСХОДЫ БЮДЖЕТА ГОРОДА КУРСКА НА  ЖИЛИЩНО-КОММУНАЛЬНОЕ ХОЗЯЙСТВО</vt:lpstr>
      <vt:lpstr>УЧАСТИЕ МУНИЦИПАЛЬНОГО ОБРАЗОВАНИЯ «ГОРОД  КУРСК» В 2022 ГОДУ В РЕАЛИЗАЦИИ ПРОЕКТА  «НАРОДНЫЙ БЮДЖЕТ»</vt:lpstr>
      <vt:lpstr>НАЦИОНАЛЬНЫЕ ПРОЕКТЫ </vt:lpstr>
      <vt:lpstr>УПРАВЛЕНИЕ МУНИЦИПАЛЬНЫМ ДОЛГОМ НА 2022-2024 ГГ. </vt:lpstr>
      <vt:lpstr>ОСНОВНЫЕ НАПРАВЛЕНИЯ ДОЛГОВОЙ ПОЛИТИКИ МО «ГОРОД КУРСК» НА 2022 ГОДУ И ПЛАНОВОМ ПЕРИОДЕ 2023 И 2024 ГГ.</vt:lpstr>
      <vt:lpstr>МУНИЦИПАЛЬНЫЕ ПРОГРАММЫ </vt:lpstr>
      <vt:lpstr>РАСХОДЫ БЮДЖЕТА ГОРОДА  ПО МУНИЦИПАЛЬНЫМ ПРОГРАММАМ НА 2022 ГОД (ТЫС.РУБ.)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Светлана А. Извекова</dc:creator>
  <cp:lastModifiedBy>Sosna</cp:lastModifiedBy>
  <cp:revision>1518</cp:revision>
  <dcterms:created xsi:type="dcterms:W3CDTF">2018-08-30T06:48:50Z</dcterms:created>
  <dcterms:modified xsi:type="dcterms:W3CDTF">2021-10-18T13:39:28Z</dcterms:modified>
</cp:coreProperties>
</file>