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9"/>
  </p:notesMasterIdLst>
  <p:sldIdLst>
    <p:sldId id="256" r:id="rId2"/>
    <p:sldId id="311" r:id="rId3"/>
    <p:sldId id="302" r:id="rId4"/>
    <p:sldId id="303" r:id="rId5"/>
    <p:sldId id="289" r:id="rId6"/>
    <p:sldId id="273" r:id="rId7"/>
    <p:sldId id="298" r:id="rId8"/>
    <p:sldId id="275" r:id="rId9"/>
    <p:sldId id="310" r:id="rId10"/>
    <p:sldId id="278" r:id="rId11"/>
    <p:sldId id="282" r:id="rId12"/>
    <p:sldId id="279" r:id="rId13"/>
    <p:sldId id="313" r:id="rId14"/>
    <p:sldId id="284" r:id="rId15"/>
    <p:sldId id="281" r:id="rId16"/>
    <p:sldId id="309" r:id="rId17"/>
    <p:sldId id="305" r:id="rId18"/>
    <p:sldId id="306" r:id="rId19"/>
    <p:sldId id="307" r:id="rId20"/>
    <p:sldId id="308" r:id="rId21"/>
    <p:sldId id="285" r:id="rId22"/>
    <p:sldId id="266" r:id="rId23"/>
    <p:sldId id="290" r:id="rId24"/>
    <p:sldId id="277" r:id="rId25"/>
    <p:sldId id="276" r:id="rId26"/>
    <p:sldId id="286" r:id="rId27"/>
    <p:sldId id="287" r:id="rId28"/>
    <p:sldId id="288" r:id="rId29"/>
    <p:sldId id="296" r:id="rId30"/>
    <p:sldId id="271" r:id="rId31"/>
    <p:sldId id="294" r:id="rId32"/>
    <p:sldId id="304" r:id="rId33"/>
    <p:sldId id="315" r:id="rId34"/>
    <p:sldId id="258" r:id="rId35"/>
    <p:sldId id="259" r:id="rId36"/>
    <p:sldId id="300" r:id="rId37"/>
    <p:sldId id="301" r:id="rId3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FF0000"/>
    <a:srgbClr val="FFFF00"/>
    <a:srgbClr val="FF00FF"/>
    <a:srgbClr val="0000FF"/>
    <a:srgbClr val="00FF00"/>
    <a:srgbClr val="FF5050"/>
    <a:srgbClr val="FFFF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0" autoAdjust="0"/>
    <p:restoredTop sz="86368" autoAdjust="0"/>
  </p:normalViewPr>
  <p:slideViewPr>
    <p:cSldViewPr>
      <p:cViewPr>
        <p:scale>
          <a:sx n="90" d="100"/>
          <a:sy n="90" d="100"/>
        </p:scale>
        <p:origin x="-163" y="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442333150689387"/>
          <c:y val="0.11631424651945974"/>
          <c:w val="0.87461836447831565"/>
          <c:h val="0.772380852699919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dLbl>
              <c:idx val="1"/>
              <c:layout>
                <c:manualLayout>
                  <c:x val="7.6279041398866543E-2"/>
                  <c:y val="-0.113708190518852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отчет 2018</c:v>
                </c:pt>
                <c:pt idx="1">
                  <c:v> оценка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152.5</c:v>
                </c:pt>
                <c:pt idx="1">
                  <c:v>152</c:v>
                </c:pt>
              </c:numCache>
            </c:numRef>
          </c:val>
        </c:ser>
        <c:shape val="pyramid"/>
        <c:axId val="89978368"/>
        <c:axId val="89979904"/>
        <c:axId val="0"/>
      </c:bar3DChart>
      <c:catAx>
        <c:axId val="89978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rgbClr val="C00000"/>
                </a:solidFill>
              </a:defRPr>
            </a:pPr>
            <a:endParaRPr lang="ru-RU"/>
          </a:p>
        </c:txPr>
        <c:crossAx val="89979904"/>
        <c:crosses val="autoZero"/>
        <c:auto val="1"/>
        <c:lblAlgn val="ctr"/>
        <c:lblOffset val="100"/>
      </c:catAx>
      <c:valAx>
        <c:axId val="89979904"/>
        <c:scaling>
          <c:orientation val="minMax"/>
          <c:max val="153.5"/>
          <c:min val="150.5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89978368"/>
        <c:crosses val="autoZero"/>
        <c:crossBetween val="between"/>
        <c:majorUnit val="0.4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53.8</c:v>
                </c:pt>
                <c:pt idx="1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 материальных и нематериальных активов 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26.7</c:v>
                </c:pt>
                <c:pt idx="1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Денежные взыскания за нарушение законодательства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14.3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</c:v>
                </c:pt>
                <c:pt idx="1">
                  <c:v>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1.2</c:v>
                </c:pt>
                <c:pt idx="1">
                  <c:v>1.5</c:v>
                </c:pt>
              </c:numCache>
            </c:numRef>
          </c:val>
        </c:ser>
        <c:dLbls>
          <c:showVal val="1"/>
        </c:dLbls>
        <c:overlap val="-25"/>
        <c:axId val="108290048"/>
        <c:axId val="108291584"/>
      </c:barChart>
      <c:catAx>
        <c:axId val="108290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108291584"/>
        <c:crosses val="autoZero"/>
        <c:auto val="1"/>
        <c:lblAlgn val="ctr"/>
        <c:lblOffset val="100"/>
      </c:catAx>
      <c:valAx>
        <c:axId val="1082915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2900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4.5583726537841325E-3"/>
                  <c:y val="-3.9229270595918811E-2"/>
                </c:manualLayout>
              </c:layout>
              <c:showVal val="1"/>
            </c:dLbl>
            <c:dLbl>
              <c:idx val="1"/>
              <c:layout>
                <c:manualLayout>
                  <c:x val="-3.0389151025227092E-3"/>
                  <c:y val="-2.5218816811661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/>
                      <a:t>1 294 623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940283</c:v>
                </c:pt>
                <c:pt idx="1">
                  <c:v>1294623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dLbls>
            <c:dLbl>
              <c:idx val="0"/>
              <c:layout>
                <c:manualLayout>
                  <c:x val="1.5194575512614034E-3"/>
                  <c:y val="-3.3625089082215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/>
                      <a:t>1 551 511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0778302050454105E-3"/>
                  <c:y val="-4.483345210962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/>
                      <a:t>1 874 685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1551511</c:v>
                </c:pt>
                <c:pt idx="1">
                  <c:v>1874685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</c:v>
                </c:pt>
              </c:strCache>
            </c:strRef>
          </c:tx>
          <c:dLbls>
            <c:dLbl>
              <c:idx val="0"/>
              <c:layout>
                <c:manualLayout>
                  <c:x val="1.5194575512613709E-2"/>
                  <c:y val="-2.24167260548106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dirty="0" smtClean="0"/>
                      <a:t> 072 569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752948166397589E-2"/>
                  <c:y val="-1.40104537842566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dirty="0" smtClean="0"/>
                      <a:t> 521 839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4072569</c:v>
                </c:pt>
                <c:pt idx="1">
                  <c:v>4521839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5194575512613728E-2"/>
                  <c:y val="-2.5218816811661996E-2"/>
                </c:manualLayout>
              </c:layout>
              <c:showVal val="1"/>
            </c:dLbl>
            <c:dLbl>
              <c:idx val="1"/>
              <c:layout>
                <c:manualLayout>
                  <c:x val="9.1167453075681228E-3"/>
                  <c:y val="-2.241672605481067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 formatCode="General">
                  <c:v>698</c:v>
                </c:pt>
                <c:pt idx="1">
                  <c:v>1219373</c:v>
                </c:pt>
              </c:numCache>
            </c:numRef>
          </c:val>
        </c:ser>
        <c:dLbls>
          <c:showVal val="1"/>
        </c:dLbls>
        <c:shape val="cylinder"/>
        <c:axId val="108371968"/>
        <c:axId val="108373504"/>
        <c:axId val="0"/>
      </c:bar3DChart>
      <c:catAx>
        <c:axId val="10837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373504"/>
        <c:crosses val="autoZero"/>
        <c:auto val="1"/>
        <c:lblAlgn val="ctr"/>
        <c:lblOffset val="100"/>
      </c:catAx>
      <c:valAx>
        <c:axId val="108373504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837196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6.3269257019649529E-3"/>
                  <c:y val="9.0090771772882595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4 176 710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4359009359533266E-3"/>
                  <c:y val="-3.003025725762764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/>
                      <a:t>5 631 801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за счет собственных доходов ( без возврата кредита)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4176710</c:v>
                </c:pt>
                <c:pt idx="1">
                  <c:v>5631801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6871801871906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4 874 928</a:t>
                    </a:r>
                  </a:p>
                  <a:p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307702807859801E-2"/>
                  <c:y val="6.006051451525489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7 550 306</a:t>
                    </a:r>
                  </a:p>
                  <a:p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за счет собственных доходов ( без возврата кредита)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4874928</c:v>
                </c:pt>
                <c:pt idx="1">
                  <c:v>7550306</c:v>
                </c:pt>
              </c:numCache>
            </c:numRef>
          </c:val>
        </c:ser>
        <c:dLbls>
          <c:showVal val="1"/>
        </c:dLbls>
        <c:shape val="cylinder"/>
        <c:axId val="108723200"/>
        <c:axId val="108811008"/>
        <c:axId val="0"/>
      </c:bar3DChart>
      <c:catAx>
        <c:axId val="108723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811008"/>
        <c:crosses val="autoZero"/>
        <c:auto val="1"/>
        <c:lblAlgn val="ctr"/>
        <c:lblOffset val="100"/>
      </c:catAx>
      <c:valAx>
        <c:axId val="10881100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8723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445853638447343"/>
          <c:y val="1.801815435457647E-2"/>
          <c:w val="0.5605378850000714"/>
          <c:h val="7.6080592697965604E-2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solidFill>
            <a:schemeClr val="bg1"/>
          </a:solidFill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расходов   бюджета города  Курска за 2019 год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545318034548418"/>
          <c:y val="2.3353903586096566E-2"/>
        </c:manualLayout>
      </c:layout>
    </c:title>
    <c:view3D>
      <c:rotX val="50"/>
      <c:rotY val="1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"/>
          <c:dPt>
            <c:idx val="0"/>
            <c:spPr>
              <a:solidFill>
                <a:srgbClr val="00B0F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rgbClr val="00FF00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rgbClr val="FF00FF"/>
              </a:solidFill>
            </c:spPr>
          </c:dPt>
          <c:dPt>
            <c:idx val="8"/>
            <c:spPr>
              <a:solidFill>
                <a:srgbClr val="000000"/>
              </a:solidFill>
            </c:spPr>
          </c:dPt>
          <c:dPt>
            <c:idx val="9"/>
            <c:spPr>
              <a:solidFill>
                <a:srgbClr val="00FF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6,3%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5.7419842068450265E-2"/>
                  <c:y val="9.5551195461378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 образование       -48,3 %</c:v>
                </c:pt>
                <c:pt idx="1">
                  <c:v>социальная политика     -11,1%</c:v>
                </c:pt>
                <c:pt idx="2">
                  <c:v>национальная  экономика   -19%                                                      </c:v>
                </c:pt>
                <c:pt idx="3">
                  <c:v> общегосударственные  вопросы - 6,3%</c:v>
                </c:pt>
                <c:pt idx="4">
                  <c:v>жилищно-коммунальное хозяйство   - 10,7%</c:v>
                </c:pt>
                <c:pt idx="5">
                  <c:v>  культура, кинематография -2,3%                                                </c:v>
                </c:pt>
                <c:pt idx="6">
                  <c:v>обслуживание муниципального долга - 1,1%</c:v>
                </c:pt>
                <c:pt idx="7">
                  <c:v>   национальная безопасность и правоохранительная деятельность - 0,8%</c:v>
                </c:pt>
                <c:pt idx="8">
                  <c:v> физическая культура и спорт    -0,2%                                            </c:v>
                </c:pt>
                <c:pt idx="9">
                  <c:v>   охрана окружающей среды   -0,1%                                             </c:v>
                </c:pt>
                <c:pt idx="10">
                  <c:v> средства массовой информации    -0,1%                                          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48.3</c:v>
                </c:pt>
                <c:pt idx="1">
                  <c:v>11.1</c:v>
                </c:pt>
                <c:pt idx="2">
                  <c:v>19</c:v>
                </c:pt>
                <c:pt idx="3">
                  <c:v>6.3</c:v>
                </c:pt>
                <c:pt idx="4">
                  <c:v>10.7</c:v>
                </c:pt>
                <c:pt idx="5">
                  <c:v>2.2999999999999998</c:v>
                </c:pt>
                <c:pt idx="6">
                  <c:v>1.1000000000000001</c:v>
                </c:pt>
                <c:pt idx="7">
                  <c:v>0.8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0.12759990380065014"/>
                  <c:y val="-9.04546427370303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бразование 48,3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ультура 2,4%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оциальная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политика 11,1%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изкультура и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спорт 0,7%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Образование-48,3 %</c:v>
                </c:pt>
                <c:pt idx="1">
                  <c:v>Культура- 2,4 %</c:v>
                </c:pt>
                <c:pt idx="2">
                  <c:v>Социальная политика- 11,1%</c:v>
                </c:pt>
                <c:pt idx="3">
                  <c:v>Физкультура и спорт-0,7%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0.48300000000000032</c:v>
                </c:pt>
                <c:pt idx="1">
                  <c:v>2.4E-2</c:v>
                </c:pt>
                <c:pt idx="2">
                  <c:v>0.111</c:v>
                </c:pt>
                <c:pt idx="3">
                  <c:v>7.0000000000000097E-3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17 муниципальных программ (тыс.рублей)</c:v>
                </c:pt>
              </c:strCache>
            </c:strRef>
          </c:tx>
          <c:dPt>
            <c:idx val="1"/>
            <c:explosion val="2"/>
          </c:dPt>
          <c:cat>
            <c:strRef>
              <c:f>Лист1!$A$2:$A$5</c:f>
              <c:strCache>
                <c:ptCount val="3"/>
                <c:pt idx="0">
                  <c:v>средства федерального бюджета-2 511 285,1 тыс.рублей</c:v>
                </c:pt>
                <c:pt idx="1">
                  <c:v>средства областного бюджета-5 029 461,7 тыс.рублей</c:v>
                </c:pt>
                <c:pt idx="2">
                  <c:v>средства местного бюджета- 4 446 281,1 тыс.рублей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2511285.1</c:v>
                </c:pt>
                <c:pt idx="1">
                  <c:v>5029461.7</c:v>
                </c:pt>
                <c:pt idx="2">
                  <c:v>4446281.1000000006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9675440102614852"/>
          <c:y val="0"/>
          <c:w val="0.37606265249027182"/>
          <c:h val="0.5810935148619845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FFFF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c:spPr>
          <c:dLbls>
            <c:dLbl>
              <c:idx val="1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 отчет 2018</c:v>
                </c:pt>
                <c:pt idx="1">
                  <c:v> оценка 2019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30451.5</c:v>
                </c:pt>
                <c:pt idx="1">
                  <c:v>32591.7</c:v>
                </c:pt>
              </c:numCache>
            </c:numRef>
          </c:val>
        </c:ser>
        <c:axId val="64349312"/>
        <c:axId val="6435084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 отчет 2018</c:v>
                </c:pt>
                <c:pt idx="1">
                  <c:v> оценка 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109.5</c:v>
                </c:pt>
                <c:pt idx="1">
                  <c:v>107</c:v>
                </c:pt>
              </c:numCache>
            </c:numRef>
          </c:val>
        </c:ser>
        <c:marker val="1"/>
        <c:axId val="79837056"/>
        <c:axId val="79835520"/>
      </c:lineChart>
      <c:catAx>
        <c:axId val="6434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64350848"/>
        <c:crosses val="autoZero"/>
        <c:auto val="1"/>
        <c:lblAlgn val="ctr"/>
        <c:lblOffset val="100"/>
      </c:catAx>
      <c:valAx>
        <c:axId val="64350848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ru-RU"/>
          </a:p>
        </c:txPr>
        <c:crossAx val="64349312"/>
        <c:crosses val="autoZero"/>
        <c:crossBetween val="between"/>
        <c:majorUnit val="10000"/>
      </c:valAx>
      <c:valAx>
        <c:axId val="79835520"/>
        <c:scaling>
          <c:orientation val="minMax"/>
          <c:max val="12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ru-RU"/>
          </a:p>
        </c:txPr>
        <c:crossAx val="79837056"/>
        <c:crosses val="max"/>
        <c:crossBetween val="between"/>
      </c:valAx>
      <c:catAx>
        <c:axId val="79837056"/>
        <c:scaling>
          <c:orientation val="minMax"/>
        </c:scaling>
        <c:delete val="1"/>
        <c:axPos val="b"/>
        <c:numFmt formatCode="General" sourceLinked="1"/>
        <c:tickLblPos val="none"/>
        <c:crossAx val="7983552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6.0744825917442714E-2"/>
          <c:y val="1.3728809528442461E-2"/>
          <c:w val="0.89999985194093801"/>
          <c:h val="0.10454398371856877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646220313425483"/>
          <c:y val="0.30244291385578354"/>
          <c:w val="0.72925958709480565"/>
          <c:h val="0.667078739065610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1"/>
              <c:layout>
                <c:manualLayout>
                  <c:x val="-0.35965404382205751"/>
                  <c:y val="0.3551545861192010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55 721,4</a:t>
                    </a:r>
                    <a:endParaRPr lang="ru-RU" sz="1100" dirty="0" smtClean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 отчет 2014</c:v>
                </c:pt>
                <c:pt idx="1">
                  <c:v> отчет 2015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55721.4</c:v>
                </c:pt>
                <c:pt idx="1">
                  <c:v>59459.7</c:v>
                </c:pt>
              </c:numCache>
            </c:numRef>
          </c:val>
        </c:ser>
        <c:axId val="95239552"/>
        <c:axId val="9524134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 отчет 2014</c:v>
                </c:pt>
                <c:pt idx="1">
                  <c:v> отчет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109.5</c:v>
                </c:pt>
                <c:pt idx="1">
                  <c:v>106.7</c:v>
                </c:pt>
              </c:numCache>
            </c:numRef>
          </c:val>
        </c:ser>
        <c:marker val="1"/>
        <c:axId val="95256960"/>
        <c:axId val="95242880"/>
      </c:lineChart>
      <c:catAx>
        <c:axId val="95239552"/>
        <c:scaling>
          <c:orientation val="minMax"/>
        </c:scaling>
        <c:delete val="1"/>
        <c:axPos val="b"/>
        <c:numFmt formatCode="General" sourceLinked="1"/>
        <c:tickLblPos val="none"/>
        <c:crossAx val="95241344"/>
        <c:crosses val="autoZero"/>
        <c:auto val="1"/>
        <c:lblAlgn val="ctr"/>
        <c:lblOffset val="100"/>
      </c:catAx>
      <c:valAx>
        <c:axId val="95241344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95239552"/>
        <c:crosses val="autoZero"/>
        <c:crossBetween val="between"/>
        <c:majorUnit val="10000"/>
      </c:valAx>
      <c:valAx>
        <c:axId val="95242880"/>
        <c:scaling>
          <c:orientation val="minMax"/>
          <c:max val="12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95256960"/>
        <c:crosses val="max"/>
        <c:crossBetween val="between"/>
        <c:majorUnit val="30"/>
        <c:minorUnit val="6"/>
      </c:valAx>
      <c:catAx>
        <c:axId val="95256960"/>
        <c:scaling>
          <c:orientation val="minMax"/>
        </c:scaling>
        <c:delete val="1"/>
        <c:axPos val="b"/>
        <c:numFmt formatCode="General" sourceLinked="1"/>
        <c:tickLblPos val="none"/>
        <c:crossAx val="9524288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6.0744825917442714E-2"/>
          <c:y val="1.3728809528442461E-2"/>
          <c:w val="0.82939952729936572"/>
          <c:h val="0.10402630115523397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layout/>
    </c:title>
    <c:plotArea>
      <c:layout>
        <c:manualLayout>
          <c:layoutTarget val="inner"/>
          <c:xMode val="edge"/>
          <c:yMode val="edge"/>
          <c:x val="0.26486248223460546"/>
          <c:y val="3.5886187542947902E-2"/>
          <c:w val="0.68949324867718165"/>
          <c:h val="0.801841887640075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1"/>
              <c:layout>
                <c:manualLayout>
                  <c:x val="-1.2162483330881281E-3"/>
                  <c:y val="1.633049002785698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107 893,3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 отчет 2018</c:v>
                </c:pt>
                <c:pt idx="1">
                  <c:v> оценка 2019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101972.1</c:v>
                </c:pt>
                <c:pt idx="1">
                  <c:v>107893.3</c:v>
                </c:pt>
              </c:numCache>
            </c:numRef>
          </c:val>
        </c:ser>
        <c:axId val="91811200"/>
        <c:axId val="96167040"/>
      </c:barChart>
      <c:catAx>
        <c:axId val="91811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167040"/>
        <c:crosses val="autoZero"/>
        <c:auto val="1"/>
        <c:lblAlgn val="ctr"/>
        <c:lblOffset val="100"/>
      </c:catAx>
      <c:valAx>
        <c:axId val="96167040"/>
        <c:scaling>
          <c:orientation val="minMax"/>
        </c:scaling>
        <c:axPos val="l"/>
        <c:numFmt formatCode="#,##0.00" sourceLinked="1"/>
        <c:tickLblPos val="nextTo"/>
        <c:crossAx val="91811200"/>
        <c:crosses val="autoZero"/>
        <c:crossBetween val="between"/>
        <c:majorUnit val="800"/>
        <c:minorUnit val="5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"/>
          <c:y val="4.2247486440885454E-2"/>
          <c:w val="0.93281169817110265"/>
          <c:h val="0.4087028491438737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0">
                  <c:v> отчет 2018</c:v>
                </c:pt>
                <c:pt idx="1">
                  <c:v>оценка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449.5</c:v>
                </c:pt>
                <c:pt idx="1">
                  <c:v>453</c:v>
                </c:pt>
              </c:numCache>
            </c:numRef>
          </c:val>
        </c:ser>
        <c:dLbls>
          <c:showVal val="1"/>
        </c:dLbls>
        <c:marker val="1"/>
        <c:axId val="96132480"/>
        <c:axId val="96171136"/>
      </c:lineChart>
      <c:catAx>
        <c:axId val="96132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endParaRPr lang="ru-RU"/>
          </a:p>
        </c:txPr>
        <c:crossAx val="96171136"/>
        <c:crosses val="autoZero"/>
        <c:auto val="1"/>
        <c:lblAlgn val="ctr"/>
        <c:lblOffset val="100"/>
      </c:catAx>
      <c:valAx>
        <c:axId val="96171136"/>
        <c:scaling>
          <c:orientation val="minMax"/>
        </c:scaling>
        <c:delete val="1"/>
        <c:axPos val="l"/>
        <c:numFmt formatCode="General" sourceLinked="1"/>
        <c:tickLblPos val="none"/>
        <c:crossAx val="96132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998"/>
          <c:h val="0.14751878719553746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099,8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отчет 2018</c:v>
                </c:pt>
                <c:pt idx="1">
                  <c:v> оценка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1026.9000000000001</c:v>
                </c:pt>
                <c:pt idx="1">
                  <c:v>1099.8</c:v>
                </c:pt>
              </c:numCache>
            </c:numRef>
          </c:val>
        </c:ser>
        <c:dLbls>
          <c:showVal val="1"/>
        </c:dLbls>
        <c:gapWidth val="95"/>
        <c:overlap val="100"/>
        <c:axId val="98620928"/>
        <c:axId val="98622464"/>
      </c:barChart>
      <c:catAx>
        <c:axId val="98620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622464"/>
        <c:crosses val="autoZero"/>
        <c:auto val="1"/>
        <c:lblAlgn val="ctr"/>
        <c:lblOffset val="100"/>
      </c:catAx>
      <c:valAx>
        <c:axId val="98622464"/>
        <c:scaling>
          <c:orientation val="minMax"/>
        </c:scaling>
        <c:delete val="1"/>
        <c:axPos val="l"/>
        <c:numFmt formatCode="General" sourceLinked="1"/>
        <c:tickLblPos val="none"/>
        <c:crossAx val="9862092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налоговые доходы -2 428 724 </c:v>
                </c:pt>
                <c:pt idx="1">
                  <c:v>неналоговые доходы- 562 191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0.71000000000000063</c:v>
                </c:pt>
                <c:pt idx="1">
                  <c:v>0.29000000000000031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8.4292948931600525E-2"/>
                  <c:y val="0.1256631397637795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28,6</a:t>
                    </a:r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ндфл- 35,80%</c:v>
                </c:pt>
                <c:pt idx="1">
                  <c:v>налоги на имущество (земельный налог и налог на имущества физических лиц)-21,60 %</c:v>
                </c:pt>
                <c:pt idx="2">
                  <c:v>налоги на совокупный доход (ЕНВД, единый сельхоз налог, упрощенная и патентная системы налогообложения)-11 %</c:v>
                </c:pt>
                <c:pt idx="3">
                  <c:v>другие  налоговые доходы-3,0 %</c:v>
                </c:pt>
                <c:pt idx="4">
                  <c:v>неналоговые доходы- 28,60 %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0.35800000000000032</c:v>
                </c:pt>
                <c:pt idx="1">
                  <c:v>0.21600000000000033</c:v>
                </c:pt>
                <c:pt idx="2">
                  <c:v>0.11</c:v>
                </c:pt>
                <c:pt idx="3">
                  <c:v>3.0000000000000002E-2</c:v>
                </c:pt>
                <c:pt idx="4">
                  <c:v>0.28600000000000031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888395998328224"/>
          <c:y val="5.3383366141732433E-2"/>
          <c:w val="0.41103779474238311"/>
          <c:h val="0.89010826771653551"/>
        </c:manualLayout>
      </c:layout>
      <c:txPr>
        <a:bodyPr/>
        <a:lstStyle/>
        <a:p>
          <a:pPr>
            <a:lnSpc>
              <a:spcPct val="100000"/>
            </a:lnSpc>
            <a:defRPr sz="105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49.4</c:v>
                </c:pt>
                <c:pt idx="1">
                  <c:v>50.2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23.5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 отдельных видов деятельности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14.5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7.3</c:v>
                </c:pt>
                <c:pt idx="1">
                  <c:v>8.5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2.8</c:v>
                </c:pt>
                <c:pt idx="1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0.8</c:v>
                </c:pt>
                <c:pt idx="1">
                  <c:v>0.9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налог, взимаемый по  упрощенной и патентной системам  налогообложения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1.4</c:v>
                </c:pt>
                <c:pt idx="1">
                  <c:v>1.2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0.30000000000000032</c:v>
                </c:pt>
                <c:pt idx="1">
                  <c:v>0.2</c:v>
                </c:pt>
              </c:numCache>
            </c:numRef>
          </c:val>
        </c:ser>
        <c:dLbls>
          <c:showVal val="1"/>
        </c:dLbls>
        <c:overlap val="-25"/>
        <c:axId val="106529152"/>
        <c:axId val="106530688"/>
      </c:barChart>
      <c:catAx>
        <c:axId val="106529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106530688"/>
        <c:crosses val="autoZero"/>
        <c:auto val="1"/>
        <c:lblAlgn val="ctr"/>
        <c:lblOffset val="100"/>
      </c:catAx>
      <c:valAx>
        <c:axId val="1065306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5291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74B8F-8450-4A92-9D05-A4ACCEEE6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BBD89E3-BAE9-45CC-9C58-1FB22E8B769F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Объем отгруженных товаров собственного производства, выполненных работ  и услуг собственными силами.</a:t>
          </a:r>
          <a:endParaRPr lang="ru-RU" dirty="0">
            <a:solidFill>
              <a:schemeClr val="bg1"/>
            </a:solidFill>
          </a:endParaRPr>
        </a:p>
      </dgm:t>
    </dgm:pt>
    <dgm:pt modelId="{27D654D5-25AE-455F-9316-54B7AF2508C4}" type="parTrans" cxnId="{0DF367F8-4396-40D4-ACE4-E2B575A63B18}">
      <dgm:prSet/>
      <dgm:spPr/>
      <dgm:t>
        <a:bodyPr/>
        <a:lstStyle/>
        <a:p>
          <a:endParaRPr lang="ru-RU"/>
        </a:p>
      </dgm:t>
    </dgm:pt>
    <dgm:pt modelId="{6F51FC56-1B61-42A7-A344-280EABAB73CB}" type="sibTrans" cxnId="{0DF367F8-4396-40D4-ACE4-E2B575A63B18}">
      <dgm:prSet/>
      <dgm:spPr/>
      <dgm:t>
        <a:bodyPr/>
        <a:lstStyle/>
        <a:p>
          <a:endParaRPr lang="ru-RU"/>
        </a:p>
      </dgm:t>
    </dgm:pt>
    <dgm:pt modelId="{A6ADDADF-E823-447F-A14F-462CE0676C8B}" type="pres">
      <dgm:prSet presAssocID="{9C774B8F-8450-4A92-9D05-A4ACCEEE65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75022-CC71-42FE-B6A0-A6F0226D0C81}" type="pres">
      <dgm:prSet presAssocID="{6BBD89E3-BAE9-45CC-9C58-1FB22E8B76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FCCB0-A344-4511-8BAD-DAF3144EA38B}" type="presOf" srcId="{6BBD89E3-BAE9-45CC-9C58-1FB22E8B769F}" destId="{CBB75022-CC71-42FE-B6A0-A6F0226D0C81}" srcOrd="0" destOrd="0" presId="urn:microsoft.com/office/officeart/2005/8/layout/vList2"/>
    <dgm:cxn modelId="{772AF49F-2C44-4CEE-9E79-37415F41B0B6}" type="presOf" srcId="{9C774B8F-8450-4A92-9D05-A4ACCEEE6568}" destId="{A6ADDADF-E823-447F-A14F-462CE0676C8B}" srcOrd="0" destOrd="0" presId="urn:microsoft.com/office/officeart/2005/8/layout/vList2"/>
    <dgm:cxn modelId="{0DF367F8-4396-40D4-ACE4-E2B575A63B18}" srcId="{9C774B8F-8450-4A92-9D05-A4ACCEEE6568}" destId="{6BBD89E3-BAE9-45CC-9C58-1FB22E8B769F}" srcOrd="0" destOrd="0" parTransId="{27D654D5-25AE-455F-9316-54B7AF2508C4}" sibTransId="{6F51FC56-1B61-42A7-A344-280EABAB73CB}"/>
    <dgm:cxn modelId="{A3734F7B-FC25-45B3-85D7-C197444AF682}" type="presParOf" srcId="{A6ADDADF-E823-447F-A14F-462CE0676C8B}" destId="{CBB75022-CC71-42FE-B6A0-A6F0226D0C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B4192-C2F6-4853-AA38-181F6FE432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7EEB-B3B0-4FF5-B67D-38873F8201F9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Численность  населения на конец года</a:t>
          </a:r>
          <a:endParaRPr lang="ru-RU" dirty="0">
            <a:solidFill>
              <a:schemeClr val="bg1"/>
            </a:solidFill>
          </a:endParaRPr>
        </a:p>
      </dgm:t>
    </dgm:pt>
    <dgm:pt modelId="{B08CCD7A-D6DB-42BA-ADF5-02BDDCE1AA5F}" type="parTrans" cxnId="{5428F588-C343-4BBB-91F8-73656F9EDE5A}">
      <dgm:prSet/>
      <dgm:spPr/>
      <dgm:t>
        <a:bodyPr/>
        <a:lstStyle/>
        <a:p>
          <a:endParaRPr lang="ru-RU"/>
        </a:p>
      </dgm:t>
    </dgm:pt>
    <dgm:pt modelId="{E02DA1FC-7EDD-4FFE-B5B8-3C258C736F0B}" type="sibTrans" cxnId="{5428F588-C343-4BBB-91F8-73656F9EDE5A}">
      <dgm:prSet/>
      <dgm:spPr/>
      <dgm:t>
        <a:bodyPr/>
        <a:lstStyle/>
        <a:p>
          <a:endParaRPr lang="ru-RU"/>
        </a:p>
      </dgm:t>
    </dgm:pt>
    <dgm:pt modelId="{F9EFEEA2-A711-415A-82B6-60EAC1D14E0C}" type="pres">
      <dgm:prSet presAssocID="{A90B4192-C2F6-4853-AA38-181F6FE43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6A6D9-8651-4AF1-AD24-4A29D0816E30}" type="pres">
      <dgm:prSet presAssocID="{4D757EEB-B3B0-4FF5-B67D-38873F8201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65AFE-0135-4D4E-845C-A85DA65FA897}" type="presOf" srcId="{4D757EEB-B3B0-4FF5-B67D-38873F8201F9}" destId="{A6E6A6D9-8651-4AF1-AD24-4A29D0816E30}" srcOrd="0" destOrd="0" presId="urn:microsoft.com/office/officeart/2005/8/layout/vList2"/>
    <dgm:cxn modelId="{5428F588-C343-4BBB-91F8-73656F9EDE5A}" srcId="{A90B4192-C2F6-4853-AA38-181F6FE43276}" destId="{4D757EEB-B3B0-4FF5-B67D-38873F8201F9}" srcOrd="0" destOrd="0" parTransId="{B08CCD7A-D6DB-42BA-ADF5-02BDDCE1AA5F}" sibTransId="{E02DA1FC-7EDD-4FFE-B5B8-3C258C736F0B}"/>
    <dgm:cxn modelId="{11B67941-3C6C-4973-9776-FF1AA493EFAA}" type="presOf" srcId="{A90B4192-C2F6-4853-AA38-181F6FE43276}" destId="{F9EFEEA2-A711-415A-82B6-60EAC1D14E0C}" srcOrd="0" destOrd="0" presId="urn:microsoft.com/office/officeart/2005/8/layout/vList2"/>
    <dgm:cxn modelId="{91F09B88-86A7-45C9-874B-BC9DDEC88741}" type="presParOf" srcId="{F9EFEEA2-A711-415A-82B6-60EAC1D14E0C}" destId="{A6E6A6D9-8651-4AF1-AD24-4A29D0816E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637B0-610F-40C9-A966-231C373AF1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DD349-B90C-46D4-B22C-000D5CC6B17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Исполнение расходов по  муниципальным программам за 2019год</a:t>
          </a:r>
          <a:r>
            <a:rPr lang="en-US" sz="1400" b="1" dirty="0" smtClean="0">
              <a:solidFill>
                <a:schemeClr val="bg1"/>
              </a:solidFill>
            </a:rPr>
            <a:t> (</a:t>
          </a:r>
          <a:r>
            <a:rPr lang="ru-RU" sz="1400" b="1" dirty="0" smtClean="0">
              <a:solidFill>
                <a:schemeClr val="bg1"/>
              </a:solidFill>
            </a:rPr>
            <a:t>тыс.рублей</a:t>
          </a:r>
          <a:r>
            <a:rPr lang="ru-RU" sz="1000" b="1" dirty="0" smtClean="0">
              <a:solidFill>
                <a:schemeClr val="bg1"/>
              </a:solidFill>
            </a:rPr>
            <a:t>)</a:t>
          </a:r>
          <a:endParaRPr lang="ru-RU" sz="1000" dirty="0">
            <a:solidFill>
              <a:schemeClr val="bg1"/>
            </a:solidFill>
          </a:endParaRPr>
        </a:p>
      </dgm:t>
    </dgm:pt>
    <dgm:pt modelId="{A005E313-7AFC-47A4-86B5-8057CC2DA480}" type="parTrans" cxnId="{5D1DE772-0781-4B1D-AA1E-689AD99648AF}">
      <dgm:prSet/>
      <dgm:spPr/>
      <dgm:t>
        <a:bodyPr/>
        <a:lstStyle/>
        <a:p>
          <a:endParaRPr lang="ru-RU"/>
        </a:p>
      </dgm:t>
    </dgm:pt>
    <dgm:pt modelId="{A0881E7D-DE7A-48D0-837D-12233157BFAC}" type="sibTrans" cxnId="{5D1DE772-0781-4B1D-AA1E-689AD99648AF}">
      <dgm:prSet/>
      <dgm:spPr/>
      <dgm:t>
        <a:bodyPr/>
        <a:lstStyle/>
        <a:p>
          <a:endParaRPr lang="ru-RU"/>
        </a:p>
      </dgm:t>
    </dgm:pt>
    <dgm:pt modelId="{011A919B-6F87-468A-AE59-522DFF7D13E3}" type="pres">
      <dgm:prSet presAssocID="{013637B0-610F-40C9-A966-231C373AF1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A9B9C-435B-4D9E-99EF-0D40B90412D1}" type="pres">
      <dgm:prSet presAssocID="{0B1DD349-B90C-46D4-B22C-000D5CC6B1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272119-CC25-4CAA-9996-164B90E1517D}" type="presOf" srcId="{0B1DD349-B90C-46D4-B22C-000D5CC6B172}" destId="{D6BA9B9C-435B-4D9E-99EF-0D40B90412D1}" srcOrd="0" destOrd="0" presId="urn:microsoft.com/office/officeart/2005/8/layout/vList2"/>
    <dgm:cxn modelId="{AA25BB07-0BC7-4CF2-AC6C-E8E0BBB2B5AF}" type="presOf" srcId="{013637B0-610F-40C9-A966-231C373AF15F}" destId="{011A919B-6F87-468A-AE59-522DFF7D13E3}" srcOrd="0" destOrd="0" presId="urn:microsoft.com/office/officeart/2005/8/layout/vList2"/>
    <dgm:cxn modelId="{5D1DE772-0781-4B1D-AA1E-689AD99648AF}" srcId="{013637B0-610F-40C9-A966-231C373AF15F}" destId="{0B1DD349-B90C-46D4-B22C-000D5CC6B172}" srcOrd="0" destOrd="0" parTransId="{A005E313-7AFC-47A4-86B5-8057CC2DA480}" sibTransId="{A0881E7D-DE7A-48D0-837D-12233157BFAC}"/>
    <dgm:cxn modelId="{E8209EF2-2C71-47DF-9E7F-94D7A13176D4}" type="presParOf" srcId="{011A919B-6F87-468A-AE59-522DFF7D13E3}" destId="{D6BA9B9C-435B-4D9E-99EF-0D40B90412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F356D-1CCD-4775-A6CD-331CFA7A6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EB2CF1-6AB4-47C7-A8EA-BBB99B4DF450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долг города Курска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7E273-2218-4107-BFAA-EE4F879AD14A}" type="parTrans" cxnId="{0DDB65ED-2497-42CB-AF31-CC68AADA9426}">
      <dgm:prSet/>
      <dgm:spPr/>
      <dgm:t>
        <a:bodyPr/>
        <a:lstStyle/>
        <a:p>
          <a:endParaRPr lang="ru-RU"/>
        </a:p>
      </dgm:t>
    </dgm:pt>
    <dgm:pt modelId="{06187019-8E70-4769-8196-D7418C8B3B57}" type="sibTrans" cxnId="{0DDB65ED-2497-42CB-AF31-CC68AADA9426}">
      <dgm:prSet/>
      <dgm:spPr/>
      <dgm:t>
        <a:bodyPr/>
        <a:lstStyle/>
        <a:p>
          <a:endParaRPr lang="ru-RU"/>
        </a:p>
      </dgm:t>
    </dgm:pt>
    <dgm:pt modelId="{3DBC309E-4FB9-457B-B5EE-F38F6FEEC2A4}" type="pres">
      <dgm:prSet presAssocID="{1B4F356D-1CCD-4775-A6CD-331CFA7A6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FAB29-B83D-4E43-A6CF-FA790E9A43FC}" type="pres">
      <dgm:prSet presAssocID="{D0EB2CF1-6AB4-47C7-A8EA-BBB99B4DF4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B65ED-2497-42CB-AF31-CC68AADA9426}" srcId="{1B4F356D-1CCD-4775-A6CD-331CFA7A61AE}" destId="{D0EB2CF1-6AB4-47C7-A8EA-BBB99B4DF450}" srcOrd="0" destOrd="0" parTransId="{F2C7E273-2218-4107-BFAA-EE4F879AD14A}" sibTransId="{06187019-8E70-4769-8196-D7418C8B3B57}"/>
    <dgm:cxn modelId="{7F0CC482-2B28-4817-9AA6-DEE3EF64EBC2}" type="presOf" srcId="{1B4F356D-1CCD-4775-A6CD-331CFA7A61AE}" destId="{3DBC309E-4FB9-457B-B5EE-F38F6FEEC2A4}" srcOrd="0" destOrd="0" presId="urn:microsoft.com/office/officeart/2005/8/layout/vList2"/>
    <dgm:cxn modelId="{58724695-C8B6-426D-B007-5748873E019A}" type="presOf" srcId="{D0EB2CF1-6AB4-47C7-A8EA-BBB99B4DF450}" destId="{673FAB29-B83D-4E43-A6CF-FA790E9A43FC}" srcOrd="0" destOrd="0" presId="urn:microsoft.com/office/officeart/2005/8/layout/vList2"/>
    <dgm:cxn modelId="{85A06AD0-0FDD-4D4D-A6A0-ABDC0F43B5F9}" type="presParOf" srcId="{3DBC309E-4FB9-457B-B5EE-F38F6FEEC2A4}" destId="{673FAB29-B83D-4E43-A6CF-FA790E9A43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75022-CC71-42FE-B6A0-A6F0226D0C81}">
      <dsp:nvSpPr>
        <dsp:cNvPr id="0" name=""/>
        <dsp:cNvSpPr/>
      </dsp:nvSpPr>
      <dsp:spPr>
        <a:xfrm>
          <a:off x="0" y="88841"/>
          <a:ext cx="3888432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Объем отгруженных товаров собственного производства, выполненных работ  и услуг собственными силами.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0" y="88841"/>
        <a:ext cx="3888432" cy="714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6A6D9-8651-4AF1-AD24-4A29D0816E30}">
      <dsp:nvSpPr>
        <dsp:cNvPr id="0" name=""/>
        <dsp:cNvSpPr/>
      </dsp:nvSpPr>
      <dsp:spPr>
        <a:xfrm>
          <a:off x="0" y="144780"/>
          <a:ext cx="410445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Численность  населения на конец года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0" y="144780"/>
        <a:ext cx="4104455" cy="383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A9B9C-435B-4D9E-99EF-0D40B90412D1}">
      <dsp:nvSpPr>
        <dsp:cNvPr id="0" name=""/>
        <dsp:cNvSpPr/>
      </dsp:nvSpPr>
      <dsp:spPr>
        <a:xfrm>
          <a:off x="0" y="149"/>
          <a:ext cx="4320480" cy="399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Исполнение расходов по  муниципальным программам за 2019год</a:t>
          </a:r>
          <a:r>
            <a:rPr lang="en-US" sz="1400" b="1" kern="1200" dirty="0" smtClean="0">
              <a:solidFill>
                <a:schemeClr val="bg1"/>
              </a:solidFill>
            </a:rPr>
            <a:t> (</a:t>
          </a:r>
          <a:r>
            <a:rPr lang="ru-RU" sz="1400" b="1" kern="1200" dirty="0" smtClean="0">
              <a:solidFill>
                <a:schemeClr val="bg1"/>
              </a:solidFill>
            </a:rPr>
            <a:t>тыс.рублей</a:t>
          </a:r>
          <a:r>
            <a:rPr lang="ru-RU" sz="1000" b="1" kern="1200" dirty="0" smtClean="0">
              <a:solidFill>
                <a:schemeClr val="bg1"/>
              </a:solidFill>
            </a:rPr>
            <a:t>)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0" y="149"/>
        <a:ext cx="4320480" cy="3998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3FAB29-B83D-4E43-A6CF-FA790E9A43FC}">
      <dsp:nvSpPr>
        <dsp:cNvPr id="0" name=""/>
        <dsp:cNvSpPr/>
      </dsp:nvSpPr>
      <dsp:spPr>
        <a:xfrm>
          <a:off x="0" y="5084"/>
          <a:ext cx="9144000" cy="48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долг города Курска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84"/>
        <a:ext cx="9144000" cy="48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0.34992</cdr:x>
      <cdr:y>0.51852</cdr:y>
    </cdr:from>
    <cdr:to>
      <cdr:x>0.59875</cdr:x>
      <cdr:y>0.65968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80" y="2016224"/>
          <a:ext cx="1202978" cy="548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101 972,1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0.49153</cdr:x>
      <cdr:y>0.01923</cdr:y>
    </cdr:from>
    <cdr:to>
      <cdr:x>0.66334</cdr:x>
      <cdr:y>0.06762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1702" y="71438"/>
          <a:ext cx="724152" cy="179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0.61564</cdr:x>
      <cdr:y>0.08889</cdr:y>
    </cdr:from>
    <cdr:to>
      <cdr:x>0.78351</cdr:x>
      <cdr:y>0.13715</cdr:y>
    </cdr:to>
    <cdr:sp macro="" textlink="">
      <cdr:nvSpPr>
        <cdr:cNvPr id="4" name="TextBox 1"/>
        <cdr:cNvSpPr txBox="1"/>
      </cdr:nvSpPr>
      <cdr:spPr>
        <a:xfrm xmlns:a="http://schemas.openxmlformats.org/drawingml/2006/main" rot="10800000" flipV="1">
          <a:off x="2462522" y="288032"/>
          <a:ext cx="671473" cy="156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0.72228</cdr:x>
      <cdr:y>0</cdr:y>
    </cdr:from>
    <cdr:to>
      <cdr:x>0.90971</cdr:x>
      <cdr:y>0.17742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91880" y="0"/>
          <a:ext cx="906138" cy="68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0.20779</cdr:x>
      <cdr:y>0.27986</cdr:y>
    </cdr:from>
    <cdr:to>
      <cdr:x>0.48485</cdr:x>
      <cdr:y>0.42359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420648"/>
          <a:ext cx="1152143" cy="216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449,5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0.12987</cdr:x>
      <cdr:y>0.37288</cdr:y>
    </cdr:from>
    <cdr:to>
      <cdr:x>0.27162</cdr:x>
      <cdr:y>0.60322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584176"/>
          <a:ext cx="785950" cy="97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4 446 281,1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0.52362</cdr:x>
      <cdr:y>0.67719</cdr:y>
    </cdr:from>
    <cdr:to>
      <cdr:x>0.67362</cdr:x>
      <cdr:y>0.90219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2016" y="2752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0.47442</cdr:x>
      <cdr:y>0.64179</cdr:y>
    </cdr:from>
    <cdr:to>
      <cdr:x>0.62442</cdr:x>
      <cdr:y>0.86679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7864" y="3096344"/>
          <a:ext cx="1058518" cy="1085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0.32468</cdr:x>
      <cdr:y>0.62712</cdr:y>
    </cdr:from>
    <cdr:to>
      <cdr:x>0.47468</cdr:x>
      <cdr:y>0.85212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2664296"/>
          <a:ext cx="831692" cy="955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5 029 461,7</a:t>
          </a: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0.39369</cdr:x>
      <cdr:y>0.25194</cdr:y>
    </cdr:from>
    <cdr:to>
      <cdr:x>0.57087</cdr:x>
      <cdr:y>0.35825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99928" y="102388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0.35825</cdr:x>
      <cdr:y>0.28738</cdr:y>
    </cdr:from>
    <cdr:to>
      <cdr:x>0.5555</cdr:x>
      <cdr:y>0.39369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83904" y="1167904"/>
          <a:ext cx="12024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0.4055</cdr:x>
      <cdr:y>0.35825</cdr:y>
    </cdr:from>
    <cdr:to>
      <cdr:x>0.5555</cdr:x>
      <cdr:y>0.58325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71936" y="145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0.32468</cdr:x>
      <cdr:y>0.18644</cdr:y>
    </cdr:from>
    <cdr:to>
      <cdr:x>0.53765</cdr:x>
      <cdr:y>0.58095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800200" y="792088"/>
          <a:ext cx="1180837" cy="167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2 511 285,1</a:t>
          </a: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8ADA91-6404-49DD-8420-2025F71022E5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9D3E0F-E856-4434-BD41-91B0EF918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901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0259-CC5F-4E36-B50F-BDB029A6EC15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D3E0F-E856-4434-BD41-91B0EF9188C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480" tIns="43740" rIns="87480" bIns="43740"/>
          <a:lstStyle/>
          <a:p>
            <a:pPr eaLnBrk="1" hangingPunct="1"/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44550"/>
            <a:fld id="{63B862C4-4639-46B4-A7CA-6EDEA4FDD2AB}" type="slidenum">
              <a:rPr lang="ru-RU" sz="1100">
                <a:latin typeface="Calibri" pitchFamily="34" charset="0"/>
              </a:rPr>
              <a:pPr algn="r" defTabSz="844550"/>
              <a:t>27</a:t>
            </a:fld>
            <a:endParaRPr lang="ru-RU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480" tIns="43740" rIns="87480" bIns="43740"/>
          <a:lstStyle/>
          <a:p>
            <a:pPr eaLnBrk="1" hangingPunct="1"/>
            <a:endParaRPr lang="ru-RU" dirty="0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44550"/>
            <a:fld id="{6E4B3AB8-9A52-4F20-B7FF-1FBD7FDE0FA6}" type="slidenum">
              <a:rPr lang="ru-RU" sz="1100">
                <a:latin typeface="Calibri" pitchFamily="34" charset="0"/>
              </a:rPr>
              <a:pPr algn="r" defTabSz="844550"/>
              <a:t>28</a:t>
            </a:fld>
            <a:endParaRPr lang="ru-RU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D3E0F-E856-4434-BD41-91B0EF9188C5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6B308-9721-4F8C-9134-51FA53D3D0B3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285F9-C17E-42E8-8332-FF884C3981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D5428-5A3F-4256-ACF1-417720ECC3C4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AF449-0137-41ED-82CA-B5508E01D1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6C872-62ED-4EE8-8902-099A2340F85D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127F1-20B7-450B-8F33-5B46908CB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1802E-652F-4C8A-81A6-DB37FCF62671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62E5B-C955-4C3B-850E-785D0BDD29B0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1809F-556B-400D-B04E-039D342C47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0DCCB-9410-460D-A9FF-433FF9A6B9E7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5C2E6-8863-429A-8AFA-FE88B4324A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D6A7A-ABEE-48A7-9438-DBE15496F4D1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38A51-D5AD-41B2-B30B-230B85A0A5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6A856-015F-402E-937E-CDE98DECA290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3C0A9-1E2D-413D-BC33-3B69CD77F3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FD99A-D275-4F98-9EA4-5357A65F8CD8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444FD-CEB8-4A4E-940B-09A248D6F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EC1C8-F7B5-4478-910C-E4593D9ACE11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CE686F-EBB1-465F-99D0-C407A3AD61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E0014F-A93D-4DC0-9311-C18060B5B959}" type="datetime1">
              <a:rPr lang="ru-RU" smtClean="0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CAB85FA-C7CD-463B-8CDE-1A5186E12A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5.png"/><Relationship Id="rId7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5.png"/><Relationship Id="rId4" Type="http://schemas.openxmlformats.org/officeDocument/2006/relationships/image" Target="../media/image47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5.png"/><Relationship Id="rId10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.png"/><Relationship Id="rId4" Type="http://schemas.openxmlformats.org/officeDocument/2006/relationships/image" Target="../media/image58.jpeg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png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chart" Target="../charts/chart1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chart" Target="../charts/chart4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chart" Target="../charts/chart5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ext 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одзаголовок 3"/>
          <p:cNvSpPr txBox="1">
            <a:spLocks/>
          </p:cNvSpPr>
          <p:nvPr/>
        </p:nvSpPr>
        <p:spPr bwMode="auto">
          <a:xfrm>
            <a:off x="6302375" y="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5875" y="2420938"/>
            <a:ext cx="9144000" cy="4030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endParaRPr lang="ru-RU" sz="14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chemeClr val="accent4">
                    <a:lumMod val="75000"/>
                    <a:alpha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9552" y="1714488"/>
            <a:ext cx="7747224" cy="3941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ru-RU" sz="1900" i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i="1" dirty="0" smtClean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63691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Дорогие друзья! Сердечно приветствуем  вас на нашем сайте.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«Бюджет для граждан» существует уже не первый год и доказал свою значимость и востребованность, как эффективный механизм «виртуального» диалога между муниципальной властью и населением города, занял важное место в общественной жизни. В целях обеспечения открытости работы Администрации города Курска представляем вашему вниманию отчет об исполнении бюджета города Курска за 2019 год в формате – «Бюджет для граждан». Данная форма отчета об исполнении бюджета предназначена для различных категорий населения города и представителей разных профессий: студентов, молодых семей и пенсионеров, педагогов и врачей, а также других категорий населения, не обладающих специальными знаниями в сфере бюджетного законодательства, и поможет разобраться им в главном финансовом документе города. В презентации вы сможете оценить объемы доходов и расходов бюджета города за 2019 год, их динамику в сравнении с предыдущим годом, увидеть основные направления расходования средств бюджета в отчетном году на финансирование мероприятий в сфере образования, культуры, молодежной и социальной политики, жилищно-коммунального хозяйства, и других сферах и проектах. Надеюсь, что знакомство с результатами и особенностями муниципальных финансов за 2019 год будет для вас не только интересным, но и полезным, что даст вам в дальнейшем возможность участия в обсуждении важных вопросов и принятии решений, связанных с жизнедеятельностью города Курска. Информационный ресурс «Бюджет для граждан»  подготовлен к  проекту решения Курского городского Собрания «Об исполнении бюджета города Курска за 2019 год». С данным документом  можно ознакомиться в сети «Интернет» на  сайте Администрации  города Курска в разделе «Экономика»  и на сайте Курского городского Собрания в разделе «Открытый диалог».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Глава города Курска                                                                                                                                                  В.Н.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Карамышев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1052737"/>
            <a:ext cx="5256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Курского городского Собрания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города Курска за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</a:p>
        </p:txBody>
      </p:sp>
      <p:pic>
        <p:nvPicPr>
          <p:cNvPr id="46082" name="Picture 2" descr="http://dnevnik-pensionerki.ru/wp-content/uploads/2018/09/%D0%BD%D0%B5%D1%84%D1%82%D1%8F%D0%BD%D0%B8%D0%BA%D0%B0%D0%BC-%D0%BE%D0%BF%D1%8F%D1%82%D1%8C-%D0%BE%D1%82%D1%81%D1%82%D0%B5%D0%B3%D0%BD%D1%83%D1%82-%D0%B4%D0%B5%D0%BD%D0%B5%D0%B3-%D0%B8%D0%B7-%D0%B1%D1%8E%D0%B4%D0%B6%D0%B5%D1%82%D0%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2016224" cy="1462532"/>
          </a:xfrm>
          <a:prstGeom prst="rect">
            <a:avLst/>
          </a:prstGeom>
          <a:noFill/>
        </p:spPr>
      </p:pic>
      <p:pic>
        <p:nvPicPr>
          <p:cNvPr id="46086" name="Picture 6" descr="http://gov.cap.ru/UserFiles/news/201702/14/thumb_budj_540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124743"/>
            <a:ext cx="1695584" cy="1526527"/>
          </a:xfrm>
          <a:prstGeom prst="rect">
            <a:avLst/>
          </a:prstGeom>
          <a:noFill/>
        </p:spPr>
      </p:pic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360040" cy="2880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19850" y="5249875"/>
            <a:ext cx="360039" cy="2880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037" name="TextBox 31"/>
          <p:cNvSpPr txBox="1">
            <a:spLocks noChangeArrowheads="1"/>
          </p:cNvSpPr>
          <p:nvPr/>
        </p:nvSpPr>
        <p:spPr bwMode="auto">
          <a:xfrm>
            <a:off x="6500826" y="3929063"/>
            <a:ext cx="264317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Налоговые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доходы</a:t>
            </a:r>
          </a:p>
        </p:txBody>
      </p:sp>
      <p:sp>
        <p:nvSpPr>
          <p:cNvPr id="1038" name="TextBox 32"/>
          <p:cNvSpPr txBox="1">
            <a:spLocks noChangeArrowheads="1"/>
          </p:cNvSpPr>
          <p:nvPr/>
        </p:nvSpPr>
        <p:spPr bwMode="auto">
          <a:xfrm>
            <a:off x="6643688" y="5143500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Неналоговые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доходы</a:t>
            </a:r>
          </a:p>
        </p:txBody>
      </p:sp>
      <p:sp>
        <p:nvSpPr>
          <p:cNvPr id="1039" name="Rectangle 37"/>
          <p:cNvSpPr>
            <a:spLocks noChangeArrowheads="1"/>
          </p:cNvSpPr>
          <p:nvPr/>
        </p:nvSpPr>
        <p:spPr bwMode="auto">
          <a:xfrm>
            <a:off x="323528" y="2132856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НАЛОГОВЫЕ И НЕНАЛОГОВЫЕ ДОХОДЫ  всего исполнены за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2019 год 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3 486 383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тыс.рублей</a:t>
            </a:r>
            <a:r>
              <a:rPr lang="ru-RU" sz="900" b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ru-RU" sz="9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9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40" name="TextBox 40"/>
          <p:cNvSpPr txBox="1">
            <a:spLocks noChangeArrowheads="1"/>
          </p:cNvSpPr>
          <p:nvPr/>
        </p:nvSpPr>
        <p:spPr bwMode="auto">
          <a:xfrm>
            <a:off x="6235700" y="5572125"/>
            <a:ext cx="2534220" cy="6155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2019–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998 493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тыс.рублей</a:t>
            </a:r>
            <a:endParaRPr lang="ru-RU" sz="16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sp>
        <p:nvSpPr>
          <p:cNvPr id="1041" name="TextBox 41"/>
          <p:cNvSpPr txBox="1">
            <a:spLocks noChangeArrowheads="1"/>
          </p:cNvSpPr>
          <p:nvPr/>
        </p:nvSpPr>
        <p:spPr bwMode="auto">
          <a:xfrm>
            <a:off x="6348413" y="4286250"/>
            <a:ext cx="276383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2019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</a:rPr>
              <a:t>–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2 487 890 </a:t>
            </a:r>
            <a:r>
              <a:rPr lang="ru-RU" sz="1400" dirty="0" smtClean="0"/>
              <a:t>тыс.рублей</a:t>
            </a:r>
            <a:endParaRPr lang="ru-RU" sz="14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sp>
        <p:nvSpPr>
          <p:cNvPr id="1044" name="Text Box 54"/>
          <p:cNvSpPr txBox="1">
            <a:spLocks noChangeArrowheads="1"/>
          </p:cNvSpPr>
          <p:nvPr/>
        </p:nvSpPr>
        <p:spPr bwMode="auto">
          <a:xfrm>
            <a:off x="5795963" y="1773238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033" name="Picture 9" descr="http://penza.press/wp-content/uploads/2015/10/byudzhe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2000264" cy="2071702"/>
          </a:xfrm>
          <a:prstGeom prst="rect">
            <a:avLst/>
          </a:prstGeom>
          <a:noFill/>
        </p:spPr>
      </p:pic>
      <p:graphicFrame>
        <p:nvGraphicFramePr>
          <p:cNvPr id="27" name="Диаграмма 26"/>
          <p:cNvGraphicFramePr/>
          <p:nvPr/>
        </p:nvGraphicFramePr>
        <p:xfrm>
          <a:off x="1691680" y="2924944"/>
          <a:ext cx="5424264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34" name="Группа 50"/>
          <p:cNvGrpSpPr>
            <a:grpSpLocks/>
          </p:cNvGrpSpPr>
          <p:nvPr/>
        </p:nvGrpSpPr>
        <p:grpSpPr bwMode="auto">
          <a:xfrm>
            <a:off x="4067944" y="4941168"/>
            <a:ext cx="664462" cy="430664"/>
            <a:chOff x="3272824" y="2248510"/>
            <a:chExt cx="666757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1057" name="TextBox 52"/>
            <p:cNvSpPr txBox="1">
              <a:spLocks noChangeArrowheads="1"/>
            </p:cNvSpPr>
            <p:nvPr/>
          </p:nvSpPr>
          <p:spPr bwMode="auto">
            <a:xfrm>
              <a:off x="3272824" y="2294157"/>
              <a:ext cx="666757" cy="277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</a:rPr>
                <a:t>71 %</a:t>
              </a:r>
              <a:endParaRPr lang="ru-RU" sz="1200" b="1" dirty="0">
                <a:latin typeface="Times New Roman" pitchFamily="18" charset="0"/>
              </a:endParaRPr>
            </a:p>
          </p:txBody>
        </p:sp>
      </p:grpSp>
      <p:grpSp>
        <p:nvGrpSpPr>
          <p:cNvPr id="1036" name="Группа 50"/>
          <p:cNvGrpSpPr>
            <a:grpSpLocks/>
          </p:cNvGrpSpPr>
          <p:nvPr/>
        </p:nvGrpSpPr>
        <p:grpSpPr bwMode="auto">
          <a:xfrm>
            <a:off x="3347864" y="3645025"/>
            <a:ext cx="648072" cy="432047"/>
            <a:chOff x="3273936" y="2248510"/>
            <a:chExt cx="665645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1049" name="TextBox 52"/>
            <p:cNvSpPr txBox="1">
              <a:spLocks noChangeArrowheads="1"/>
            </p:cNvSpPr>
            <p:nvPr/>
          </p:nvSpPr>
          <p:spPr bwMode="auto">
            <a:xfrm>
              <a:off x="3273936" y="2295141"/>
              <a:ext cx="665645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</a:rPr>
                <a:t>29 %</a:t>
              </a:r>
              <a:endParaRPr lang="ru-RU" sz="1200" b="1" dirty="0">
                <a:latin typeface="Times New Roman" pitchFamily="18" charset="0"/>
              </a:endParaRPr>
            </a:p>
          </p:txBody>
        </p:sp>
      </p:grp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146" name="Picture 2" descr="http://sengilej.ru/userfiles/image/Priziv_nalog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85926"/>
            <a:ext cx="3000396" cy="18717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196752"/>
            <a:ext cx="889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города Курска за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6" name="Рисунок 25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8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051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800" dirty="0">
              <a:latin typeface="Calibri" pitchFamily="34" charset="0"/>
            </a:endParaRPr>
          </a:p>
        </p:txBody>
      </p:sp>
      <p:sp>
        <p:nvSpPr>
          <p:cNvPr id="2062" name="object 37"/>
          <p:cNvSpPr>
            <a:spLocks noChangeArrowheads="1"/>
          </p:cNvSpPr>
          <p:nvPr/>
        </p:nvSpPr>
        <p:spPr bwMode="auto">
          <a:xfrm>
            <a:off x="673100" y="3444875"/>
            <a:ext cx="396875" cy="5683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065" name="object 42"/>
          <p:cNvSpPr txBox="1">
            <a:spLocks noChangeArrowheads="1"/>
          </p:cNvSpPr>
          <p:nvPr/>
        </p:nvSpPr>
        <p:spPr bwMode="auto">
          <a:xfrm>
            <a:off x="5427663" y="5030788"/>
            <a:ext cx="4794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000" dirty="0">
              <a:latin typeface="Calibri" pitchFamily="34" charset="0"/>
            </a:endParaRPr>
          </a:p>
        </p:txBody>
      </p:sp>
      <p:sp>
        <p:nvSpPr>
          <p:cNvPr id="2066" name="object 43"/>
          <p:cNvSpPr>
            <a:spLocks noChangeArrowheads="1"/>
          </p:cNvSpPr>
          <p:nvPr/>
        </p:nvSpPr>
        <p:spPr bwMode="auto">
          <a:xfrm>
            <a:off x="6108700" y="5524500"/>
            <a:ext cx="396875" cy="5667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0" name="Номер слайда 49"/>
          <p:cNvSpPr txBox="1">
            <a:spLocks noGrp="1"/>
          </p:cNvSpPr>
          <p:nvPr/>
        </p:nvSpPr>
        <p:spPr>
          <a:xfrm>
            <a:off x="7188200" y="6492875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b="1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2070" name="Text Box 65"/>
          <p:cNvSpPr txBox="1">
            <a:spLocks noChangeArrowheads="1"/>
          </p:cNvSpPr>
          <p:nvPr/>
        </p:nvSpPr>
        <p:spPr bwMode="auto">
          <a:xfrm>
            <a:off x="7667625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dirty="0"/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1115616" y="2420888"/>
          <a:ext cx="75608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122" name="Picture 2" descr="https://im3-tub-ru.yandex.net/i?id=716016e1a828b0f9d23fea02f09db4e9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2552400" cy="172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static3.depositphotos.com/1000597/111/i/950/depositphotos_1113385-Money-coins-pour-out-from-b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412776"/>
            <a:ext cx="2347959" cy="132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ead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0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112474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города Курска  за 2019 год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3087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3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611560" y="1052736"/>
            <a:ext cx="702145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%)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28574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220966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179512" y="1928802"/>
          <a:ext cx="885828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69286" cy="338381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0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84168" y="5733256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«В этом государстве неизбежны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только смерть и налоги.»</a:t>
            </a:r>
          </a:p>
          <a:p>
            <a:pPr algn="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Франклин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Бенджамин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3087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3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611560" y="1124223"/>
            <a:ext cx="702145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неналоговых доходов бюджета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%)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28574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220966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395536" y="1916832"/>
          <a:ext cx="82822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69286" cy="338381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0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8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812360" y="1659334"/>
            <a:ext cx="1238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тыс. рублей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108701582"/>
              </p:ext>
            </p:extLst>
          </p:nvPr>
        </p:nvGraphicFramePr>
        <p:xfrm>
          <a:off x="285720" y="1928802"/>
          <a:ext cx="8358246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41" y="1196752"/>
            <a:ext cx="9131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областного бюджета</a:t>
            </a:r>
          </a:p>
          <a:p>
            <a:endParaRPr lang="ru-RU" dirty="0"/>
          </a:p>
        </p:txBody>
      </p:sp>
      <p:pic>
        <p:nvPicPr>
          <p:cNvPr id="12" name="Рисунок 11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Text Box 2"/>
          <p:cNvGrpSpPr>
            <a:grpSpLocks/>
          </p:cNvGrpSpPr>
          <p:nvPr/>
        </p:nvGrpSpPr>
        <p:grpSpPr bwMode="auto">
          <a:xfrm>
            <a:off x="6341" y="144016"/>
            <a:ext cx="9144000" cy="6741368"/>
            <a:chOff x="-4" y="-4"/>
            <a:chExt cx="5768" cy="3886"/>
          </a:xfrm>
        </p:grpSpPr>
        <p:pic>
          <p:nvPicPr>
            <p:cNvPr id="23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17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7173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7175" name="WordArt 17"/>
          <p:cNvSpPr>
            <a:spLocks noChangeArrowheads="1" noChangeShapeType="1" noTextEdit="1"/>
          </p:cNvSpPr>
          <p:nvPr/>
        </p:nvSpPr>
        <p:spPr bwMode="auto">
          <a:xfrm>
            <a:off x="827584" y="1196975"/>
            <a:ext cx="773856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6876256" y="206084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Calibri" pitchFamily="34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1124744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Курска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1907704" y="1988840"/>
          <a:ext cx="6021882" cy="422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Овал 17"/>
          <p:cNvSpPr/>
          <p:nvPr/>
        </p:nvSpPr>
        <p:spPr>
          <a:xfrm>
            <a:off x="107504" y="1700808"/>
            <a:ext cx="3059832" cy="15716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</a:rPr>
              <a:t>«Все преимущество иметь деньги заключается в возможности ими пользоваться»</a:t>
            </a:r>
          </a:p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Бенджамин</a:t>
            </a:r>
            <a:r>
              <a:rPr lang="ru-RU" i="1" dirty="0" smtClean="0">
                <a:solidFill>
                  <a:schemeClr val="tx1"/>
                </a:solidFill>
              </a:rPr>
              <a:t> Франклин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6" name="Рисунок 2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ext Box 2"/>
          <p:cNvGrpSpPr>
            <a:grpSpLocks/>
          </p:cNvGrpSpPr>
          <p:nvPr/>
        </p:nvGrpSpPr>
        <p:grpSpPr bwMode="auto">
          <a:xfrm>
            <a:off x="0" y="-3195735"/>
            <a:ext cx="9144000" cy="10053735"/>
            <a:chOff x="-4" y="0"/>
            <a:chExt cx="5768" cy="5845"/>
          </a:xfrm>
        </p:grpSpPr>
        <p:pic>
          <p:nvPicPr>
            <p:cNvPr id="9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1959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905512802"/>
              </p:ext>
            </p:extLst>
          </p:nvPr>
        </p:nvGraphicFramePr>
        <p:xfrm>
          <a:off x="142844" y="1214422"/>
          <a:ext cx="864399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43966" y="650083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5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ext Box 2"/>
          <p:cNvGrpSpPr>
            <a:grpSpLocks/>
          </p:cNvGrpSpPr>
          <p:nvPr/>
        </p:nvGrpSpPr>
        <p:grpSpPr bwMode="auto">
          <a:xfrm>
            <a:off x="0" y="-3168351"/>
            <a:ext cx="9144000" cy="10053735"/>
            <a:chOff x="-4" y="0"/>
            <a:chExt cx="5768" cy="5845"/>
          </a:xfrm>
        </p:grpSpPr>
        <p:pic>
          <p:nvPicPr>
            <p:cNvPr id="1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1959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52737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Показатели расходов бюджета города Курска за 2019 год по разделам, подразделам классификации расходов бюджета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(1)                                          ( тыс. руб.)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5959308"/>
              </p:ext>
            </p:extLst>
          </p:nvPr>
        </p:nvGraphicFramePr>
        <p:xfrm>
          <a:off x="1475656" y="1628800"/>
          <a:ext cx="7668344" cy="487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54"/>
                <a:gridCol w="4456827"/>
                <a:gridCol w="824334"/>
                <a:gridCol w="746145"/>
                <a:gridCol w="82758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Раздел, подраздел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                              Наименование 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план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Испол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нено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% испол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нения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44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836 945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787 548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94,1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124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3 125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3 125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5710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законодательных (представительных) органов муниципальных образований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17 754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17 752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710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148 725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148 631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683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  система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50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46 211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46 207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636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2 050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2 050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62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3 000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83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615 984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569 687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92,5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41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0200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Национальная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оборона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14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14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 -всего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98 943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94 396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95,4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7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гражданская оборона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98 543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 93 997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95,4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14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400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399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" name="Picture 2" descr="http://biyuk-live.org/sites/default/files/styles/large/public/field/image/797a42be3a87%5B1%5D.jpg?itok=DthlgK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151213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Text Box 2"/>
          <p:cNvGrpSpPr>
            <a:grpSpLocks/>
          </p:cNvGrpSpPr>
          <p:nvPr/>
        </p:nvGrpSpPr>
        <p:grpSpPr bwMode="auto">
          <a:xfrm>
            <a:off x="0" y="-3312368"/>
            <a:ext cx="9144000" cy="10197752"/>
            <a:chOff x="-4" y="0"/>
            <a:chExt cx="5768" cy="5845"/>
          </a:xfrm>
        </p:grpSpPr>
        <p:pic>
          <p:nvPicPr>
            <p:cNvPr id="11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1959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1071546"/>
            <a:ext cx="914400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расходов бюджета города Курска за 2019 год по разделам, подразделам классификации расходов бюджета (2)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rgbClr val="C00000"/>
                </a:solidFill>
              </a:rPr>
              <a:t>		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(тыс. руб.)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5852890"/>
              </p:ext>
            </p:extLst>
          </p:nvPr>
        </p:nvGraphicFramePr>
        <p:xfrm>
          <a:off x="1763689" y="1988841"/>
          <a:ext cx="7380311" cy="430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32"/>
                <a:gridCol w="4354383"/>
                <a:gridCol w="885637"/>
                <a:gridCol w="790699"/>
                <a:gridCol w="611560"/>
              </a:tblGrid>
              <a:tr h="7135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Раздел, подраздел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                             Наименование 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план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Исполнено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%% испол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0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2 427 095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2 355 091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97,0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30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4 137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3 938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95,2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30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182 962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178 128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97,4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30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0409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Дорожное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2 201 653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2 135 121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97,0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30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38 343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37 904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98,9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85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1 363 085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1 331 224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97,7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30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Жилищное хозяйство, в том числе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322 779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314 050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97,3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30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504 440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498 311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98,8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09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467 854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451 194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96,4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59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жилищно-коммунального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хозяйства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68 012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67 669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56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13 143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13 143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6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13 143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13 143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Picture 130" descr="023743302432f5bd21c9ec76e7991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171448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8715404" y="6572272"/>
            <a:ext cx="42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pic>
        <p:nvPicPr>
          <p:cNvPr id="15" name="Picture 8" descr="http://zdorovmix.ru/wp-content/uploads/2014/09/wpid-5-iyunya-vsemirnyy-den-okruzhayuschey-sredy_i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176823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57"/>
            <a:ext cx="9144000" cy="668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3832092"/>
              </p:ext>
            </p:extLst>
          </p:nvPr>
        </p:nvGraphicFramePr>
        <p:xfrm>
          <a:off x="1857324" y="1785926"/>
          <a:ext cx="7286676" cy="463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740"/>
                <a:gridCol w="4327482"/>
                <a:gridCol w="785818"/>
                <a:gridCol w="816060"/>
                <a:gridCol w="755576"/>
              </a:tblGrid>
              <a:tr h="643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Раз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дел, под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раз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дел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                             Наименование 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план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Исполнено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%% испол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Образование-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6 070 996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5 997 787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98,8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Дошкольное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2 638 660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2 627 024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99,6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07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Общее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2 490 881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2 430 035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97,6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0703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Дополнительное образование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783 382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782 849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64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Молодежная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политика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64 214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64 020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99,7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15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расходы в области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образования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93 859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93 859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08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Культура,  кинематография  -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292 537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292 204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254 178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253 845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 и средств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38 359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38 359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32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0900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Здравоохранение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7 819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7 754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197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0907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Санитарно-эпидемиологическое благополучие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Arial Cyr"/>
                        </a:rPr>
                        <a:t>7 819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Arial Cyr"/>
                        </a:rPr>
                        <a:t>7 754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Cyr"/>
                        </a:rPr>
                        <a:t>99,2,0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Социальная политика-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1 414 186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Arial Cyr"/>
                        </a:rPr>
                        <a:t>1 </a:t>
                      </a:r>
                      <a:r>
                        <a:rPr lang="ru-RU" sz="1100" b="1" i="0" u="none" strike="noStrike" dirty="0" smtClean="0">
                          <a:latin typeface="Arial Cyr"/>
                        </a:rPr>
                        <a:t>374 803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97,2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32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4 280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4 233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98,9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5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Социальное обеспечение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населения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1 132 045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1 096 170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96,8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214 210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210 748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98,4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48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соц.политики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63 652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63 652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71547"/>
            <a:ext cx="94297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расходов бюджета города Курска за 2019 год по разделам, подразделам классификации расходов бюджета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</a:rPr>
              <a:t>(тыс. руб.)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92" descr="08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1758183" cy="123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im0-tub-ru.yandex.net/i?id=2a4e04351bf37442c5b7d924105b907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34" y="4077072"/>
            <a:ext cx="1654897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sterlibashevskierodniki.ru/wp-content/uploads/2012/12/09d6aa91-be49-38b3-ce28-985d1ad85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517232"/>
            <a:ext cx="1547664" cy="116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501090" y="657227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19</a:t>
            </a:r>
            <a:endParaRPr lang="ru-RU" sz="1200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28803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устройство города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урска: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785-9DB5-4984-AFDF-016AB80C647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26" name="AutoShape 2" descr="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29200"/>
            <a:ext cx="8736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 — город в России, административный центр Курской области.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областного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муниципальное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 Курск»,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 статусом городского округа.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Курска  составляет </a:t>
            </a:r>
            <a:r>
              <a:rPr lang="ru-RU" sz="1400" b="1" dirty="0" smtClean="0"/>
              <a:t> </a:t>
            </a:r>
            <a:r>
              <a:rPr lang="ru-RU" sz="1400" dirty="0" smtClean="0"/>
              <a:t>208 км</a:t>
            </a:r>
            <a:r>
              <a:rPr lang="ru-RU" sz="1400" baseline="30000" dirty="0" smtClean="0"/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города Курска на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01.01.2020 г. – 453,0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тыс.чел.</a:t>
            </a:r>
          </a:p>
          <a:p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62100" y="3305890"/>
            <a:ext cx="44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pic>
        <p:nvPicPr>
          <p:cNvPr id="1028" name="Picture 4" descr="C:\Users\Elka\Desktop\QO1aWtT129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547260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Elka\Desktop\_dDD5BH_Cz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140968"/>
            <a:ext cx="34918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914400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расходов бюджета города Курска за 2019 год по разделам, подразделам классификации расходов бюджета (4)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								(тыс. руб.)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48" y="2204865"/>
          <a:ext cx="7429552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4071966"/>
                <a:gridCol w="809220"/>
                <a:gridCol w="864064"/>
                <a:gridCol w="755608"/>
              </a:tblGrid>
              <a:tr h="7787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Раздел, подраздел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                       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план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%% испол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нения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18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Физическая культура и спорт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- всего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21 883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21 474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98,1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657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13 373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13 348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4218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1102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Массовый спорт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8 511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8 126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95,5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3655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9 413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9 413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6848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9 413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9 413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9478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Обслуживание  государственного и муниципального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140 383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140 383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5158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Обслуживание  внутреннего государственного и муниципального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140 383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140 383  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515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В С Е Г О        Р А С Х О Д О 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12 696 442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12 425 234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97,9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2" descr="http://img.27r.ru/images/2015/Lpw2YQ8vcZnrEdwfQ6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164304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6" name="Picture 4" descr="http://lusana.ru/files/22339/653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165256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1506" name="AutoShape 2" descr="https://utmagazine.ru/uploads/content/-25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08" name="AutoShape 4" descr="https://utmagazine.ru/uploads/content/-25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10" name="AutoShape 6" descr="https://utmagazine.ru/uploads/content/-25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501090" y="657227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</a:t>
            </a:r>
            <a:endParaRPr lang="ru-RU" sz="1200" dirty="0"/>
          </a:p>
        </p:txBody>
      </p:sp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ext Box 2"/>
          <p:cNvGrpSpPr>
            <a:grpSpLocks/>
          </p:cNvGrpSpPr>
          <p:nvPr/>
        </p:nvGrpSpPr>
        <p:grpSpPr bwMode="auto">
          <a:xfrm>
            <a:off x="0" y="27384"/>
            <a:ext cx="9144000" cy="6858000"/>
            <a:chOff x="-4" y="-4"/>
            <a:chExt cx="5768" cy="3886"/>
          </a:xfrm>
        </p:grpSpPr>
        <p:pic>
          <p:nvPicPr>
            <p:cNvPr id="15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196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3100388" y="3562350"/>
            <a:ext cx="366712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59632" y="1000109"/>
            <a:ext cx="6777038" cy="85725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социально-культурную сферу города Курска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4957763" y="3213100"/>
            <a:ext cx="26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1357298"/>
            <a:ext cx="254487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571612"/>
            <a:ext cx="2171923" cy="1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21468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города Курска за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 год,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и все предыдущие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годы, - социально-ориентированный.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Значительное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расходов  на социально-  культурную сферу в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2019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году в сравнении с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предыдущими годами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обусловлено выполнением Указов Президента РФ 2012 года, в том числе  повышением уровня оплаты труда отдельных категорий работников учреждений образования и работников учреждений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культуры, а также увеличением расходов на образование, в связи с введением в действие 3 детских садов на проспекте А.Дериглазова в городе Курске.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обязательства муниципального образования «Город Курск» по реализации Указов Президента РФ №597 «О мероприятиях по реализации государственной социальной политики» и №761 от 01.06.2012 г. «О национальной стратегии действий в интересах детей на 2012 – 2017 годы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»,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части доведения размера оплаты труда до требуемого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уровня,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выполнены в соответствии с утвержденными «дорожными картами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».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Всего в 2019 году    на социально-культурную сферу направлено бюджетных средств- 62,5 %  от общего объема расходов или 7 686,3 млн.рублей , что на 127,9 млн.рублей  больше против  уровня  2018 года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719599907"/>
              </p:ext>
            </p:extLst>
          </p:nvPr>
        </p:nvGraphicFramePr>
        <p:xfrm>
          <a:off x="1278934" y="4692014"/>
          <a:ext cx="5929354" cy="242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5076056" y="6741368"/>
          <a:ext cx="4317060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0" name="AutoShape 3"/>
          <p:cNvSpPr>
            <a:spLocks noChangeArrowheads="1"/>
          </p:cNvSpPr>
          <p:nvPr/>
        </p:nvSpPr>
        <p:spPr bwMode="gray">
          <a:xfrm rot="5400000">
            <a:off x="4896034" y="2888942"/>
            <a:ext cx="4752530" cy="25202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 rot="5400000">
            <a:off x="1943706" y="2888942"/>
            <a:ext cx="4752530" cy="25202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 rot="5400000">
            <a:off x="-936614" y="2960949"/>
            <a:ext cx="4752530" cy="25202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gray">
          <a:xfrm>
            <a:off x="251520" y="2780928"/>
            <a:ext cx="2376264" cy="3046988"/>
          </a:xfrm>
          <a:prstGeom prst="rect">
            <a:avLst/>
          </a:prstGeom>
          <a:ln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школ;</a:t>
            </a:r>
          </a:p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 детских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садов;</a:t>
            </a:r>
          </a:p>
          <a:p>
            <a:pPr marL="342900" indent="-342900" algn="just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учреждений дополнительного образования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eaLnBrk="0" hangingPunct="0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центров досуга;</a:t>
            </a:r>
          </a:p>
          <a:p>
            <a:pPr marL="342900" indent="-342900" eaLnBrk="0" hangingPunct="0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централизованная библиотечная система;</a:t>
            </a:r>
          </a:p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 по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делам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marL="342900" indent="-342900" eaLnBrk="0" hangingPunct="0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спортивных центра;</a:t>
            </a:r>
          </a:p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1учреждение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транспорта и дорожного хозяйства;</a:t>
            </a:r>
          </a:p>
          <a:p>
            <a:pPr marL="342900" indent="-342900" eaLnBrk="0" hangingPunct="0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1учреждение соц.защиты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учреждение архитектуры</a:t>
            </a:r>
          </a:p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учреждение молодежи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учреждение средств массовой информации.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gray">
          <a:xfrm>
            <a:off x="3203848" y="3356992"/>
            <a:ext cx="2225675" cy="1938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Агентство по приватизации жилья)-автономное учреждение;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Частное общеобразовательное учреждение «Курская православная гимназия во имя преподобного Феодосия Печерского».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gray">
          <a:xfrm>
            <a:off x="6156176" y="2492896"/>
            <a:ext cx="2304256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2 школы;</a:t>
            </a:r>
          </a:p>
          <a:p>
            <a:pPr marL="342900" indent="-342900"/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3 детских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сада;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200" dirty="0" smtClean="0"/>
              <a:t>отраслевого органа  Администрации города Курска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1 учреждение 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по делам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молодежи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учреждения ЖКХ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Централизованных бухгалтерий (образования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культуры,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молодежи)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прочих учреждения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Избирательная комиссия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Обслуживающих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323528" y="1844824"/>
            <a:ext cx="2160587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Бюджетные 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2" name="Picture 15" descr="O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6" descr="O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7" descr="O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132856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3275856" y="2060848"/>
            <a:ext cx="20875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Автономные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частные учреждения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5940152" y="1772816"/>
            <a:ext cx="2305050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Казенные 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715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ОБЩЕЕ КОЛИЧЕСТВО УЧРЕЖДЕНИЙ,ОКАЗЫВАЮЩИХ УСЛУГИ за счет бюджета города Курска (казенных, бюджетных, автономных и частных)  - 237: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79C5-E533-4671-9825-30B5A6A9310A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2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33" name="Содержимое 30"/>
          <p:cNvSpPr txBox="1">
            <a:spLocks/>
          </p:cNvSpPr>
          <p:nvPr/>
        </p:nvSpPr>
        <p:spPr>
          <a:xfrm>
            <a:off x="457200" y="24384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30"/>
          <p:cNvSpPr txBox="1">
            <a:spLocks/>
          </p:cNvSpPr>
          <p:nvPr/>
        </p:nvSpPr>
        <p:spPr>
          <a:xfrm>
            <a:off x="457200" y="143256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30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9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Рисунок 3" descr=" дополнит образ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2016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1000108"/>
            <a:ext cx="8712968" cy="64807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образование</a:t>
            </a:r>
          </a:p>
        </p:txBody>
      </p:sp>
      <p:pic>
        <p:nvPicPr>
          <p:cNvPr id="20486" name="Рисунок 2" descr="воспитател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2089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4" descr="школ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2267744" y="3501008"/>
            <a:ext cx="64087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</a:rPr>
              <a:t>В бюджете  города Курска  предусмотрены средства на оказание муниципальных услуг в области образования</a:t>
            </a:r>
            <a:r>
              <a:rPr lang="ru-RU" sz="1200" b="1" i="1" dirty="0">
                <a:latin typeface="Times New Roman" pitchFamily="18" charset="0"/>
              </a:rPr>
              <a:t>: </a:t>
            </a:r>
          </a:p>
          <a:p>
            <a:pPr algn="just">
              <a:buFontTx/>
              <a:buChar char="•"/>
            </a:pPr>
            <a:r>
              <a:rPr lang="ru-RU" sz="1200" i="1" dirty="0">
                <a:latin typeface="Times New Roman" pitchFamily="18" charset="0"/>
              </a:rPr>
              <a:t>  по  предоставлению общедоступного бесплатного дошкольного образования </a:t>
            </a:r>
            <a:r>
              <a:rPr lang="ru-RU" sz="1200" i="1" dirty="0" smtClean="0">
                <a:latin typeface="Times New Roman" pitchFamily="18" charset="0"/>
              </a:rPr>
              <a:t>84 детскими </a:t>
            </a:r>
            <a:r>
              <a:rPr lang="ru-RU" sz="1200" i="1" dirty="0">
                <a:latin typeface="Times New Roman" pitchFamily="18" charset="0"/>
              </a:rPr>
              <a:t>дошкольными </a:t>
            </a:r>
            <a:r>
              <a:rPr lang="ru-RU" sz="1200" i="1" dirty="0" smtClean="0">
                <a:latin typeface="Times New Roman" pitchFamily="18" charset="0"/>
              </a:rPr>
              <a:t>учреждениями, с общей численностью детей- 21 159 человек</a:t>
            </a:r>
            <a:r>
              <a:rPr lang="ru-RU" sz="1200" dirty="0" smtClean="0">
                <a:latin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200" dirty="0">
                <a:latin typeface="Times New Roman" pitchFamily="18" charset="0"/>
              </a:rPr>
              <a:t>  </a:t>
            </a:r>
            <a:r>
              <a:rPr lang="ru-RU" sz="1200" i="1" dirty="0">
                <a:latin typeface="Times New Roman" pitchFamily="18" charset="0"/>
              </a:rPr>
              <a:t>по предоставлению общедоступного и бесплатного начального общего, основного общего, среднего(полного) общего образования по основным образовательным программам </a:t>
            </a:r>
            <a:r>
              <a:rPr lang="ru-RU" sz="1200" i="1" dirty="0" smtClean="0">
                <a:latin typeface="Times New Roman" pitchFamily="18" charset="0"/>
              </a:rPr>
              <a:t>60 общеобразовательными учреждениями с численностью  обучающихся- 46 609   учащихся;</a:t>
            </a:r>
          </a:p>
          <a:p>
            <a:pPr algn="just">
              <a:buFontTx/>
              <a:buChar char="•"/>
            </a:pPr>
            <a:r>
              <a:rPr lang="ru-RU" sz="1200" i="1" dirty="0" smtClean="0">
                <a:latin typeface="Times New Roman" pitchFamily="18" charset="0"/>
              </a:rPr>
              <a:t> по предоставлению дополнительного образования  муниципальными общеобразовательными учреждениями( дворец пионеров и школьников, дом искусств,  детский (подростковый) центр, дом  и дворец детского творчества)-8 учреждений с  общей численностью 34 746 человек);</a:t>
            </a:r>
          </a:p>
          <a:p>
            <a:pPr algn="just">
              <a:buFontTx/>
              <a:buChar char="•"/>
            </a:pPr>
            <a:r>
              <a:rPr lang="ru-RU" sz="1200" i="1" dirty="0" smtClean="0">
                <a:latin typeface="Times New Roman" pitchFamily="18" charset="0"/>
              </a:rPr>
              <a:t> по предоставлению дополнительного образования художественной и  музыкальной направленности(школы искусств)-11 учреждений, число обучающихся  6 007 человек;</a:t>
            </a:r>
          </a:p>
          <a:p>
            <a:pPr algn="just">
              <a:buFontTx/>
              <a:buChar char="•"/>
            </a:pPr>
            <a:r>
              <a:rPr lang="ru-RU" sz="1200" i="1" dirty="0" smtClean="0">
                <a:latin typeface="Times New Roman" pitchFamily="18" charset="0"/>
              </a:rPr>
              <a:t>по предоставлению  дополнительного образования физкультурно- спортивной направленности (детские юношеские спортивные школы города Курска)-10 учреждений с общей численностью детей-5 610;</a:t>
            </a:r>
          </a:p>
          <a:p>
            <a:pPr algn="just">
              <a:buFontTx/>
              <a:buChar char="•"/>
            </a:pPr>
            <a:r>
              <a:rPr lang="ru-RU" sz="1200" i="1" dirty="0" smtClean="0">
                <a:latin typeface="Times New Roman" pitchFamily="18" charset="0"/>
              </a:rPr>
              <a:t>по оказанию прочих услуг в области образования ( научно-методический центр, центр диагностики и консультирования «Гармония», издательский центр «ЮМЭКС»).</a:t>
            </a:r>
            <a:endParaRPr lang="en-US" sz="1200" i="1" dirty="0" smtClean="0">
              <a:latin typeface="Times New Roman" pitchFamily="18" charset="0"/>
            </a:endParaRPr>
          </a:p>
          <a:p>
            <a:pPr algn="just">
              <a:buFontTx/>
              <a:buChar char="•"/>
            </a:pPr>
            <a:endParaRPr lang="ru-RU" sz="1200" i="1" dirty="0" smtClean="0">
              <a:latin typeface="Times New Roman" pitchFamily="18" charset="0"/>
            </a:endParaRPr>
          </a:p>
          <a:p>
            <a:pPr algn="just"/>
            <a:r>
              <a:rPr lang="ru-RU" sz="1200" i="1" dirty="0" smtClean="0">
                <a:latin typeface="Times New Roman" pitchFamily="18" charset="0"/>
              </a:rPr>
              <a:t>    </a:t>
            </a:r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62532" name="Group 68"/>
          <p:cNvGraphicFramePr>
            <a:graphicFrameLocks noGrp="1"/>
          </p:cNvGraphicFramePr>
          <p:nvPr/>
        </p:nvGraphicFramePr>
        <p:xfrm>
          <a:off x="2428860" y="1571612"/>
          <a:ext cx="6552282" cy="1850331"/>
        </p:xfrm>
        <a:graphic>
          <a:graphicData uri="http://schemas.openxmlformats.org/drawingml/2006/table">
            <a:tbl>
              <a:tblPr/>
              <a:tblGrid>
                <a:gridCol w="3310354"/>
                <a:gridCol w="1103958"/>
                <a:gridCol w="1310761"/>
                <a:gridCol w="827209"/>
              </a:tblGrid>
              <a:tr h="5137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на 2019год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2019 год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78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2 638 660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2 627 024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99,6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085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Общее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2 490 881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2 430 035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97,6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132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Дополнительное 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783 382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782 849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203238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93 859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93 859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295851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расходы на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6 070 996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5 997 787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8" name="Text 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714612" y="1928802"/>
            <a:ext cx="62865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Calibri" pitchFamily="34" charset="0"/>
              </a:rPr>
              <a:t>1.На </a:t>
            </a:r>
            <a:r>
              <a:rPr lang="ru-RU" sz="1400" b="1" i="1" dirty="0">
                <a:latin typeface="Calibri" pitchFamily="34" charset="0"/>
              </a:rPr>
              <a:t>обеспечение отдыха и оздоровление детей  в каникулярное время в лагерях с дневным пребыванием при образовательных учреждениях </a:t>
            </a:r>
            <a:r>
              <a:rPr lang="ru-RU" sz="1400" b="1" i="1" dirty="0" smtClean="0">
                <a:latin typeface="Calibri" pitchFamily="34" charset="0"/>
              </a:rPr>
              <a:t>исполнение характеризуется  следующими данными: </a:t>
            </a:r>
            <a:endParaRPr lang="ru-RU" sz="1400" b="1" i="1" dirty="0">
              <a:latin typeface="Calibri" pitchFamily="34" charset="0"/>
            </a:endParaRPr>
          </a:p>
          <a:p>
            <a:pPr algn="ctr"/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ru-RU" sz="1400" b="1" i="1" dirty="0" smtClean="0">
                <a:latin typeface="Calibri" pitchFamily="34" charset="0"/>
              </a:rPr>
              <a:t>За счет указанных средств в отчетном году   приобретено путевок в загородные лагеря для    1 419  детей. Организована работа по оздоровлению  6 567 детей  в школьных лагерях с дневным пребыванием,  также с ростом на 290 детей по сравнению с 2018 годом.</a:t>
            </a:r>
          </a:p>
          <a:p>
            <a:pPr algn="just"/>
            <a:r>
              <a:rPr lang="ru-RU" sz="1400" b="1" i="1" dirty="0" smtClean="0">
                <a:latin typeface="Calibri" pitchFamily="34" charset="0"/>
              </a:rPr>
              <a:t>2.На </a:t>
            </a:r>
            <a:r>
              <a:rPr lang="ru-RU" sz="1400" b="1" i="1" dirty="0">
                <a:latin typeface="Calibri" pitchFamily="34" charset="0"/>
              </a:rPr>
              <a:t>проведение мероприятий в области молодежной </a:t>
            </a:r>
            <a:r>
              <a:rPr lang="ru-RU" sz="1400" b="1" i="1" dirty="0" smtClean="0">
                <a:latin typeface="Calibri" pitchFamily="34" charset="0"/>
              </a:rPr>
              <a:t>политики, </a:t>
            </a:r>
            <a:r>
              <a:rPr lang="ru-RU" sz="1400" b="1" i="1" dirty="0">
                <a:latin typeface="Calibri" pitchFamily="34" charset="0"/>
              </a:rPr>
              <a:t>на организационно-воспитательную работу с </a:t>
            </a:r>
            <a:r>
              <a:rPr lang="ru-RU" sz="1400" b="1" i="1" dirty="0" smtClean="0">
                <a:latin typeface="Calibri" pitchFamily="34" charset="0"/>
              </a:rPr>
              <a:t>молодежью и  на другие расходы </a:t>
            </a:r>
            <a:r>
              <a:rPr lang="ru-RU" sz="1400" b="1" i="1" dirty="0">
                <a:latin typeface="Calibri" pitchFamily="34" charset="0"/>
              </a:rPr>
              <a:t>предусмотрены средства в следующих объемах: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ru-RU" sz="1800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47144" name="Group 40"/>
          <p:cNvGraphicFramePr>
            <a:graphicFrameLocks noGrp="1"/>
          </p:cNvGraphicFramePr>
          <p:nvPr/>
        </p:nvGraphicFramePr>
        <p:xfrm>
          <a:off x="3071801" y="5373216"/>
          <a:ext cx="5786479" cy="937936"/>
        </p:xfrm>
        <a:graphic>
          <a:graphicData uri="http://schemas.openxmlformats.org/drawingml/2006/table">
            <a:tbl>
              <a:tblPr/>
              <a:tblGrid>
                <a:gridCol w="1880606"/>
                <a:gridCol w="2459253"/>
                <a:gridCol w="1446620"/>
              </a:tblGrid>
              <a:tr h="3955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План на 2019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A7A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2019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A7A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A7AC"/>
                    </a:solidFill>
                  </a:tcPr>
                </a:tc>
              </a:tr>
              <a:tr h="46854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24 683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140" name="Group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9151219"/>
              </p:ext>
            </p:extLst>
          </p:nvPr>
        </p:nvGraphicFramePr>
        <p:xfrm>
          <a:off x="3000364" y="2624134"/>
          <a:ext cx="5603217" cy="774192"/>
        </p:xfrm>
        <a:graphic>
          <a:graphicData uri="http://schemas.openxmlformats.org/drawingml/2006/table">
            <a:tbl>
              <a:tblPr/>
              <a:tblGrid>
                <a:gridCol w="2340232"/>
                <a:gridCol w="1874610"/>
                <a:gridCol w="1388375"/>
              </a:tblGrid>
              <a:tr h="44767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 на 2019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Исполнено за 2019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39 531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39 531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1268" name="Picture 4" descr="http://vesti-sudak.ru/wp-content/uploads/2016/06/8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2857552" cy="1643074"/>
          </a:xfrm>
          <a:prstGeom prst="rect">
            <a:avLst/>
          </a:prstGeom>
          <a:noFill/>
        </p:spPr>
      </p:pic>
      <p:pic>
        <p:nvPicPr>
          <p:cNvPr id="11270" name="Picture 6" descr="http://zt-rada.gov.ua/data/photomanager/1600806803_main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000240"/>
            <a:ext cx="250033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341" y="1124744"/>
            <a:ext cx="913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молодежную политику</a:t>
            </a:r>
          </a:p>
          <a:p>
            <a:endParaRPr lang="ru-RU" b="1" dirty="0"/>
          </a:p>
        </p:txBody>
      </p:sp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ext Box 2"/>
          <p:cNvGrpSpPr>
            <a:grpSpLocks/>
          </p:cNvGrpSpPr>
          <p:nvPr/>
        </p:nvGrpSpPr>
        <p:grpSpPr bwMode="auto">
          <a:xfrm>
            <a:off x="1" y="0"/>
            <a:ext cx="9131322" cy="6858000"/>
            <a:chOff x="-4" y="-4"/>
            <a:chExt cx="5768" cy="3886"/>
          </a:xfrm>
        </p:grpSpPr>
        <p:pic>
          <p:nvPicPr>
            <p:cNvPr id="8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179512" y="1124744"/>
            <a:ext cx="867876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культуру</a:t>
            </a:r>
          </a:p>
        </p:txBody>
      </p:sp>
      <p:sp>
        <p:nvSpPr>
          <p:cNvPr id="22535" name="Прямоугольник 4"/>
          <p:cNvSpPr>
            <a:spLocks noChangeArrowheads="1"/>
          </p:cNvSpPr>
          <p:nvPr/>
        </p:nvSpPr>
        <p:spPr bwMode="auto">
          <a:xfrm>
            <a:off x="2214546" y="2714620"/>
            <a:ext cx="6735760" cy="39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latin typeface="Calibri" pitchFamily="34" charset="0"/>
              </a:rPr>
              <a:t>       За </a:t>
            </a:r>
            <a:r>
              <a:rPr lang="ru-RU" sz="1600" b="1" dirty="0">
                <a:latin typeface="Calibri" pitchFamily="34" charset="0"/>
              </a:rPr>
              <a:t>счет средств бюджета города учреждения культуры оказывают </a:t>
            </a:r>
            <a:r>
              <a:rPr lang="ru-RU" sz="1600" b="1" dirty="0" smtClean="0">
                <a:latin typeface="Calibri" pitchFamily="34" charset="0"/>
              </a:rPr>
              <a:t>муниципальные </a:t>
            </a:r>
            <a:r>
              <a:rPr lang="ru-RU" sz="1600" b="1" dirty="0">
                <a:latin typeface="Calibri" pitchFamily="34" charset="0"/>
              </a:rPr>
              <a:t>услуги по  организации библиотечного обслуживания населения, комплектованию и обеспечению сохранности библиотечного  фонда, предоставлению культурно-досуговой деятельности, поддержке традиционного  художественного </a:t>
            </a:r>
            <a:r>
              <a:rPr lang="ru-RU" sz="1600" b="1" dirty="0" smtClean="0">
                <a:latin typeface="Calibri" pitchFamily="34" charset="0"/>
              </a:rPr>
              <a:t>творчества. </a:t>
            </a:r>
            <a:r>
              <a:rPr lang="ru-RU" sz="1600" b="1" dirty="0">
                <a:latin typeface="Calibri" pitchFamily="34" charset="0"/>
              </a:rPr>
              <a:t>Общий объем расходов по разделу «Культура и кинематография</a:t>
            </a:r>
            <a:r>
              <a:rPr lang="ru-RU" sz="1600" b="1" dirty="0" smtClean="0">
                <a:latin typeface="Calibri" pitchFamily="34" charset="0"/>
              </a:rPr>
              <a:t>», в том числе на функционирование 13 учреждений  </a:t>
            </a:r>
            <a:r>
              <a:rPr lang="ru-RU" sz="1600" b="1" dirty="0">
                <a:latin typeface="Calibri" pitchFamily="34" charset="0"/>
              </a:rPr>
              <a:t>составил: </a:t>
            </a:r>
          </a:p>
          <a:p>
            <a:pPr marL="342900" indent="-342900" algn="ctr"/>
            <a:endParaRPr lang="ru-RU" sz="1600" b="1" dirty="0">
              <a:latin typeface="Calibri" pitchFamily="34" charset="0"/>
            </a:endParaRPr>
          </a:p>
          <a:p>
            <a:pPr marL="342900" indent="-342900" algn="ctr"/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/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pPr marL="342900" indent="-342900" algn="ctr"/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	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ctr"/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46153" name="Group 73"/>
          <p:cNvGraphicFramePr>
            <a:graphicFrameLocks noGrp="1"/>
          </p:cNvGraphicFramePr>
          <p:nvPr/>
        </p:nvGraphicFramePr>
        <p:xfrm>
          <a:off x="2714612" y="4786322"/>
          <a:ext cx="6105761" cy="922640"/>
        </p:xfrm>
        <a:graphic>
          <a:graphicData uri="http://schemas.openxmlformats.org/drawingml/2006/table">
            <a:tbl>
              <a:tblPr/>
              <a:tblGrid>
                <a:gridCol w="1684459"/>
                <a:gridCol w="2312635"/>
                <a:gridCol w="2108667"/>
              </a:tblGrid>
              <a:tr h="55939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на 2019год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2019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63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 Cyr"/>
                        </a:rPr>
                        <a:t>292 537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 Cyr"/>
                        </a:rPr>
                        <a:t>292 204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 Cyr"/>
                        </a:rPr>
                        <a:t>99,9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07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8914" name="Picture 2" descr="http://www.kurskadmin.ru/sites/default/files/12_03_15_10_22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20002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www.kurskadmin.ru/sites/default/files/field/image/bibliote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916832"/>
            <a:ext cx="2357422" cy="153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kursktv.ru/sites/default/files/styles/galleryformatter_slide/public/0_6c61c_2207499d_l.jpg?itok=SjyOv93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643446"/>
            <a:ext cx="2197317" cy="167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15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9" y="41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23564" name="object 4"/>
          <p:cNvSpPr>
            <a:spLocks noChangeArrowheads="1"/>
          </p:cNvSpPr>
          <p:nvPr/>
        </p:nvSpPr>
        <p:spPr bwMode="auto">
          <a:xfrm rot="-5400000">
            <a:off x="-278606" y="4463256"/>
            <a:ext cx="1258888" cy="377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graphicFrame>
        <p:nvGraphicFramePr>
          <p:cNvPr id="56525" name="Group 20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304983"/>
              </p:ext>
            </p:extLst>
          </p:nvPr>
        </p:nvGraphicFramePr>
        <p:xfrm>
          <a:off x="0" y="648104"/>
          <a:ext cx="9144000" cy="6209896"/>
        </p:xfrm>
        <a:graphic>
          <a:graphicData uri="http://schemas.openxmlformats.org/drawingml/2006/table">
            <a:tbl>
              <a:tblPr/>
              <a:tblGrid>
                <a:gridCol w="7153013"/>
                <a:gridCol w="1032398"/>
                <a:gridCol w="9585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2019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получателей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387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 -ВСЕГО,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  направлено на: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1 374 803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-доплаты к пенсиям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2 248,9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761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-осуществление  мер социальной поддержки работникам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5 762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-обеспечение жильем молодых семей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387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-компенсационные выплаты  по обеспечению  мер соц.поддержки по оплате ЖКУ ветеранам труда Курской области и многодетным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139 271,3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-обеспечение мер социальной поддержки реабилитированным лицам и лицам, пострадавшим от политических репрессий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387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-компенсацию части родительской платы на содержание ребенка в  муниципальных учреждениях, реализующих основную общеобразовательную программу дошкольного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-льготное торговое обслуживание и выплату денежной компенсации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-выплату  гражданам субсидий на оплату жилья и коммунальных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-обеспечение мер социальной поддержки ветеранов труда и труженикам тыла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-выплату лицам, награжденным почетным знаком города Курска «За особые заслуги перед городом Курска»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-выплату пенсии за звание «Почетный гражданин города Курска»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-материальная  помощь отдельной категории граждан и адресная поддержка алкоголе и наркозависимым лицам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-содержание детей в приемных семьях и семьях опекунов (попечителей)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-МБУ «Социальная гостиная  для оказания помощи женщинам с детьми, оказавшимся в трудной жизненной ситуации»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оплату ЖКУ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387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содержание работников,  выполняющие государственные полномочия Курской области  и за счет средств бюджета города в сфере социальной защиты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95 119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поддержку отдельных категорий граждан по уплате взноса на капитальный ремонт в многоквартирных домах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683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-выплату пособия на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13 180,3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572496" y="7101408"/>
            <a:ext cx="571504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22413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1" name="Text 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79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80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81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0212" y="1052736"/>
            <a:ext cx="8713788" cy="8640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Курска на физкультуру и спорт за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7102475" y="64643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b="1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24589" name="object 4"/>
          <p:cNvSpPr>
            <a:spLocks noChangeArrowheads="1"/>
          </p:cNvSpPr>
          <p:nvPr/>
        </p:nvSpPr>
        <p:spPr bwMode="auto">
          <a:xfrm rot="-5400000">
            <a:off x="-377825" y="4521201"/>
            <a:ext cx="1258887" cy="3794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90" name="Rectangle 21"/>
          <p:cNvSpPr>
            <a:spLocks noChangeArrowheads="1"/>
          </p:cNvSpPr>
          <p:nvPr/>
        </p:nvSpPr>
        <p:spPr bwMode="auto">
          <a:xfrm>
            <a:off x="467544" y="4221088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мероприятий в области физической культуры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спорта и содержание 3 учреждений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бюджета города Курска  направлены средства в следующих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7397" name="Group 53"/>
          <p:cNvGraphicFramePr>
            <a:graphicFrameLocks noGrp="1"/>
          </p:cNvGraphicFramePr>
          <p:nvPr/>
        </p:nvGraphicFramePr>
        <p:xfrm>
          <a:off x="179512" y="4797152"/>
          <a:ext cx="8568953" cy="576064"/>
        </p:xfrm>
        <a:graphic>
          <a:graphicData uri="http://schemas.openxmlformats.org/drawingml/2006/table">
            <a:tbl>
              <a:tblPr/>
              <a:tblGrid>
                <a:gridCol w="3203981"/>
                <a:gridCol w="3171861"/>
                <a:gridCol w="21931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на 2019год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2019 год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21 883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21 474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98,1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9458" name="AutoShape 2" descr="https://news.vash.ua/useruploads/orig_14465389668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AutoShape 4" descr="https://news.vash.ua/useruploads/orig_14465389668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2" name="AutoShape 6" descr="https://news.vash.ua/useruploads/orig_14465389668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4" name="Picture 8" descr="http://gov.cap.ru/UserFiles/orgs/GrvId_20/dekada_spor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412776"/>
            <a:ext cx="3638208" cy="272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egoland.ru/myimages/sport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556792"/>
            <a:ext cx="3459234" cy="271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67544" y="5373216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отчетном году в рамках проекта «Народный бюджет» направлено 5 948 тыс. рублей и обустроены: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568" y="5805264"/>
            <a:ext cx="2664296" cy="936104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тренировочная трасса легкой атлетики и лыжного спорта в районе урочища «Цветов лес»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08104" y="5805264"/>
            <a:ext cx="2808312" cy="936104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футбольное поле и площадки для тренировки собак по ул. Серегина.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Text Box 2"/>
          <p:cNvGrpSpPr>
            <a:grpSpLocks/>
          </p:cNvGrpSpPr>
          <p:nvPr/>
        </p:nvGrpSpPr>
        <p:grpSpPr bwMode="auto">
          <a:xfrm>
            <a:off x="0" y="642918"/>
            <a:ext cx="9144000" cy="6215082"/>
            <a:chOff x="-4" y="-4"/>
            <a:chExt cx="5768" cy="3886"/>
          </a:xfrm>
        </p:grpSpPr>
        <p:pic>
          <p:nvPicPr>
            <p:cNvPr id="17" name="Text 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843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3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3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3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980728"/>
            <a:ext cx="9144000" cy="8640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000" b="1" dirty="0" smtClean="0">
                <a:latin typeface="Calibri" pitchFamily="34" charset="0"/>
              </a:rPr>
              <a:t>Расходы </a:t>
            </a:r>
            <a:r>
              <a:rPr lang="ru-RU" sz="2000" b="1" dirty="0">
                <a:latin typeface="Calibri" pitchFamily="34" charset="0"/>
              </a:rPr>
              <a:t>бюджета города Курска на жилищно-коммунальное хозяйство за </a:t>
            </a:r>
            <a:r>
              <a:rPr lang="ru-RU" sz="2000" b="1" dirty="0" smtClean="0">
                <a:latin typeface="Calibri" pitchFamily="34" charset="0"/>
              </a:rPr>
              <a:t>2019 </a:t>
            </a:r>
            <a:r>
              <a:rPr lang="ru-RU" sz="2000" b="1" dirty="0">
                <a:latin typeface="Calibri" pitchFamily="34" charset="0"/>
              </a:rPr>
              <a:t>год</a:t>
            </a:r>
          </a:p>
        </p:txBody>
      </p: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7135813" y="638175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b="1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18443" name="object 4"/>
          <p:cNvSpPr>
            <a:spLocks noChangeArrowheads="1"/>
          </p:cNvSpPr>
          <p:nvPr/>
        </p:nvSpPr>
        <p:spPr bwMode="auto">
          <a:xfrm rot="-5400000">
            <a:off x="-268287" y="4594225"/>
            <a:ext cx="1258887" cy="3794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46" name="Rectangle 22"/>
          <p:cNvSpPr>
            <a:spLocks noChangeArrowheads="1"/>
          </p:cNvSpPr>
          <p:nvPr/>
        </p:nvSpPr>
        <p:spPr bwMode="auto">
          <a:xfrm>
            <a:off x="214282" y="3523294"/>
            <a:ext cx="853276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значительные средства были направлены  на решение вопросов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хозяйства  (на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и озеленение города,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 жилья участникам Великой Отечественной войны,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выполнение мероприятий по формированию современной городской среды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мероприятия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проекта «Народный бюджет»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другие расходы). Общий объем расходов по данному разделу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составил    1 331 224 тыс.рублей.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462" name="Group 70"/>
          <p:cNvGraphicFramePr>
            <a:graphicFrameLocks noGrp="1"/>
          </p:cNvGraphicFramePr>
          <p:nvPr/>
        </p:nvGraphicFramePr>
        <p:xfrm>
          <a:off x="214282" y="4714884"/>
          <a:ext cx="4572031" cy="1468132"/>
        </p:xfrm>
        <a:graphic>
          <a:graphicData uri="http://schemas.openxmlformats.org/drawingml/2006/table">
            <a:tbl>
              <a:tblPr/>
              <a:tblGrid>
                <a:gridCol w="1418882"/>
                <a:gridCol w="1695185"/>
                <a:gridCol w="1457964"/>
              </a:tblGrid>
              <a:tr h="730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на 2019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1 363 085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1 331 224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97,7%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07"/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13316" name="Picture 4" descr="http://www.tgl.ru/files/tinymce/sreda_file_1496751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412776"/>
            <a:ext cx="38164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pic>
        <p:nvPicPr>
          <p:cNvPr id="13322" name="Picture 10" descr="http://moelublino.ru/wp-content/uploads/2017/01/Uborka-ulits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653136"/>
            <a:ext cx="3371528" cy="1970584"/>
          </a:xfrm>
          <a:prstGeom prst="rect">
            <a:avLst/>
          </a:prstGeom>
          <a:noFill/>
        </p:spPr>
      </p:pic>
      <p:pic>
        <p:nvPicPr>
          <p:cNvPr id="13324" name="Picture 12" descr="http://baykovoshkola.ucoz.ru/_bd/0/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412776"/>
            <a:ext cx="403244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0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2" name="Рисунок 1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42984"/>
            <a:ext cx="914400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города Курска на транспорт  за 2019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0050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бюджета города Курска в 2019 году  направлены средства  на предоставление субсидий  транспортным организациям 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на возмещение разницы в тарифах на проезд в городском пассажирском транспорте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98 405 тыс. рублей;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на возмещение затрат в связи с предоставлением права бесплатного проезда в городском транспорте общего пользования обучающимся общеобразовательных организаций города Курска, за исключением детей из многодетных семей, а также детей-сирот и детей, оставшихся без попечения родителей, и лиц из числа детей-сирот и детей, оставшихся без попечения родителей, обучающихся по имеющим государственную аккредитацию образовательным программам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21 279 тыс. руб. ;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15362" name="Picture 2" descr="http://gikursk.ru/storage/press/big/2015/08/10/3_55c89de7892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2857520" cy="2071702"/>
          </a:xfrm>
          <a:prstGeom prst="rect">
            <a:avLst/>
          </a:prstGeom>
          <a:noFill/>
        </p:spPr>
      </p:pic>
      <p:pic>
        <p:nvPicPr>
          <p:cNvPr id="15364" name="Picture 4" descr="http://kursktv.ru/sites/default/files/kursk_podem_s_engels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000240"/>
            <a:ext cx="2571768" cy="1857388"/>
          </a:xfrm>
          <a:prstGeom prst="rect">
            <a:avLst/>
          </a:prstGeom>
          <a:noFill/>
        </p:spPr>
      </p:pic>
      <p:pic>
        <p:nvPicPr>
          <p:cNvPr id="15366" name="Picture 6" descr="http://static.tonkosti.ru/images/1/1f/%D0%9A%D1%83%D1%80%D1%81%D0%BA%D0%B8%D0%B9_%D1%82%D1%80%D0%BE%D0%BB%D0%BB%D0%B5%D0%B9%D0%B1%D1%83%D1%81_%D0%90%D0%9A%D0%A1%D0%9C-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857364"/>
            <a:ext cx="2714644" cy="2000264"/>
          </a:xfrm>
          <a:prstGeom prst="rect">
            <a:avLst/>
          </a:prstGeom>
          <a:noFill/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6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052737"/>
            <a:ext cx="8964488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Показатели социально-экономического развития  города Курска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731040799"/>
              </p:ext>
            </p:extLst>
          </p:nvPr>
        </p:nvGraphicFramePr>
        <p:xfrm>
          <a:off x="5143504" y="1357299"/>
          <a:ext cx="400049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589872596"/>
              </p:ext>
            </p:extLst>
          </p:nvPr>
        </p:nvGraphicFramePr>
        <p:xfrm>
          <a:off x="4716016" y="4409728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3861048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Среднемесячная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заработная плата  одного работающего в городе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1357298"/>
            <a:ext cx="435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работающих, тыс. чел.</a:t>
            </a:r>
            <a:endParaRPr lang="ru-RU" sz="1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"/>
          <p:cNvSpPr txBox="1"/>
          <p:nvPr/>
        </p:nvSpPr>
        <p:spPr>
          <a:xfrm rot="10800000" flipV="1">
            <a:off x="6012160" y="5445224"/>
            <a:ext cx="85725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2</a:t>
            </a:r>
            <a:r>
              <a:rPr lang="ru-RU" b="1" dirty="0" smtClean="0">
                <a:latin typeface="+mj-lt"/>
              </a:rPr>
              <a:t>7 802,1</a:t>
            </a:r>
            <a:endParaRPr lang="ru-RU" sz="1100" b="1" dirty="0">
              <a:latin typeface="+mj-lt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732240" y="5157192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7308304" y="5445224"/>
            <a:ext cx="86409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7956376" y="537321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589872596"/>
              </p:ext>
            </p:extLst>
          </p:nvPr>
        </p:nvGraphicFramePr>
        <p:xfrm>
          <a:off x="179512" y="1772816"/>
          <a:ext cx="4534794" cy="27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3131840" y="2924944"/>
            <a:ext cx="78581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55 748,4</a:t>
            </a:r>
          </a:p>
          <a:p>
            <a:endParaRPr lang="ru-RU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1357290" y="285749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059832" y="2420888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sp>
        <p:nvSpPr>
          <p:cNvPr id="23" name="TextBox 1"/>
          <p:cNvSpPr txBox="1"/>
          <p:nvPr/>
        </p:nvSpPr>
        <p:spPr>
          <a:xfrm>
            <a:off x="3635896" y="249289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412776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effectLst/>
              </a:rPr>
              <a:t>Фонд оплаты труда</a:t>
            </a:r>
            <a:endParaRPr lang="ru-RU" sz="16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5844" name="Picture 4" descr="http://www.buhonline.ru/Files/Modules/Course/video_166_l.jpg?t=14253775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7"/>
            <a:ext cx="367240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1259632" y="2276872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отчет 2018		оценка 2019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9" name="Рисунок 28" descr="head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2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341" y="836712"/>
            <a:ext cx="9131318" cy="592024"/>
          </a:xfrm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униципальный  дорожный  фонд города Курска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62000" cy="365125"/>
          </a:xfrm>
        </p:spPr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79512" y="4437112"/>
            <a:ext cx="864076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 города Курска 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предусмотрен в размере              2 201 653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рублей, исполнение составило 97,0% или 2 135 121 тыс.рублей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фонда направлены: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на реконструкцию и строительство дорог города Курска 783 163 тыс. рублей, из них за счет федерального бюджета 651 622 тыс. рублей, за счет средств города 71 780 тыс. рублей.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</a:rPr>
              <a:t>	За счет выделенных средств построены и реконструированы: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</a:rPr>
              <a:t>Магистральная улица общегородского значения регулируемого движения по проспекту Надежды </a:t>
            </a:r>
            <a:r>
              <a:rPr lang="ru-RU" sz="1200" dirty="0" err="1" smtClean="0">
                <a:latin typeface="Times New Roman" pitchFamily="18" charset="0"/>
              </a:rPr>
              <a:t>Плевицкой</a:t>
            </a:r>
            <a:r>
              <a:rPr lang="ru-RU" sz="1200" dirty="0" smtClean="0">
                <a:latin typeface="Times New Roman" pitchFamily="18" charset="0"/>
              </a:rPr>
              <a:t> в городе Курске   (1-я очередь);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</a:rPr>
              <a:t> Автомобильная дорого «Курск- п. Искра» – </a:t>
            </a:r>
            <a:r>
              <a:rPr lang="ru-RU" sz="1200" dirty="0" err="1" smtClean="0">
                <a:latin typeface="Times New Roman" pitchFamily="18" charset="0"/>
              </a:rPr>
              <a:t>Чаплыгино</a:t>
            </a:r>
            <a:r>
              <a:rPr lang="ru-RU" sz="1200" dirty="0" smtClean="0">
                <a:latin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</a:rPr>
              <a:t>Алябьево</a:t>
            </a:r>
            <a:r>
              <a:rPr lang="ru-RU" sz="1200" dirty="0" smtClean="0">
                <a:latin typeface="Times New Roman" pitchFamily="18" charset="0"/>
              </a:rPr>
              <a:t> (1-й и 2-й этапы);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</a:rPr>
              <a:t>Магистральная улица – проспект Дружбы и улица Просторная в Северо-Западном районе города Курска (1-я и 2-я очереди);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</a:rPr>
              <a:t>Подъезд к жилой застройке по ул. </a:t>
            </a:r>
            <a:r>
              <a:rPr lang="ru-RU" sz="1200" dirty="0" err="1" smtClean="0">
                <a:latin typeface="Times New Roman" pitchFamily="18" charset="0"/>
              </a:rPr>
              <a:t>Аэропортовская</a:t>
            </a:r>
            <a:r>
              <a:rPr lang="ru-RU" sz="1200" dirty="0" smtClean="0">
                <a:latin typeface="Times New Roman" pitchFamily="18" charset="0"/>
              </a:rPr>
              <a:t> города Курска.</a:t>
            </a:r>
          </a:p>
          <a:p>
            <a:pPr algn="ctr"/>
            <a:r>
              <a:rPr lang="ru-RU" sz="1200" dirty="0" smtClean="0">
                <a:latin typeface="Times New Roman" pitchFamily="18" charset="0"/>
              </a:rPr>
              <a:t>   На ремонт автомобильных дорог общего пользования, а также на их содержание и благоустройство направлено 374 261 тыс. рублей, в том числе за счет средства областного бюджета 34 650 тыс. рублей.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16386" name="Picture 2" descr="http://asfaltdorog.ru/wp-content/uploads/2016/08/kemerovchane_smogut_kontrolirovat_remont_dvorovyh_territoriy_cherez_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643338" cy="2857520"/>
          </a:xfrm>
          <a:prstGeom prst="rect">
            <a:avLst/>
          </a:prstGeom>
          <a:noFill/>
        </p:spPr>
      </p:pic>
      <p:pic>
        <p:nvPicPr>
          <p:cNvPr id="16388" name="Picture 4" descr="http://www.kurskadmin.ru/sites/default/files/field/image/45a827496a0a9e507735bf02f127846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4273581" cy="2786082"/>
          </a:xfrm>
          <a:prstGeom prst="rect">
            <a:avLst/>
          </a:prstGeom>
          <a:noFill/>
        </p:spPr>
      </p:pic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3" name="Text 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40962" name="Picture 2" descr="http://www.kurskadmin.ru/sites/default/files/field/image/sa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13854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285860"/>
            <a:ext cx="4643470" cy="61555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altLang="ko-KR" sz="1200" b="1" dirty="0" smtClean="0">
                <a:solidFill>
                  <a:schemeClr val="tx1"/>
                </a:solidFill>
              </a:rPr>
              <a:t>Строительство , реконструкция   и ремонты социально-значимых объектов в  2019году</a:t>
            </a:r>
          </a:p>
          <a:p>
            <a:pPr lvl="0" algn="ctr" eaLnBrk="0" hangingPunct="0">
              <a:defRPr/>
            </a:pPr>
            <a:endParaRPr lang="en-US" altLang="ko-KR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3108" y="1928802"/>
            <a:ext cx="4786346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200" dirty="0" smtClean="0"/>
              <a:t>      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1200" dirty="0" smtClean="0"/>
              <a:t> году из бюджета города Курска направлены средства на строительство, реконструкцию, приобретение недвижимости   и ремонты объектов социально-культурной сферы в сумме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851 799 </a:t>
            </a:r>
            <a:r>
              <a:rPr lang="ru-RU" sz="1200" dirty="0" smtClean="0"/>
              <a:t>тыс.рублей, из них на :</a:t>
            </a:r>
          </a:p>
          <a:p>
            <a:pPr algn="just"/>
            <a:r>
              <a:rPr lang="ru-RU" sz="1200" i="1" dirty="0" smtClean="0"/>
              <a:t>-приобретение 3 детских садов в микрорайоне «Северный» -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672 442 </a:t>
            </a:r>
            <a:r>
              <a:rPr lang="ru-RU" sz="1200" i="1" dirty="0" smtClean="0"/>
              <a:t>тыс.рублей;</a:t>
            </a:r>
            <a:r>
              <a:rPr lang="ru-RU" sz="1200" dirty="0" smtClean="0"/>
              <a:t> </a:t>
            </a:r>
          </a:p>
          <a:p>
            <a:pPr algn="just"/>
            <a:r>
              <a:rPr lang="ru-RU" sz="1200" i="1" dirty="0" smtClean="0"/>
              <a:t>-строительство школы  на проспекте  В. Клыкова,65-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159 122 </a:t>
            </a:r>
            <a:r>
              <a:rPr lang="ru-RU" sz="1200" i="1" dirty="0" smtClean="0"/>
              <a:t>тыс.рублей;</a:t>
            </a:r>
          </a:p>
          <a:p>
            <a:pPr algn="just"/>
            <a:r>
              <a:rPr lang="ru-RU" sz="1200" i="1" dirty="0" smtClean="0"/>
              <a:t>-</a:t>
            </a:r>
            <a:r>
              <a:rPr lang="ru-RU" sz="1200" i="1" dirty="0" err="1" smtClean="0"/>
              <a:t>приобритение</a:t>
            </a:r>
            <a:r>
              <a:rPr lang="ru-RU" sz="1200" i="1" dirty="0" smtClean="0"/>
              <a:t> участка в связи с расширением </a:t>
            </a:r>
            <a:r>
              <a:rPr lang="ru-RU" sz="1200" i="1" dirty="0" err="1" smtClean="0"/>
              <a:t>картодрома</a:t>
            </a:r>
            <a:r>
              <a:rPr lang="ru-RU" sz="1200" i="1" dirty="0" smtClean="0"/>
              <a:t> для МБУ ДО «ДЮСШ» Картинг - 6 807 тыс. рублей.</a:t>
            </a:r>
          </a:p>
          <a:p>
            <a:pPr algn="just">
              <a:buNone/>
            </a:pPr>
            <a:r>
              <a:rPr lang="ru-RU" sz="1200" dirty="0" smtClean="0"/>
              <a:t>               Кроме того, направлены  средства на ремонты учреждений образования, культуры, молодежной  и социальной политики </a:t>
            </a:r>
            <a:r>
              <a:rPr lang="ru-RU" sz="1200" b="1" dirty="0" smtClean="0"/>
              <a:t>-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11 066 </a:t>
            </a:r>
            <a:r>
              <a:rPr lang="ru-RU" sz="1200" dirty="0" smtClean="0"/>
              <a:t>тыс.рублей.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13314" name="Picture 2" descr="http://www.kurskadmin.ru/sites/default/files/field/image/karting_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84" y="4500570"/>
            <a:ext cx="21431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sdelanounas.ru/i/d/3/d/f_d3d3Lm1vcy5ydS91cGxvYWQvbmV3c2ZlZWQvbmV3c2ZlZWQvMTA2OTU0LmpwZz9fX2lkPTcyNzAz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42873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static.akipress.org/127/.storage/yp/images/98b096be8c35531400ef22226598807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786322"/>
            <a:ext cx="207170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bhnews.ru/wp-content/uploads/2016/04/regiony-budut-finansirovat-kapremont-shkol-i-detsad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857496"/>
            <a:ext cx="2000264" cy="186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9" name="Text 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dirty="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107504" y="1628800"/>
            <a:ext cx="439248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1.Развитие культуры и туризма 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 городе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Курске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–                 </a:t>
            </a: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589 654</a:t>
            </a:r>
            <a:endParaRPr lang="ru-RU" sz="1100" b="1" dirty="0">
              <a:cs typeface="+mn-cs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07504" y="2204864"/>
            <a:ext cx="4392488" cy="3600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2.Социальная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поддержка  граждан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города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Курска-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1  294 504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2" name="AutoShape 92"/>
          <p:cNvSpPr>
            <a:spLocks noChangeArrowheads="1"/>
          </p:cNvSpPr>
          <p:nvPr/>
        </p:nvSpPr>
        <p:spPr bwMode="auto">
          <a:xfrm>
            <a:off x="4716016" y="1196752"/>
            <a:ext cx="4248150" cy="5886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9.Градостроительство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и инвестиционная деятельность в городе </a:t>
            </a: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</a:t>
            </a: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-</a:t>
            </a:r>
            <a:r>
              <a:rPr lang="en-US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34 009</a:t>
            </a:r>
            <a:endParaRPr lang="ru-RU" sz="11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251520" y="3140968"/>
            <a:ext cx="4177604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4.Управление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муниципальным имуществом и земельными ресурсами города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Курска-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66 356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5" name="AutoShape 95"/>
          <p:cNvSpPr>
            <a:spLocks noChangeArrowheads="1"/>
          </p:cNvSpPr>
          <p:nvPr/>
        </p:nvSpPr>
        <p:spPr bwMode="auto">
          <a:xfrm>
            <a:off x="179512" y="4869160"/>
            <a:ext cx="4464496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7.Организация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предоставления населению жилищно-коммунальных услуг, благоустройство и охрана окружающей среды в городе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 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729 933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788024" y="2492896"/>
            <a:ext cx="424815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11.Повышение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эффективности работы с молодежью, организация отдыха и оздоровления детей, молодежи, развитие физической культуры и спорта в городе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      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1 951 607</a:t>
            </a:r>
            <a:endParaRPr lang="ru-RU" dirty="0">
              <a:cs typeface="+mn-cs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07504" y="2636912"/>
            <a:ext cx="4464496" cy="3600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3.Развитие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образования в городе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-5 362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785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214282" y="4365104"/>
            <a:ext cx="4248150" cy="3600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6.Обеспечение </a:t>
            </a:r>
            <a:r>
              <a:rPr lang="ru-RU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жильем граждан города </a:t>
            </a: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Курска-         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328 608</a:t>
            </a:r>
            <a:endParaRPr lang="ru-RU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79512" y="3717032"/>
            <a:ext cx="432048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5.Энергосбережение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и повышение энергетической эффективности на территории МО «Город Курск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»-   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1 397</a:t>
            </a:r>
            <a:endParaRPr lang="ru-RU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179512" y="1268760"/>
            <a:ext cx="446449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2" name="AutoShape 102"/>
          <p:cNvSpPr>
            <a:spLocks noChangeArrowheads="1"/>
          </p:cNvSpPr>
          <p:nvPr/>
        </p:nvSpPr>
        <p:spPr bwMode="auto">
          <a:xfrm>
            <a:off x="4788024" y="1916832"/>
            <a:ext cx="4248150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10.Формирование </a:t>
            </a:r>
            <a:r>
              <a:rPr lang="ru-RU" sz="11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здорового образа жизни, улучшение демографической ситуации в городе </a:t>
            </a:r>
            <a:r>
              <a:rPr lang="ru-R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</a:t>
            </a:r>
            <a:r>
              <a:rPr lang="en-U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686  465</a:t>
            </a:r>
            <a:endParaRPr lang="ru-RU" sz="11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4" name="AutoShape 104"/>
          <p:cNvSpPr>
            <a:spLocks noChangeArrowheads="1"/>
          </p:cNvSpPr>
          <p:nvPr/>
        </p:nvSpPr>
        <p:spPr bwMode="auto">
          <a:xfrm>
            <a:off x="4786314" y="3284984"/>
            <a:ext cx="4248150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12.Профилактика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правонарушений в городе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6 561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786314" y="3861048"/>
            <a:ext cx="424815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13.Развитие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общественного транспорта и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дорожное хозяйство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в городе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94 400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7" name="AutoShape 107"/>
          <p:cNvSpPr>
            <a:spLocks noChangeArrowheads="1"/>
          </p:cNvSpPr>
          <p:nvPr/>
        </p:nvSpPr>
        <p:spPr bwMode="auto">
          <a:xfrm>
            <a:off x="179512" y="5589240"/>
            <a:ext cx="439248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8.Развитие </a:t>
            </a:r>
            <a:r>
              <a:rPr lang="ru-RU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малого и среднего предпринимательства в городе </a:t>
            </a: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 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238 127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8" name="AutoShape 108"/>
          <p:cNvSpPr>
            <a:spLocks noChangeArrowheads="1"/>
          </p:cNvSpPr>
          <p:nvPr/>
        </p:nvSpPr>
        <p:spPr bwMode="auto">
          <a:xfrm>
            <a:off x="4788024" y="5157192"/>
            <a:ext cx="4248150" cy="3600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15.Повышение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эффективности управления финансами города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Курска-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15 783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29" name="AutoShape 109"/>
          <p:cNvSpPr>
            <a:spLocks noChangeArrowheads="1"/>
          </p:cNvSpPr>
          <p:nvPr/>
        </p:nvSpPr>
        <p:spPr bwMode="auto">
          <a:xfrm>
            <a:off x="4788024" y="4509120"/>
            <a:ext cx="424815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14.Обеспечение 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комплексной безопасности жизнедеятельности населения города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Курска-        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176 204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33" name="AutoShape 113"/>
          <p:cNvSpPr>
            <a:spLocks noChangeArrowheads="1"/>
          </p:cNvSpPr>
          <p:nvPr/>
        </p:nvSpPr>
        <p:spPr bwMode="auto">
          <a:xfrm>
            <a:off x="4788024" y="5589240"/>
            <a:ext cx="4248472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16.Развитие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муниципальной службы, повышение эффективности взаимодействия с общественными организациями и территориальными органами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самоуправления в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в городе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267 964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8748464" y="6309320"/>
            <a:ext cx="285720" cy="428604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="" xmlns:p14="http://schemas.microsoft.com/office/powerpoint/2010/main" val="1439693817"/>
              </p:ext>
            </p:extLst>
          </p:nvPr>
        </p:nvGraphicFramePr>
        <p:xfrm>
          <a:off x="107504" y="1124744"/>
          <a:ext cx="432048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AutoShape 107"/>
          <p:cNvSpPr>
            <a:spLocks noChangeArrowheads="1"/>
          </p:cNvSpPr>
          <p:nvPr/>
        </p:nvSpPr>
        <p:spPr bwMode="auto">
          <a:xfrm>
            <a:off x="2267744" y="6237312"/>
            <a:ext cx="4392488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17. Формирование современной городской  среды в </a:t>
            </a:r>
            <a:r>
              <a:rPr lang="ru-RU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городе </a:t>
            </a: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Курске-  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142 670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heade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5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0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785-9DB5-4984-AFDF-016AB80C6479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Объем 17 муниципальных  программ  за 2019 год составил всего 11 987 027,9 тыс.рублей, в том числе:      </a:t>
            </a: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1" name="Рисунок 10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5536" y="1844824"/>
          <a:ext cx="55446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172" name="Picture 4" descr="http://900igr.net/up/datas/143070/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44824"/>
            <a:ext cx="3203848" cy="2304256"/>
          </a:xfrm>
          <a:prstGeom prst="rect">
            <a:avLst/>
          </a:prstGeom>
          <a:noFill/>
        </p:spPr>
      </p:pic>
      <p:pic>
        <p:nvPicPr>
          <p:cNvPr id="7174" name="Picture 6" descr="https://i.pinimg.com/736x/fa/1e/af/fa1eafeb4d6f339ba35184654b05e70b--instagram-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221088"/>
            <a:ext cx="2555984" cy="2497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Text Box 2"/>
          <p:cNvGrpSpPr>
            <a:grpSpLocks/>
          </p:cNvGrpSpPr>
          <p:nvPr/>
        </p:nvGrpSpPr>
        <p:grpSpPr bwMode="auto">
          <a:xfrm>
            <a:off x="-396552" y="0"/>
            <a:ext cx="9144000" cy="6858000"/>
            <a:chOff x="-4" y="-4"/>
            <a:chExt cx="5768" cy="3886"/>
          </a:xfrm>
        </p:grpSpPr>
        <p:pic>
          <p:nvPicPr>
            <p:cNvPr id="18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864096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внутренние заимствования муниципального образования 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«Город Курск» в 2018-2019годах</a:t>
            </a:r>
            <a:endParaRPr lang="ru-RU" sz="20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4572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  <a:p>
            <a:pPr marL="4572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5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17411" name="Подзаголовок 3"/>
          <p:cNvSpPr txBox="1">
            <a:spLocks/>
          </p:cNvSpPr>
          <p:nvPr/>
        </p:nvSpPr>
        <p:spPr bwMode="auto">
          <a:xfrm>
            <a:off x="6302375" y="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294563" y="3714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одзаголовок 3"/>
          <p:cNvSpPr txBox="1">
            <a:spLocks/>
          </p:cNvSpPr>
          <p:nvPr/>
        </p:nvSpPr>
        <p:spPr bwMode="auto">
          <a:xfrm>
            <a:off x="0" y="634523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550957"/>
              </p:ext>
            </p:extLst>
          </p:nvPr>
        </p:nvGraphicFramePr>
        <p:xfrm>
          <a:off x="539552" y="4437112"/>
          <a:ext cx="8215370" cy="17400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98622"/>
                <a:gridCol w="1277947"/>
                <a:gridCol w="1338801"/>
              </a:tblGrid>
              <a:tr h="263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                                                                                                           </a:t>
                      </a:r>
                      <a:r>
                        <a:rPr lang="ru-RU" sz="1600" b="1" u="none" strike="noStrike" dirty="0">
                          <a:effectLst/>
                        </a:rPr>
                        <a:t>(в тыс. 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R w="9525" cap="flat" cmpd="sng" algn="ctr">
                      <a:noFill/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Наименование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Получение </a:t>
                      </a:r>
                      <a:r>
                        <a:rPr lang="ru-RU" sz="1400" u="none" strike="noStrike" dirty="0">
                          <a:effectLst/>
                        </a:rPr>
                        <a:t>кредитов от 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2 628 500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/>
                </a:tc>
              </a:tr>
              <a:tr h="597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Погашение кредитов кредитных организаций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-2 657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/>
                </a:tc>
              </a:tr>
            </a:tbl>
          </a:graphicData>
        </a:graphic>
      </p:graphicFrame>
      <p:sp>
        <p:nvSpPr>
          <p:cNvPr id="17415" name="Text Box 12"/>
          <p:cNvSpPr txBox="1">
            <a:spLocks noChangeArrowheads="1"/>
          </p:cNvSpPr>
          <p:nvPr/>
        </p:nvSpPr>
        <p:spPr bwMode="auto">
          <a:xfrm flipV="1">
            <a:off x="4284663" y="35083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 dirty="0"/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4211638" y="44370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5651500" y="24923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18" name="Text Box 23"/>
          <p:cNvSpPr txBox="1">
            <a:spLocks noChangeArrowheads="1"/>
          </p:cNvSpPr>
          <p:nvPr/>
        </p:nvSpPr>
        <p:spPr bwMode="auto">
          <a:xfrm rot="-354369">
            <a:off x="5724525" y="27082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6804025" y="306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dirty="0"/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6072198" y="40005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21" name="Text Box 33"/>
          <p:cNvSpPr txBox="1">
            <a:spLocks noChangeArrowheads="1"/>
          </p:cNvSpPr>
          <p:nvPr/>
        </p:nvSpPr>
        <p:spPr bwMode="auto">
          <a:xfrm>
            <a:off x="5795963" y="50133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7422" name="Text Box 34"/>
          <p:cNvSpPr txBox="1">
            <a:spLocks noChangeArrowheads="1"/>
          </p:cNvSpPr>
          <p:nvPr/>
        </p:nvSpPr>
        <p:spPr bwMode="auto">
          <a:xfrm>
            <a:off x="6286512" y="4214817"/>
            <a:ext cx="71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423" name="Text Box 35"/>
          <p:cNvSpPr txBox="1">
            <a:spLocks noChangeArrowheads="1"/>
          </p:cNvSpPr>
          <p:nvPr/>
        </p:nvSpPr>
        <p:spPr bwMode="auto">
          <a:xfrm>
            <a:off x="5867400" y="42926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7424" name="Text Box 36"/>
          <p:cNvSpPr txBox="1">
            <a:spLocks noChangeArrowheads="1"/>
          </p:cNvSpPr>
          <p:nvPr/>
        </p:nvSpPr>
        <p:spPr bwMode="auto">
          <a:xfrm>
            <a:off x="6084888" y="58769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9698" name="Picture 2" descr="http://static.ngs.ru/news/preview/9783225b4d7f28f8afb02df6dd67374215cdd0a8_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4238993" cy="178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8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4179412706"/>
              </p:ext>
            </p:extLst>
          </p:nvPr>
        </p:nvGraphicFramePr>
        <p:xfrm>
          <a:off x="1" y="1124744"/>
          <a:ext cx="9144000" cy="49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6148" name="Подзаголовок 3"/>
          <p:cNvSpPr txBox="1">
            <a:spLocks/>
          </p:cNvSpPr>
          <p:nvPr/>
        </p:nvSpPr>
        <p:spPr bwMode="auto">
          <a:xfrm>
            <a:off x="6302375" y="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одзаголовок 3"/>
          <p:cNvSpPr txBox="1">
            <a:spLocks/>
          </p:cNvSpPr>
          <p:nvPr/>
        </p:nvSpPr>
        <p:spPr bwMode="auto">
          <a:xfrm>
            <a:off x="0" y="634523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38" name="Group 54"/>
          <p:cNvGraphicFramePr>
            <a:graphicFrameLocks noGrp="1"/>
          </p:cNvGraphicFramePr>
          <p:nvPr/>
        </p:nvGraphicFramePr>
        <p:xfrm>
          <a:off x="1475656" y="4221088"/>
          <a:ext cx="5828858" cy="1728192"/>
        </p:xfrm>
        <a:graphic>
          <a:graphicData uri="http://schemas.openxmlformats.org/drawingml/2006/table">
            <a:tbl>
              <a:tblPr/>
              <a:tblGrid>
                <a:gridCol w="3150734"/>
                <a:gridCol w="2678124"/>
              </a:tblGrid>
              <a:tr h="8359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 01.01.2019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 01.01.2020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922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2 442 544,4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2 665 186,9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153" name="Picture 9" descr="https://avatars.mds.yandex.net/get-ynews/50913/4246f370c6670759fc5b41d62d5f1527/380x2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772816"/>
            <a:ext cx="3619500" cy="20383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76256" y="37890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руб.</a:t>
            </a:r>
          </a:p>
        </p:txBody>
      </p:sp>
      <p:pic>
        <p:nvPicPr>
          <p:cNvPr id="18" name="Рисунок 17" descr="heade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9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9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715436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85926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финансов города Курска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 Курск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Ленина, 1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комитета: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Стекачев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 Иванович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/4712/ 55-48-14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/4712/70-00-09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gorfin@kursktelecom.ru</a:t>
            </a:r>
            <a:b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пн- пт. 9:00-13:00; 14:00-18:00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председателя: Кузнецова Ольга Юрьевна,  55-47-80;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- начальник отдела планирования доходов бюджета города Курска: Севостьянова Елена Александровна, 52-12-93;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бюджетного отдела: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Валиулина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Вита Рафаиловна, 70-00-01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1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 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18"/>
          <p:cNvSpPr>
            <a:spLocks noChangeArrowheads="1"/>
          </p:cNvSpPr>
          <p:nvPr/>
        </p:nvSpPr>
        <p:spPr bwMode="auto">
          <a:xfrm>
            <a:off x="1331640" y="3645024"/>
            <a:ext cx="7128792" cy="2592288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latin typeface="Constantia" pitchFamily="18" charset="0"/>
            </a:endParaRPr>
          </a:p>
        </p:txBody>
      </p:sp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pic>
        <p:nvPicPr>
          <p:cNvPr id="2052" name="Picture 4" descr="http://900igr.net/up/datai/171261/0001-001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96752"/>
            <a:ext cx="3275856" cy="2223358"/>
          </a:xfrm>
          <a:prstGeom prst="rect">
            <a:avLst/>
          </a:prstGeom>
          <a:noFill/>
        </p:spPr>
      </p:pic>
      <p:pic>
        <p:nvPicPr>
          <p:cNvPr id="2054" name="Picture 6" descr="http://xn----7sbbdaxmh6bxb8ei.xn--p1ai/images/gazeta/2019/3/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196752"/>
            <a:ext cx="3384376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24744"/>
            <a:ext cx="9144000" cy="828675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  города Курска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158074139"/>
              </p:ext>
            </p:extLst>
          </p:nvPr>
        </p:nvGraphicFramePr>
        <p:xfrm>
          <a:off x="0" y="2780928"/>
          <a:ext cx="483453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666042491"/>
              </p:ext>
            </p:extLst>
          </p:nvPr>
        </p:nvGraphicFramePr>
        <p:xfrm>
          <a:off x="4572000" y="2000240"/>
          <a:ext cx="4158462" cy="150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4716016" y="3789040"/>
            <a:ext cx="396829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/>
        </p:nvGraphicFramePr>
        <p:xfrm>
          <a:off x="4572000" y="4214818"/>
          <a:ext cx="4104456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2332088800"/>
              </p:ext>
            </p:extLst>
          </p:nvPr>
        </p:nvGraphicFramePr>
        <p:xfrm>
          <a:off x="179512" y="1772816"/>
          <a:ext cx="3888432" cy="89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2088933748"/>
              </p:ext>
            </p:extLst>
          </p:nvPr>
        </p:nvGraphicFramePr>
        <p:xfrm>
          <a:off x="4572000" y="1571612"/>
          <a:ext cx="4104456" cy="67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7308304" y="2348880"/>
            <a:ext cx="115212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453</a:t>
            </a:r>
            <a:endParaRPr lang="ru-RU" sz="1100" b="1" dirty="0"/>
          </a:p>
        </p:txBody>
      </p:sp>
      <p:pic>
        <p:nvPicPr>
          <p:cNvPr id="2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0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5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179512" y="1196752"/>
            <a:ext cx="8712968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574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бюджета</a:t>
            </a:r>
          </a:p>
        </p:txBody>
      </p:sp>
      <p:pic>
        <p:nvPicPr>
          <p:cNvPr id="12293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8604448" cy="46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6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323528" y="3321278"/>
            <a:ext cx="8358246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ЧТО ТАКОЕ ИСПОЛНЕНИЕ БЮДЖЕТА?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плана. 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Основные этапы исполнения бюджета: - 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 - 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 Составление и утверждение отчета об исполнении бюджета является важной формой контроля за исполнением бюджета. Годовой отчет об исполнении бюджета города Курска представляется на  рассмотрение в Курское городское Собрание. По результатам рассмотрения отчета депутаты Курского городского Собрания принимают решение об утверждении.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428736"/>
            <a:ext cx="2520280" cy="1496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«Расходы стремятся сравняться с доходами»</a:t>
            </a:r>
          </a:p>
          <a:p>
            <a:pPr algn="ctr"/>
            <a:r>
              <a:rPr lang="ru-RU" sz="1800" i="1" dirty="0" smtClean="0">
                <a:solidFill>
                  <a:schemeClr val="tx1"/>
                </a:solidFill>
              </a:rPr>
              <a:t>Паркинсон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pic>
        <p:nvPicPr>
          <p:cNvPr id="3074" name="Picture 2" descr="C:\Users\Elka\Desktop\Viktorova_08_08_19.avi_000219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302433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Elka\Desktop\650_1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268760"/>
            <a:ext cx="29158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16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</a:t>
            </a:r>
            <a:r>
              <a:rPr lang="ru-RU" sz="18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8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475656" y="2348880"/>
            <a:ext cx="5832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>
                <a:latin typeface="Trebuchet MS" pitchFamily="34" charset="0"/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696" y="4581128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</a:rPr>
              <a:t>Получает социальные гарантии (образование, </a:t>
            </a:r>
            <a:r>
              <a:rPr lang="ru-RU" sz="1500" dirty="0" smtClean="0">
                <a:latin typeface="Times New Roman" pitchFamily="18" charset="0"/>
              </a:rPr>
              <a:t>жилищно-коммунальное </a:t>
            </a:r>
            <a:r>
              <a:rPr lang="ru-RU" sz="1500" dirty="0">
                <a:latin typeface="Times New Roman" pitchFamily="18" charset="0"/>
              </a:rPr>
              <a:t>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9752" y="1628800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71403" y="3761168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077" y="2684868"/>
            <a:ext cx="277230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157192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789040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86916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457200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4221088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</a:t>
            </a:r>
            <a:r>
              <a:rPr lang="ru-RU" sz="1300" dirty="0" smtClean="0">
                <a:latin typeface="Times New Roman" pitchFamily="18" charset="0"/>
              </a:rPr>
              <a:t>эффективно</a:t>
            </a:r>
            <a:r>
              <a:rPr lang="ru-RU" sz="1300" dirty="0">
                <a:latin typeface="Times New Roman" pitchFamily="18" charset="0"/>
              </a:rPr>
              <a:t>, приносят конкретные результаты как для общества в целом, так и для каждой семьи, для каждого человека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5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1268760"/>
            <a:ext cx="5545137" cy="944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параметры  исполнения бюджета 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города Курска за  2018 год и 2019 годы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				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(тыс.руб.) </a:t>
            </a:r>
          </a:p>
        </p:txBody>
      </p:sp>
      <p:graphicFrame>
        <p:nvGraphicFramePr>
          <p:cNvPr id="44088" name="Group 56"/>
          <p:cNvGraphicFramePr>
            <a:graphicFrameLocks noGrp="1"/>
          </p:cNvGraphicFramePr>
          <p:nvPr/>
        </p:nvGraphicFramePr>
        <p:xfrm>
          <a:off x="179512" y="2780928"/>
          <a:ext cx="7429551" cy="32272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91635"/>
                <a:gridCol w="1415874"/>
                <a:gridCol w="152204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I.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Доходы, всего, из них: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9 479 985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12 445 843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2 990 915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3 486 383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6 489 070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8 959 461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II.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всего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9 808 511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12 425 234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6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III.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(-), профицит (+)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-328 526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+20 609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9218" name="Picture 2" descr="http://kbr.news-r.ru.images.1c-bitrix-cdn.ru/upload/iblock/484/4844579717076c48fe1fbe2a3feb66a0.jpeg?143781466956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61" y="1285999"/>
            <a:ext cx="2215384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96336" y="2780928"/>
          <a:ext cx="1428728" cy="32147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8728"/>
              </a:tblGrid>
              <a:tr h="451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отклонения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7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+2 965 858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27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+495 468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+2 470 391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1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+ 2 616 723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4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+ 349 135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2290" name="Picture 2" descr="http://vr-vyksa.ru/media/images/38_MdwspN8.width-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189" y="1288622"/>
            <a:ext cx="1691680" cy="138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Text Box 2"/>
          <p:cNvGrpSpPr>
            <a:grpSpLocks/>
          </p:cNvGrpSpPr>
          <p:nvPr/>
        </p:nvGrpSpPr>
        <p:grpSpPr bwMode="auto">
          <a:xfrm>
            <a:off x="0" y="52156"/>
            <a:ext cx="9144000" cy="7913348"/>
            <a:chOff x="-4" y="-607"/>
            <a:chExt cx="5768" cy="4484"/>
          </a:xfrm>
        </p:grpSpPr>
        <p:pic>
          <p:nvPicPr>
            <p:cNvPr id="13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607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2150444"/>
              </p:ext>
            </p:extLst>
          </p:nvPr>
        </p:nvGraphicFramePr>
        <p:xfrm>
          <a:off x="323528" y="1772816"/>
          <a:ext cx="8064897" cy="45920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89421"/>
                <a:gridCol w="1145464"/>
                <a:gridCol w="1231016"/>
                <a:gridCol w="1161732"/>
                <a:gridCol w="143726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Уточнен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ный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за 2019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Процент исполне-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Отклоне-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ния от плана</a:t>
                      </a:r>
                    </a:p>
                  </a:txBody>
                  <a:tcPr horzOverflow="overflow"/>
                </a:tc>
              </a:tr>
              <a:tr h="684641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AutoNum type="romanUcPeriod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Доходы, всего,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AutoNum type="romanUcPeriod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из них: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12 428 776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12 445 843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+17 067</a:t>
                      </a:r>
                    </a:p>
                  </a:txBody>
                  <a:tcPr horzOverflow="overflow"/>
                </a:tc>
              </a:tr>
              <a:tr h="832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3 416 087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3 486 383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+70 296</a:t>
                      </a:r>
                    </a:p>
                  </a:txBody>
                  <a:tcPr horzOverflow="overflow"/>
                </a:tc>
              </a:tr>
              <a:tr h="83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9 012 689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8 959 461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- 53 228</a:t>
                      </a:r>
                    </a:p>
                  </a:txBody>
                  <a:tcPr horzOverflow="overflow"/>
                </a:tc>
              </a:tr>
              <a:tr h="585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II.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12 696 442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12 425 234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- 271 208</a:t>
                      </a:r>
                    </a:p>
                  </a:txBody>
                  <a:tcPr horzOverflow="overflow"/>
                </a:tc>
              </a:tr>
              <a:tr h="83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III.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-267 666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+20 609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+288 275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43504" y="1500174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604448" y="64964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37020"/>
            <a:ext cx="913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Исполнение бюджета  города Курска за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год</a:t>
            </a:r>
            <a:endParaRPr lang="ru-RU" sz="2000" dirty="0"/>
          </a:p>
        </p:txBody>
      </p:sp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18899</TotalTime>
  <Words>3448</Words>
  <Application>Microsoft Office PowerPoint</Application>
  <PresentationFormat>Экран (4:3)</PresentationFormat>
  <Paragraphs>749</Paragraphs>
  <Slides>37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Слайд 1</vt:lpstr>
      <vt:lpstr>Административно-территориальное устройство города Курска:</vt:lpstr>
      <vt:lpstr>Слайд 3</vt:lpstr>
      <vt:lpstr>Слайд 4</vt:lpstr>
      <vt:lpstr>Слайд 5</vt:lpstr>
      <vt:lpstr>Слайд 6</vt:lpstr>
      <vt:lpstr>Слайд 7</vt:lpstr>
      <vt:lpstr>Основные параметры  исполнения бюджета   города Курска за  2018 год и 2019 годы       (тыс.руб.)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Муниципальный  дорожный  фонд города Курска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Pihta</dc:creator>
  <cp:lastModifiedBy>Сальникова</cp:lastModifiedBy>
  <cp:revision>1480</cp:revision>
  <cp:lastPrinted>2018-04-06T06:16:37Z</cp:lastPrinted>
  <dcterms:created xsi:type="dcterms:W3CDTF">2015-02-16T13:56:23Z</dcterms:created>
  <dcterms:modified xsi:type="dcterms:W3CDTF">2020-04-20T08:34:37Z</dcterms:modified>
</cp:coreProperties>
</file>